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9" r:id="rId3"/>
    <p:sldId id="260" r:id="rId4"/>
    <p:sldId id="263" r:id="rId5"/>
    <p:sldId id="264" r:id="rId6"/>
    <p:sldId id="265" r:id="rId7"/>
    <p:sldId id="266" r:id="rId8"/>
    <p:sldId id="267" r:id="rId9"/>
    <p:sldId id="268" r:id="rId10"/>
    <p:sldId id="269" r:id="rId11"/>
    <p:sldId id="270" r:id="rId12"/>
    <p:sldId id="262" r:id="rId13"/>
    <p:sldId id="258" r:id="rId14"/>
    <p:sldId id="271" r:id="rId15"/>
    <p:sldId id="272" r:id="rId16"/>
    <p:sldId id="273" r:id="rId17"/>
    <p:sldId id="275" r:id="rId18"/>
    <p:sldId id="276" r:id="rId19"/>
    <p:sldId id="279" r:id="rId20"/>
    <p:sldId id="280" r:id="rId21"/>
    <p:sldId id="281" r:id="rId22"/>
    <p:sldId id="277" r:id="rId23"/>
    <p:sldId id="278" r:id="rId24"/>
    <p:sldId id="325" r:id="rId25"/>
    <p:sldId id="326" r:id="rId26"/>
    <p:sldId id="327" r:id="rId27"/>
    <p:sldId id="328" r:id="rId28"/>
    <p:sldId id="352" r:id="rId29"/>
    <p:sldId id="329" r:id="rId30"/>
    <p:sldId id="330" r:id="rId31"/>
    <p:sldId id="331" r:id="rId32"/>
    <p:sldId id="332" r:id="rId33"/>
    <p:sldId id="341" r:id="rId34"/>
    <p:sldId id="342" r:id="rId35"/>
    <p:sldId id="333" r:id="rId36"/>
    <p:sldId id="334" r:id="rId37"/>
    <p:sldId id="335" r:id="rId38"/>
    <p:sldId id="343" r:id="rId39"/>
    <p:sldId id="344" r:id="rId40"/>
    <p:sldId id="336" r:id="rId41"/>
    <p:sldId id="337" r:id="rId42"/>
    <p:sldId id="338" r:id="rId43"/>
    <p:sldId id="339" r:id="rId44"/>
    <p:sldId id="340" r:id="rId45"/>
    <p:sldId id="324" r:id="rId46"/>
    <p:sldId id="345" r:id="rId47"/>
    <p:sldId id="348" r:id="rId48"/>
    <p:sldId id="349" r:id="rId49"/>
    <p:sldId id="350" r:id="rId50"/>
    <p:sldId id="351" r:id="rId51"/>
    <p:sldId id="347" r:id="rId52"/>
    <p:sldId id="353" r:id="rId5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microsoft.com/office/2006/relationships/legacyDiagramText" Target="legacyDiagramText1.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6F5A3-0D07-4179-9CCF-E1034003FBC0}" type="datetimeFigureOut">
              <a:rPr lang="id-ID" smtClean="0"/>
              <a:pPr/>
              <a:t>02/10/2017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951C9-AA52-4929-8F58-6D0339169FD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10951C9-AA52-4929-8F58-6D0339169FD5}" type="slidenum">
              <a:rPr lang="id-ID" smtClean="0"/>
              <a:pPr/>
              <a:t>23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685800" y="1981200"/>
            <a:ext cx="7772400" cy="4114800"/>
          </a:xfrm>
        </p:spPr>
        <p:txBody>
          <a:bodyPr/>
          <a:lstStyle/>
          <a:p>
            <a:pPr lvl="0"/>
            <a:endParaRPr lang="id-ID"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GB"/>
          </a:p>
        </p:txBody>
      </p:sp>
      <p:sp>
        <p:nvSpPr>
          <p:cNvPr id="5" name="Rectangle 13"/>
          <p:cNvSpPr>
            <a:spLocks noGrp="1" noChangeArrowheads="1"/>
          </p:cNvSpPr>
          <p:nvPr>
            <p:ph type="ftr" sz="quarter" idx="11"/>
          </p:nvPr>
        </p:nvSpPr>
        <p:spPr>
          <a:ln/>
        </p:spPr>
        <p:txBody>
          <a:bodyPr/>
          <a:lstStyle>
            <a:lvl1pPr>
              <a:defRPr/>
            </a:lvl1pPr>
          </a:lstStyle>
          <a:p>
            <a:pPr>
              <a:defRPr/>
            </a:pPr>
            <a:endParaRPr lang="en-GB"/>
          </a:p>
        </p:txBody>
      </p:sp>
      <p:sp>
        <p:nvSpPr>
          <p:cNvPr id="6" name="Rectangle 14"/>
          <p:cNvSpPr>
            <a:spLocks noGrp="1" noChangeArrowheads="1"/>
          </p:cNvSpPr>
          <p:nvPr>
            <p:ph type="sldNum" sz="quarter" idx="12"/>
          </p:nvPr>
        </p:nvSpPr>
        <p:spPr>
          <a:ln/>
        </p:spPr>
        <p:txBody>
          <a:bodyPr/>
          <a:lstStyle>
            <a:lvl1pPr>
              <a:defRPr/>
            </a:lvl1pPr>
          </a:lstStyle>
          <a:p>
            <a:pPr>
              <a:defRPr/>
            </a:pPr>
            <a:fld id="{A82D6E9D-7104-4B9C-AFD8-92134D1A38B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5E0BF-4D8D-41F2-B693-1B11CD0139E1}"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9C34B4-E410-4B33-96BE-76167E6E1B9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5E0BF-4D8D-41F2-B693-1B11CD0139E1}" type="datetimeFigureOut">
              <a:rPr lang="id-ID" smtClean="0"/>
              <a:pPr/>
              <a:t>02/10/2017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C34B4-E410-4B33-96BE-76167E6E1B9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785786" y="928670"/>
            <a:ext cx="7772400" cy="1470025"/>
          </a:xfrm>
        </p:spPr>
        <p:txBody>
          <a:bodyPr/>
          <a:lstStyle/>
          <a:p>
            <a:pPr eaLnBrk="1" hangingPunct="1"/>
            <a:r>
              <a:rPr lang="id-ID" b="1" dirty="0" smtClean="0"/>
              <a:t>A k u n t a n s i </a:t>
            </a:r>
            <a:br>
              <a:rPr lang="id-ID" b="1" dirty="0" smtClean="0"/>
            </a:br>
            <a:r>
              <a:rPr lang="en-US" b="1" dirty="0" smtClean="0"/>
              <a:t>P E R S E D I A </a:t>
            </a:r>
            <a:r>
              <a:rPr lang="en-US" b="1" dirty="0" err="1" smtClean="0"/>
              <a:t>A</a:t>
            </a:r>
            <a:r>
              <a:rPr lang="en-US" b="1" dirty="0" smtClean="0"/>
              <a:t> N</a:t>
            </a:r>
          </a:p>
        </p:txBody>
      </p:sp>
      <p:sp>
        <p:nvSpPr>
          <p:cNvPr id="6147" name="Rectangle 5"/>
          <p:cNvSpPr>
            <a:spLocks noGrp="1" noChangeArrowheads="1"/>
          </p:cNvSpPr>
          <p:nvPr>
            <p:ph type="subTitle" idx="1"/>
          </p:nvPr>
        </p:nvSpPr>
        <p:spPr/>
        <p:txBody>
          <a:bodyPr/>
          <a:lstStyle/>
          <a:p>
            <a:pPr eaLnBrk="1" hangingPunct="1"/>
            <a:r>
              <a:rPr lang="id-ID" sz="2400" dirty="0" smtClean="0"/>
              <a:t>Oleh </a:t>
            </a:r>
          </a:p>
          <a:p>
            <a:pPr eaLnBrk="1" hangingPunct="1"/>
            <a:r>
              <a:rPr lang="id-ID" sz="2400" dirty="0" smtClean="0"/>
              <a:t>Moh. Amin</a:t>
            </a:r>
          </a:p>
          <a:p>
            <a:pPr eaLnBrk="1" hangingPunct="1"/>
            <a:r>
              <a:rPr lang="id-ID" sz="2400" dirty="0" smtClean="0"/>
              <a:t>Fe Unisma/Akuntansi</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smtClean="0"/>
              <a:t>PENGUKURAN PERSEDIAAN</a:t>
            </a:r>
          </a:p>
        </p:txBody>
      </p:sp>
      <p:sp>
        <p:nvSpPr>
          <p:cNvPr id="15365" name="Rectangle 3"/>
          <p:cNvSpPr>
            <a:spLocks noGrp="1" noChangeArrowheads="1"/>
          </p:cNvSpPr>
          <p:nvPr>
            <p:ph type="body" idx="1"/>
          </p:nvPr>
        </p:nvSpPr>
        <p:spPr/>
        <p:txBody>
          <a:bodyPr/>
          <a:lstStyle/>
          <a:p>
            <a:pPr eaLnBrk="1" hangingPunct="1"/>
            <a:r>
              <a:rPr lang="en-US" b="1" smtClean="0"/>
              <a:t>Biaya perolehan</a:t>
            </a:r>
            <a:r>
              <a:rPr lang="en-US" smtClean="0"/>
              <a:t> apabila diperoleh dengan pembelian</a:t>
            </a:r>
          </a:p>
          <a:p>
            <a:pPr eaLnBrk="1" hangingPunct="1"/>
            <a:r>
              <a:rPr lang="en-US" b="1" smtClean="0"/>
              <a:t>Biaya standar</a:t>
            </a:r>
            <a:r>
              <a:rPr lang="en-US" smtClean="0"/>
              <a:t> apabila diperoleh dengan memproduksi sendiri</a:t>
            </a:r>
          </a:p>
          <a:p>
            <a:pPr eaLnBrk="1" hangingPunct="1"/>
            <a:r>
              <a:rPr lang="en-US" b="1" smtClean="0"/>
              <a:t>Nilai wajar</a:t>
            </a:r>
            <a:r>
              <a:rPr lang="en-US" smtClean="0"/>
              <a:t> apabila apabila diperoleh dengan cara lainnya seperti donasi/rampasan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39750" y="-2619375"/>
            <a:ext cx="8229600" cy="1139825"/>
          </a:xfrm>
        </p:spPr>
        <p:txBody>
          <a:bodyPr/>
          <a:lstStyle/>
          <a:p>
            <a:pPr eaLnBrk="1" hangingPunct="1"/>
            <a:endParaRPr lang="id-ID" smtClean="0"/>
          </a:p>
        </p:txBody>
      </p:sp>
      <p:sp>
        <p:nvSpPr>
          <p:cNvPr id="16389" name="Rectangle 3"/>
          <p:cNvSpPr>
            <a:spLocks noGrp="1" noChangeArrowheads="1"/>
          </p:cNvSpPr>
          <p:nvPr>
            <p:ph type="body" idx="1"/>
          </p:nvPr>
        </p:nvSpPr>
        <p:spPr>
          <a:xfrm>
            <a:off x="519113" y="1058863"/>
            <a:ext cx="8229600" cy="4941905"/>
          </a:xfrm>
        </p:spPr>
        <p:txBody>
          <a:bodyPr/>
          <a:lstStyle/>
          <a:p>
            <a:pPr eaLnBrk="1" hangingPunct="1">
              <a:lnSpc>
                <a:spcPct val="80000"/>
              </a:lnSpc>
            </a:pPr>
            <a:r>
              <a:rPr lang="en-US" sz="2000" dirty="0" err="1" smtClean="0"/>
              <a:t>Biaya</a:t>
            </a:r>
            <a:r>
              <a:rPr lang="en-US" sz="2000" dirty="0" smtClean="0"/>
              <a:t> </a:t>
            </a:r>
            <a:r>
              <a:rPr lang="en-US" sz="2000" dirty="0" err="1" smtClean="0"/>
              <a:t>Perolehan</a:t>
            </a:r>
            <a:r>
              <a:rPr lang="en-US" sz="2000" dirty="0" smtClean="0"/>
              <a:t>	</a:t>
            </a:r>
            <a:r>
              <a:rPr lang="en-US" sz="2000" dirty="0" err="1" smtClean="0"/>
              <a:t>Persediaan</a:t>
            </a:r>
            <a:r>
              <a:rPr lang="en-US" sz="2000" dirty="0" smtClean="0"/>
              <a:t> </a:t>
            </a:r>
            <a:r>
              <a:rPr lang="en-US" sz="2000" dirty="0" err="1" smtClean="0"/>
              <a:t>diperoleh</a:t>
            </a:r>
            <a:r>
              <a:rPr lang="en-US" sz="2000" dirty="0" smtClean="0"/>
              <a:t> </a:t>
            </a:r>
            <a:r>
              <a:rPr lang="en-US" sz="2000" dirty="0" err="1" smtClean="0"/>
              <a:t>dengan</a:t>
            </a:r>
            <a:r>
              <a:rPr lang="en-US" sz="2000" dirty="0" smtClean="0"/>
              <a:t> </a:t>
            </a:r>
            <a:r>
              <a:rPr lang="en-US" sz="2000" dirty="0" err="1" smtClean="0"/>
              <a:t>pembelian</a:t>
            </a:r>
            <a:endParaRPr lang="en-US" sz="2000" dirty="0" smtClean="0"/>
          </a:p>
          <a:p>
            <a:pPr eaLnBrk="1" hangingPunct="1">
              <a:lnSpc>
                <a:spcPct val="80000"/>
              </a:lnSpc>
            </a:pPr>
            <a:endParaRPr lang="en-US" sz="2000" dirty="0" smtClean="0"/>
          </a:p>
          <a:p>
            <a:pPr eaLnBrk="1" hangingPunct="1">
              <a:lnSpc>
                <a:spcPct val="80000"/>
              </a:lnSpc>
              <a:buFont typeface="Wingdings" pitchFamily="2" charset="2"/>
              <a:buNone/>
            </a:pPr>
            <a:r>
              <a:rPr lang="en-US" sz="2000" dirty="0" smtClean="0"/>
              <a:t>				= </a:t>
            </a:r>
            <a:r>
              <a:rPr lang="en-US" sz="2000" dirty="0" err="1" smtClean="0"/>
              <a:t>Harga</a:t>
            </a:r>
            <a:r>
              <a:rPr lang="en-US" sz="2000" dirty="0" smtClean="0"/>
              <a:t> </a:t>
            </a:r>
            <a:r>
              <a:rPr lang="en-US" sz="2000" dirty="0" err="1" smtClean="0"/>
              <a:t>Pembelian</a:t>
            </a:r>
            <a:r>
              <a:rPr lang="en-US" sz="2000" dirty="0" smtClean="0"/>
              <a:t> + </a:t>
            </a:r>
            <a:r>
              <a:rPr lang="en-US" sz="2000" dirty="0" err="1" smtClean="0"/>
              <a:t>Biaya</a:t>
            </a:r>
            <a:r>
              <a:rPr lang="en-US" sz="2000" dirty="0" smtClean="0"/>
              <a:t> </a:t>
            </a:r>
            <a:r>
              <a:rPr lang="en-US" sz="2000" dirty="0" err="1" smtClean="0"/>
              <a:t>Pengangkutan</a:t>
            </a:r>
            <a:r>
              <a:rPr lang="en-US" sz="2000" dirty="0" smtClean="0"/>
              <a:t> +  </a:t>
            </a:r>
          </a:p>
          <a:p>
            <a:pPr eaLnBrk="1" hangingPunct="1">
              <a:lnSpc>
                <a:spcPct val="80000"/>
              </a:lnSpc>
              <a:buFont typeface="Wingdings" pitchFamily="2" charset="2"/>
              <a:buNone/>
            </a:pPr>
            <a:r>
              <a:rPr lang="en-US" sz="2000" dirty="0" smtClean="0"/>
              <a:t> 				   </a:t>
            </a:r>
            <a:r>
              <a:rPr lang="en-US" sz="2000" dirty="0" err="1" smtClean="0"/>
              <a:t>Biaya</a:t>
            </a:r>
            <a:r>
              <a:rPr lang="en-US" sz="2000" dirty="0" smtClean="0"/>
              <a:t> </a:t>
            </a:r>
            <a:r>
              <a:rPr lang="en-US" sz="2000" dirty="0" err="1" smtClean="0"/>
              <a:t>Penanganan</a:t>
            </a:r>
            <a:r>
              <a:rPr lang="en-US" sz="2000" dirty="0" smtClean="0"/>
              <a:t> – </a:t>
            </a:r>
            <a:r>
              <a:rPr lang="en-US" sz="2000" dirty="0" err="1" smtClean="0"/>
              <a:t>Potongan</a:t>
            </a:r>
            <a:r>
              <a:rPr lang="en-US" sz="2000" dirty="0" smtClean="0"/>
              <a:t> </a:t>
            </a:r>
            <a:r>
              <a:rPr lang="en-US" sz="2000" dirty="0" err="1" smtClean="0"/>
              <a:t>Harga</a:t>
            </a:r>
            <a:r>
              <a:rPr lang="en-US" sz="2000" dirty="0" smtClean="0"/>
              <a:t>- Rabat</a:t>
            </a:r>
          </a:p>
          <a:p>
            <a:pPr eaLnBrk="1" hangingPunct="1">
              <a:lnSpc>
                <a:spcPct val="80000"/>
              </a:lnSpc>
              <a:buFont typeface="Wingdings" pitchFamily="2" charset="2"/>
              <a:buNone/>
            </a:pPr>
            <a:endParaRPr lang="en-US" sz="2000" dirty="0" smtClean="0"/>
          </a:p>
          <a:p>
            <a:pPr eaLnBrk="1" hangingPunct="1">
              <a:lnSpc>
                <a:spcPct val="80000"/>
              </a:lnSpc>
            </a:pPr>
            <a:r>
              <a:rPr lang="en-US" sz="2000" dirty="0" err="1" smtClean="0"/>
              <a:t>Biaya</a:t>
            </a:r>
            <a:r>
              <a:rPr lang="en-US" sz="2000" dirty="0" smtClean="0"/>
              <a:t> </a:t>
            </a:r>
            <a:r>
              <a:rPr lang="en-US" sz="2000" dirty="0" err="1" smtClean="0"/>
              <a:t>Standar</a:t>
            </a:r>
            <a:r>
              <a:rPr lang="en-US" sz="2000" dirty="0" smtClean="0"/>
              <a:t>	</a:t>
            </a:r>
            <a:r>
              <a:rPr lang="en-US" sz="2000" dirty="0" err="1" smtClean="0"/>
              <a:t>Persediaan</a:t>
            </a:r>
            <a:r>
              <a:rPr lang="en-US" sz="2000" dirty="0" smtClean="0"/>
              <a:t> </a:t>
            </a:r>
            <a:r>
              <a:rPr lang="en-US" sz="2000" dirty="0" err="1" smtClean="0"/>
              <a:t>diperoleh</a:t>
            </a:r>
            <a:r>
              <a:rPr lang="en-US" sz="2000" dirty="0" smtClean="0"/>
              <a:t> dg </a:t>
            </a:r>
            <a:r>
              <a:rPr lang="en-US" sz="2000" dirty="0" err="1" smtClean="0"/>
              <a:t>memproduksi</a:t>
            </a:r>
            <a:r>
              <a:rPr lang="en-US" sz="2000" dirty="0" smtClean="0"/>
              <a:t> </a:t>
            </a:r>
            <a:r>
              <a:rPr lang="en-US" sz="2000" dirty="0" err="1" smtClean="0"/>
              <a:t>sendiri</a:t>
            </a:r>
            <a:endParaRPr lang="en-US" sz="2000" dirty="0" smtClean="0"/>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000" dirty="0" smtClean="0"/>
              <a:t>				= </a:t>
            </a:r>
            <a:r>
              <a:rPr lang="en-US" sz="2000" dirty="0" err="1" smtClean="0"/>
              <a:t>Biaya</a:t>
            </a:r>
            <a:r>
              <a:rPr lang="en-US" sz="2000" dirty="0" smtClean="0"/>
              <a:t> </a:t>
            </a:r>
            <a:r>
              <a:rPr lang="en-US" sz="2000" dirty="0" err="1" smtClean="0"/>
              <a:t>langsung</a:t>
            </a:r>
            <a:r>
              <a:rPr lang="en-US" sz="2000" dirty="0" smtClean="0"/>
              <a:t>+ </a:t>
            </a:r>
            <a:r>
              <a:rPr lang="en-US" sz="2000" dirty="0" err="1" smtClean="0"/>
              <a:t>Biaya</a:t>
            </a:r>
            <a:r>
              <a:rPr lang="en-US" sz="2000" dirty="0" smtClean="0"/>
              <a:t> </a:t>
            </a:r>
            <a:r>
              <a:rPr lang="en-US" sz="2000" dirty="0" err="1" smtClean="0"/>
              <a:t>tidak</a:t>
            </a:r>
            <a:r>
              <a:rPr lang="en-US" sz="2000" dirty="0" smtClean="0"/>
              <a:t> </a:t>
            </a:r>
            <a:r>
              <a:rPr lang="en-US" sz="2000" dirty="0" err="1" smtClean="0"/>
              <a:t>langsung</a:t>
            </a:r>
            <a:endParaRPr lang="en-US" sz="2000" dirty="0" smtClean="0"/>
          </a:p>
          <a:p>
            <a:pPr eaLnBrk="1" hangingPunct="1">
              <a:lnSpc>
                <a:spcPct val="80000"/>
              </a:lnSpc>
              <a:buFont typeface="Wingdings" pitchFamily="2" charset="2"/>
              <a:buNone/>
            </a:pPr>
            <a:endParaRPr lang="en-US" sz="2000" dirty="0" smtClean="0"/>
          </a:p>
          <a:p>
            <a:pPr eaLnBrk="1" hangingPunct="1">
              <a:lnSpc>
                <a:spcPct val="80000"/>
              </a:lnSpc>
            </a:pPr>
            <a:r>
              <a:rPr lang="en-US" sz="2000" dirty="0" err="1" smtClean="0"/>
              <a:t>Nilai</a:t>
            </a:r>
            <a:r>
              <a:rPr lang="en-US" sz="2000" dirty="0" smtClean="0"/>
              <a:t> </a:t>
            </a:r>
            <a:r>
              <a:rPr lang="en-US" sz="2000" dirty="0" err="1" smtClean="0"/>
              <a:t>wajar</a:t>
            </a:r>
            <a:r>
              <a:rPr lang="en-US" sz="2000" dirty="0" smtClean="0"/>
              <a:t>		</a:t>
            </a:r>
            <a:r>
              <a:rPr lang="en-US" sz="2000" dirty="0" err="1" smtClean="0"/>
              <a:t>Persediaan</a:t>
            </a:r>
            <a:r>
              <a:rPr lang="en-US" sz="2000" dirty="0" smtClean="0"/>
              <a:t> </a:t>
            </a:r>
            <a:r>
              <a:rPr lang="en-US" sz="2000" dirty="0" err="1" smtClean="0"/>
              <a:t>diperoleh</a:t>
            </a:r>
            <a:r>
              <a:rPr lang="en-US" sz="2000" dirty="0" smtClean="0"/>
              <a:t> </a:t>
            </a:r>
            <a:r>
              <a:rPr lang="en-US" sz="2000" dirty="0" err="1" smtClean="0"/>
              <a:t>dengan</a:t>
            </a:r>
            <a:r>
              <a:rPr lang="en-US" sz="2000" dirty="0" smtClean="0"/>
              <a:t> </a:t>
            </a:r>
            <a:r>
              <a:rPr lang="en-US" sz="2000" dirty="0" err="1" smtClean="0"/>
              <a:t>cara</a:t>
            </a:r>
            <a:r>
              <a:rPr lang="en-US" sz="2000" dirty="0" smtClean="0"/>
              <a:t> lain, </a:t>
            </a:r>
            <a:r>
              <a:rPr lang="en-US" sz="2000" dirty="0" err="1" smtClean="0"/>
              <a:t>misal</a:t>
            </a:r>
            <a:r>
              <a:rPr lang="en-US" sz="2000" dirty="0" smtClean="0"/>
              <a:t> </a:t>
            </a:r>
          </a:p>
          <a:p>
            <a:pPr eaLnBrk="1" hangingPunct="1">
              <a:lnSpc>
                <a:spcPct val="80000"/>
              </a:lnSpc>
              <a:buFont typeface="Wingdings" pitchFamily="2" charset="2"/>
              <a:buNone/>
            </a:pPr>
            <a:r>
              <a:rPr lang="en-US" sz="2000" dirty="0" smtClean="0"/>
              <a:t>				</a:t>
            </a:r>
            <a:r>
              <a:rPr lang="en-US" sz="2000" dirty="0" err="1" smtClean="0"/>
              <a:t>donasi</a:t>
            </a:r>
            <a:r>
              <a:rPr lang="en-US" sz="2000" dirty="0" smtClean="0"/>
              <a:t>/</a:t>
            </a:r>
            <a:r>
              <a:rPr lang="en-US" sz="2000" dirty="0" err="1" smtClean="0"/>
              <a:t>rampasan</a:t>
            </a:r>
            <a:r>
              <a:rPr lang="id-ID" sz="2000" dirty="0"/>
              <a:t> </a:t>
            </a:r>
            <a:r>
              <a:rPr lang="id-ID" sz="2000" dirty="0" smtClean="0"/>
              <a:t> </a:t>
            </a:r>
          </a:p>
          <a:p>
            <a:pPr eaLnBrk="1" hangingPunct="1">
              <a:lnSpc>
                <a:spcPct val="80000"/>
              </a:lnSpc>
              <a:buFont typeface="Wingdings" pitchFamily="2" charset="2"/>
              <a:buNone/>
            </a:pPr>
            <a:endParaRPr lang="id-ID" sz="2000" dirty="0"/>
          </a:p>
          <a:p>
            <a:pPr eaLnBrk="1" hangingPunct="1">
              <a:lnSpc>
                <a:spcPct val="80000"/>
              </a:lnSpc>
              <a:buFont typeface="Wingdings" pitchFamily="2" charset="2"/>
              <a:buNone/>
            </a:pPr>
            <a:r>
              <a:rPr lang="id-ID" sz="2000" dirty="0" smtClean="0"/>
              <a:t>				</a:t>
            </a:r>
            <a:r>
              <a:rPr lang="en-US" sz="2000" dirty="0" smtClean="0"/>
              <a:t>= </a:t>
            </a:r>
            <a:r>
              <a:rPr lang="en-US" sz="2000" dirty="0" err="1" smtClean="0"/>
              <a:t>Nilai</a:t>
            </a:r>
            <a:r>
              <a:rPr lang="en-US" sz="2000" dirty="0" smtClean="0"/>
              <a:t> </a:t>
            </a:r>
            <a:r>
              <a:rPr lang="en-US" sz="2000" dirty="0" err="1" smtClean="0"/>
              <a:t>tukar</a:t>
            </a:r>
            <a:r>
              <a:rPr lang="en-US" sz="2000" dirty="0" smtClean="0"/>
              <a:t> </a:t>
            </a:r>
            <a:r>
              <a:rPr lang="en-US" sz="2000" dirty="0" err="1" smtClean="0"/>
              <a:t>aset</a:t>
            </a:r>
            <a:r>
              <a:rPr lang="en-US" sz="2000" dirty="0" smtClean="0"/>
              <a:t> </a:t>
            </a:r>
            <a:r>
              <a:rPr lang="en-US" sz="2000" dirty="0" err="1" smtClean="0"/>
              <a:t>secara</a:t>
            </a:r>
            <a:r>
              <a:rPr lang="en-US" sz="2000" dirty="0" smtClean="0"/>
              <a:t> </a:t>
            </a:r>
            <a:r>
              <a:rPr lang="en-US" sz="2000" dirty="0" err="1" smtClean="0"/>
              <a:t>wajar</a:t>
            </a: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5"/>
          <p:cNvSpPr>
            <a:spLocks noChangeArrowheads="1"/>
          </p:cNvSpPr>
          <p:nvPr/>
        </p:nvSpPr>
        <p:spPr bwMode="auto">
          <a:xfrm>
            <a:off x="3276600" y="404813"/>
            <a:ext cx="287338" cy="287337"/>
          </a:xfrm>
          <a:prstGeom prst="irregularSeal2">
            <a:avLst/>
          </a:prstGeom>
          <a:solidFill>
            <a:srgbClr val="FF0000"/>
          </a:solidFill>
          <a:ln w="9525">
            <a:solidFill>
              <a:schemeClr val="tx1"/>
            </a:solidFill>
            <a:miter lim="800000"/>
            <a:headEnd/>
            <a:tailEnd/>
          </a:ln>
        </p:spPr>
        <p:txBody>
          <a:bodyPr wrap="none" anchor="ctr"/>
          <a:lstStyle/>
          <a:p>
            <a:endParaRPr lang="id-ID"/>
          </a:p>
        </p:txBody>
      </p:sp>
      <p:sp>
        <p:nvSpPr>
          <p:cNvPr id="8196" name="Text Box 6"/>
          <p:cNvSpPr txBox="1">
            <a:spLocks noChangeArrowheads="1"/>
          </p:cNvSpPr>
          <p:nvPr/>
        </p:nvSpPr>
        <p:spPr bwMode="auto">
          <a:xfrm>
            <a:off x="428596" y="642918"/>
            <a:ext cx="7416800" cy="4662815"/>
          </a:xfrm>
          <a:prstGeom prst="rect">
            <a:avLst/>
          </a:prstGeom>
          <a:noFill/>
          <a:ln w="9525">
            <a:noFill/>
            <a:miter lim="800000"/>
            <a:headEnd/>
            <a:tailEnd/>
          </a:ln>
        </p:spPr>
        <p:txBody>
          <a:bodyPr wrap="square">
            <a:spAutoFit/>
          </a:bodyPr>
          <a:lstStyle/>
          <a:p>
            <a:pPr marL="342900" indent="-342900">
              <a:spcBef>
                <a:spcPct val="50000"/>
              </a:spcBef>
            </a:pPr>
            <a:r>
              <a:rPr lang="en-US" dirty="0" err="1"/>
              <a:t>Sistem</a:t>
            </a:r>
            <a:r>
              <a:rPr lang="en-US" dirty="0"/>
              <a:t> </a:t>
            </a:r>
            <a:r>
              <a:rPr lang="en-US" dirty="0" err="1"/>
              <a:t>pencatatan</a:t>
            </a:r>
            <a:r>
              <a:rPr lang="en-US" dirty="0"/>
              <a:t> (</a:t>
            </a:r>
            <a:r>
              <a:rPr lang="en-US" dirty="0" err="1"/>
              <a:t>administrasi</a:t>
            </a:r>
            <a:r>
              <a:rPr lang="en-US" dirty="0"/>
              <a:t>) </a:t>
            </a:r>
            <a:r>
              <a:rPr lang="en-US" dirty="0" err="1"/>
              <a:t>persediaan</a:t>
            </a:r>
            <a:r>
              <a:rPr lang="en-US" dirty="0"/>
              <a:t>:</a:t>
            </a:r>
          </a:p>
          <a:p>
            <a:pPr marL="342900" indent="-342900" algn="just">
              <a:spcBef>
                <a:spcPct val="50000"/>
              </a:spcBef>
              <a:buFontTx/>
              <a:buAutoNum type="arabicPeriod"/>
            </a:pPr>
            <a:r>
              <a:rPr lang="en-US" dirty="0" err="1"/>
              <a:t>Sistem</a:t>
            </a:r>
            <a:r>
              <a:rPr lang="en-US" dirty="0"/>
              <a:t> </a:t>
            </a:r>
            <a:r>
              <a:rPr lang="en-US" dirty="0" err="1"/>
              <a:t>fisik</a:t>
            </a:r>
            <a:r>
              <a:rPr lang="en-US" dirty="0"/>
              <a:t>/</a:t>
            </a:r>
            <a:r>
              <a:rPr lang="en-US" dirty="0" err="1"/>
              <a:t>periodik</a:t>
            </a:r>
            <a:r>
              <a:rPr lang="en-US" dirty="0"/>
              <a:t> (</a:t>
            </a:r>
            <a:r>
              <a:rPr lang="en-US" i="1" dirty="0"/>
              <a:t>periodic inventory system</a:t>
            </a:r>
            <a:r>
              <a:rPr lang="en-US" dirty="0"/>
              <a:t>), </a:t>
            </a:r>
            <a:r>
              <a:rPr lang="en-US" dirty="0" err="1"/>
              <a:t>berdasarkan</a:t>
            </a:r>
            <a:r>
              <a:rPr lang="en-US" dirty="0"/>
              <a:t> </a:t>
            </a:r>
            <a:r>
              <a:rPr lang="en-US" dirty="0" err="1"/>
              <a:t>sistem</a:t>
            </a:r>
            <a:r>
              <a:rPr lang="en-US" dirty="0"/>
              <a:t> </a:t>
            </a:r>
            <a:r>
              <a:rPr lang="en-US" dirty="0" err="1"/>
              <a:t>ini</a:t>
            </a:r>
            <a:r>
              <a:rPr lang="en-US" dirty="0"/>
              <a:t> </a:t>
            </a:r>
            <a:r>
              <a:rPr lang="en-US" dirty="0" err="1"/>
              <a:t>persediaan</a:t>
            </a:r>
            <a:r>
              <a:rPr lang="en-US" dirty="0"/>
              <a:t> </a:t>
            </a:r>
            <a:r>
              <a:rPr lang="en-US" dirty="0" err="1"/>
              <a:t>ditentukan</a:t>
            </a:r>
            <a:r>
              <a:rPr lang="en-US" dirty="0"/>
              <a:t> </a:t>
            </a:r>
            <a:r>
              <a:rPr lang="en-US" dirty="0" err="1"/>
              <a:t>dengan</a:t>
            </a:r>
            <a:r>
              <a:rPr lang="en-US" dirty="0"/>
              <a:t> </a:t>
            </a:r>
            <a:r>
              <a:rPr lang="en-US" dirty="0" err="1"/>
              <a:t>melakukan</a:t>
            </a:r>
            <a:r>
              <a:rPr lang="en-US" dirty="0"/>
              <a:t> </a:t>
            </a:r>
            <a:r>
              <a:rPr lang="en-US" dirty="0" err="1"/>
              <a:t>menghitung</a:t>
            </a:r>
            <a:r>
              <a:rPr lang="en-US" dirty="0"/>
              <a:t> </a:t>
            </a:r>
            <a:r>
              <a:rPr lang="en-US" dirty="0" err="1"/>
              <a:t>fisik</a:t>
            </a:r>
            <a:r>
              <a:rPr lang="en-US" dirty="0"/>
              <a:t> </a:t>
            </a:r>
            <a:r>
              <a:rPr lang="en-US" dirty="0" err="1"/>
              <a:t>terhadap</a:t>
            </a:r>
            <a:r>
              <a:rPr lang="en-US" dirty="0"/>
              <a:t> </a:t>
            </a:r>
            <a:r>
              <a:rPr lang="en-US" dirty="0" err="1"/>
              <a:t>persediaan</a:t>
            </a:r>
            <a:r>
              <a:rPr lang="en-US" dirty="0"/>
              <a:t>. </a:t>
            </a:r>
            <a:r>
              <a:rPr lang="en-US" dirty="0" err="1"/>
              <a:t>Penghitungan</a:t>
            </a:r>
            <a:r>
              <a:rPr lang="en-US" dirty="0"/>
              <a:t> </a:t>
            </a:r>
            <a:r>
              <a:rPr lang="en-US" dirty="0" err="1"/>
              <a:t>fisik</a:t>
            </a:r>
            <a:r>
              <a:rPr lang="en-US" dirty="0"/>
              <a:t> </a:t>
            </a:r>
            <a:r>
              <a:rPr lang="en-US" dirty="0" err="1"/>
              <a:t>persediaan</a:t>
            </a:r>
            <a:r>
              <a:rPr lang="en-US" dirty="0"/>
              <a:t> </a:t>
            </a:r>
            <a:r>
              <a:rPr lang="en-US" dirty="0" err="1"/>
              <a:t>dilakukan</a:t>
            </a:r>
            <a:r>
              <a:rPr lang="en-US" dirty="0"/>
              <a:t> </a:t>
            </a:r>
            <a:r>
              <a:rPr lang="en-US" dirty="0" err="1"/>
              <a:t>secara</a:t>
            </a:r>
            <a:r>
              <a:rPr lang="en-US" dirty="0"/>
              <a:t> </a:t>
            </a:r>
            <a:r>
              <a:rPr lang="en-US" dirty="0" err="1"/>
              <a:t>periodik</a:t>
            </a:r>
            <a:r>
              <a:rPr lang="en-US" dirty="0"/>
              <a:t>. </a:t>
            </a:r>
            <a:r>
              <a:rPr lang="en-US" dirty="0" err="1"/>
              <a:t>Dalam</a:t>
            </a:r>
            <a:r>
              <a:rPr lang="en-US" dirty="0"/>
              <a:t> </a:t>
            </a:r>
            <a:r>
              <a:rPr lang="en-US" dirty="0" err="1"/>
              <a:t>sistem</a:t>
            </a:r>
            <a:r>
              <a:rPr lang="en-US" dirty="0"/>
              <a:t> </a:t>
            </a:r>
            <a:r>
              <a:rPr lang="en-US" dirty="0" err="1"/>
              <a:t>ini</a:t>
            </a:r>
            <a:r>
              <a:rPr lang="en-US" dirty="0"/>
              <a:t> </a:t>
            </a:r>
            <a:r>
              <a:rPr lang="en-US" dirty="0" err="1"/>
              <a:t>pencatatan</a:t>
            </a:r>
            <a:r>
              <a:rPr lang="en-US" dirty="0"/>
              <a:t> </a:t>
            </a:r>
            <a:r>
              <a:rPr lang="en-US" dirty="0" err="1"/>
              <a:t>terhadap</a:t>
            </a:r>
            <a:r>
              <a:rPr lang="en-US" dirty="0"/>
              <a:t> </a:t>
            </a:r>
            <a:r>
              <a:rPr lang="en-US" dirty="0" err="1"/>
              <a:t>mutasi</a:t>
            </a:r>
            <a:r>
              <a:rPr lang="en-US" dirty="0"/>
              <a:t> </a:t>
            </a:r>
            <a:r>
              <a:rPr lang="en-US" dirty="0" err="1"/>
              <a:t>persediaan</a:t>
            </a:r>
            <a:r>
              <a:rPr lang="en-US" dirty="0"/>
              <a:t> </a:t>
            </a:r>
            <a:r>
              <a:rPr lang="en-US" dirty="0" err="1"/>
              <a:t>tidak</a:t>
            </a:r>
            <a:r>
              <a:rPr lang="en-US" dirty="0"/>
              <a:t> </a:t>
            </a:r>
            <a:r>
              <a:rPr lang="en-US" dirty="0" err="1"/>
              <a:t>selalu</a:t>
            </a:r>
            <a:r>
              <a:rPr lang="en-US" dirty="0"/>
              <a:t> </a:t>
            </a:r>
            <a:r>
              <a:rPr lang="en-US" dirty="0" err="1"/>
              <a:t>diikuti</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prosedur</a:t>
            </a:r>
            <a:r>
              <a:rPr lang="en-US" dirty="0"/>
              <a:t> </a:t>
            </a:r>
            <a:r>
              <a:rPr lang="en-US" dirty="0" err="1"/>
              <a:t>penghitungan</a:t>
            </a:r>
            <a:r>
              <a:rPr lang="en-US" dirty="0"/>
              <a:t> </a:t>
            </a:r>
            <a:r>
              <a:rPr lang="en-US" dirty="0" err="1"/>
              <a:t>fisik</a:t>
            </a:r>
            <a:r>
              <a:rPr lang="en-US" dirty="0"/>
              <a:t> </a:t>
            </a:r>
            <a:r>
              <a:rPr lang="en-US" dirty="0" err="1"/>
              <a:t>persediaan</a:t>
            </a:r>
            <a:r>
              <a:rPr lang="en-US" dirty="0"/>
              <a:t> </a:t>
            </a:r>
            <a:r>
              <a:rPr lang="en-US" dirty="0" err="1"/>
              <a:t>pada</a:t>
            </a:r>
            <a:r>
              <a:rPr lang="en-US" dirty="0"/>
              <a:t> </a:t>
            </a:r>
            <a:r>
              <a:rPr lang="en-US" dirty="0" err="1"/>
              <a:t>akhir</a:t>
            </a:r>
            <a:r>
              <a:rPr lang="en-US" dirty="0"/>
              <a:t> </a:t>
            </a:r>
            <a:r>
              <a:rPr lang="en-US" dirty="0" err="1"/>
              <a:t>periode</a:t>
            </a:r>
            <a:r>
              <a:rPr lang="en-US" dirty="0"/>
              <a:t> </a:t>
            </a:r>
            <a:r>
              <a:rPr lang="en-US" dirty="0" err="1"/>
              <a:t>harus</a:t>
            </a:r>
            <a:r>
              <a:rPr lang="en-US" dirty="0"/>
              <a:t> </a:t>
            </a:r>
            <a:r>
              <a:rPr lang="en-US" dirty="0" err="1"/>
              <a:t>dilakukan</a:t>
            </a:r>
            <a:r>
              <a:rPr lang="en-US" dirty="0"/>
              <a:t> (</a:t>
            </a:r>
            <a:r>
              <a:rPr lang="en-US" i="1" dirty="0"/>
              <a:t>mandatory procedure</a:t>
            </a:r>
            <a:r>
              <a:rPr lang="en-US" dirty="0"/>
              <a:t>) </a:t>
            </a:r>
            <a:r>
              <a:rPr lang="en-US" dirty="0" err="1"/>
              <a:t>untuk</a:t>
            </a:r>
            <a:r>
              <a:rPr lang="en-US" dirty="0"/>
              <a:t> </a:t>
            </a:r>
            <a:r>
              <a:rPr lang="en-US" dirty="0" err="1"/>
              <a:t>dapat</a:t>
            </a:r>
            <a:r>
              <a:rPr lang="en-US" dirty="0"/>
              <a:t> </a:t>
            </a:r>
            <a:r>
              <a:rPr lang="en-US" dirty="0" err="1"/>
              <a:t>menentukan</a:t>
            </a:r>
            <a:r>
              <a:rPr lang="en-US" dirty="0"/>
              <a:t> </a:t>
            </a:r>
            <a:r>
              <a:rPr lang="en-US" dirty="0" err="1"/>
              <a:t>fisik</a:t>
            </a:r>
            <a:r>
              <a:rPr lang="en-US" dirty="0"/>
              <a:t> </a:t>
            </a:r>
            <a:r>
              <a:rPr lang="en-US" dirty="0" err="1"/>
              <a:t>persediaan</a:t>
            </a:r>
            <a:r>
              <a:rPr lang="en-US" dirty="0"/>
              <a:t> yang </a:t>
            </a:r>
            <a:r>
              <a:rPr lang="en-US" dirty="0" err="1"/>
              <a:t>akan</a:t>
            </a:r>
            <a:r>
              <a:rPr lang="en-US" dirty="0"/>
              <a:t> </a:t>
            </a:r>
            <a:r>
              <a:rPr lang="en-US" dirty="0" err="1"/>
              <a:t>dilaporkan</a:t>
            </a:r>
            <a:r>
              <a:rPr lang="en-US" dirty="0"/>
              <a:t> </a:t>
            </a:r>
            <a:r>
              <a:rPr lang="en-US" dirty="0" err="1"/>
              <a:t>dalam</a:t>
            </a:r>
            <a:r>
              <a:rPr lang="en-US" dirty="0"/>
              <a:t> </a:t>
            </a:r>
            <a:r>
              <a:rPr lang="en-US" dirty="0" err="1"/>
              <a:t>laporan</a:t>
            </a:r>
            <a:r>
              <a:rPr lang="en-US" dirty="0"/>
              <a:t> </a:t>
            </a:r>
            <a:r>
              <a:rPr lang="en-US" dirty="0" err="1"/>
              <a:t>keuangan</a:t>
            </a:r>
            <a:r>
              <a:rPr lang="en-US" dirty="0"/>
              <a:t>. </a:t>
            </a:r>
            <a:r>
              <a:rPr lang="en-US" dirty="0" err="1"/>
              <a:t>Hasil</a:t>
            </a:r>
            <a:r>
              <a:rPr lang="en-US" dirty="0"/>
              <a:t> </a:t>
            </a:r>
            <a:r>
              <a:rPr lang="en-US" dirty="0" err="1"/>
              <a:t>perhitungan</a:t>
            </a:r>
            <a:r>
              <a:rPr lang="en-US" dirty="0"/>
              <a:t> </a:t>
            </a:r>
            <a:r>
              <a:rPr lang="en-US" dirty="0" err="1"/>
              <a:t>fisik</a:t>
            </a:r>
            <a:r>
              <a:rPr lang="en-US" dirty="0"/>
              <a:t> </a:t>
            </a:r>
            <a:r>
              <a:rPr lang="en-US" dirty="0" err="1"/>
              <a:t>ini</a:t>
            </a:r>
            <a:r>
              <a:rPr lang="en-US" dirty="0"/>
              <a:t> </a:t>
            </a:r>
            <a:r>
              <a:rPr lang="en-US" dirty="0" err="1"/>
              <a:t>dipakai</a:t>
            </a:r>
            <a:r>
              <a:rPr lang="en-US" dirty="0"/>
              <a:t> </a:t>
            </a:r>
            <a:r>
              <a:rPr lang="en-US" dirty="0" err="1"/>
              <a:t>sebagai</a:t>
            </a:r>
            <a:r>
              <a:rPr lang="en-US" dirty="0"/>
              <a:t> </a:t>
            </a:r>
            <a:r>
              <a:rPr lang="en-US" dirty="0" err="1"/>
              <a:t>dasar</a:t>
            </a:r>
            <a:r>
              <a:rPr lang="en-US" dirty="0"/>
              <a:t> </a:t>
            </a:r>
            <a:r>
              <a:rPr lang="en-US" dirty="0" err="1"/>
              <a:t>penentuan</a:t>
            </a:r>
            <a:r>
              <a:rPr lang="en-US" dirty="0"/>
              <a:t> </a:t>
            </a:r>
            <a:r>
              <a:rPr lang="en-US" dirty="0" err="1"/>
              <a:t>nilai</a:t>
            </a:r>
            <a:r>
              <a:rPr lang="en-US" dirty="0"/>
              <a:t> </a:t>
            </a:r>
            <a:r>
              <a:rPr lang="en-US" dirty="0" err="1"/>
              <a:t>persediaan</a:t>
            </a:r>
            <a:endParaRPr lang="en-US" dirty="0"/>
          </a:p>
          <a:p>
            <a:pPr marL="342900" indent="-342900" algn="just">
              <a:spcBef>
                <a:spcPct val="50000"/>
              </a:spcBef>
              <a:buFontTx/>
              <a:buAutoNum type="arabicPeriod"/>
            </a:pPr>
            <a:r>
              <a:rPr lang="en-US" dirty="0" err="1"/>
              <a:t>Sistem</a:t>
            </a:r>
            <a:r>
              <a:rPr lang="en-US" dirty="0"/>
              <a:t> perpetual (</a:t>
            </a:r>
            <a:r>
              <a:rPr lang="en-US" i="1" dirty="0"/>
              <a:t>perpetual inventory system</a:t>
            </a:r>
            <a:r>
              <a:rPr lang="en-US" dirty="0"/>
              <a:t>), </a:t>
            </a:r>
            <a:r>
              <a:rPr lang="en-US" dirty="0" err="1"/>
              <a:t>Pencatatan</a:t>
            </a:r>
            <a:r>
              <a:rPr lang="en-US" dirty="0"/>
              <a:t> </a:t>
            </a:r>
            <a:r>
              <a:rPr lang="en-US" dirty="0" err="1"/>
              <a:t>terhadap</a:t>
            </a:r>
            <a:r>
              <a:rPr lang="en-US" dirty="0"/>
              <a:t> </a:t>
            </a:r>
            <a:r>
              <a:rPr lang="en-US" dirty="0" err="1"/>
              <a:t>mutasi</a:t>
            </a:r>
            <a:r>
              <a:rPr lang="en-US" dirty="0"/>
              <a:t> </a:t>
            </a:r>
            <a:r>
              <a:rPr lang="en-US" dirty="0" err="1"/>
              <a:t>persediaan</a:t>
            </a:r>
            <a:r>
              <a:rPr lang="en-US" dirty="0"/>
              <a:t> </a:t>
            </a:r>
            <a:r>
              <a:rPr lang="en-US" dirty="0" err="1"/>
              <a:t>selalu</a:t>
            </a:r>
            <a:r>
              <a:rPr lang="en-US" dirty="0"/>
              <a:t> </a:t>
            </a:r>
            <a:r>
              <a:rPr lang="en-US" dirty="0" err="1"/>
              <a:t>diikuti</a:t>
            </a:r>
            <a:r>
              <a:rPr lang="en-US" dirty="0"/>
              <a:t> </a:t>
            </a:r>
            <a:r>
              <a:rPr lang="en-US" dirty="0" err="1"/>
              <a:t>secara</a:t>
            </a:r>
            <a:r>
              <a:rPr lang="en-US" dirty="0"/>
              <a:t> </a:t>
            </a:r>
            <a:r>
              <a:rPr lang="en-US" dirty="0" err="1"/>
              <a:t>konsisten</a:t>
            </a:r>
            <a:r>
              <a:rPr lang="en-US" dirty="0"/>
              <a:t>, </a:t>
            </a:r>
            <a:r>
              <a:rPr lang="en-US" dirty="0" err="1"/>
              <a:t>dengan</a:t>
            </a:r>
            <a:r>
              <a:rPr lang="en-US" dirty="0"/>
              <a:t> </a:t>
            </a:r>
            <a:r>
              <a:rPr lang="en-US" dirty="0" err="1"/>
              <a:t>mencatat</a:t>
            </a:r>
            <a:r>
              <a:rPr lang="en-US" dirty="0"/>
              <a:t> </a:t>
            </a:r>
            <a:r>
              <a:rPr lang="en-US" dirty="0" err="1"/>
              <a:t>semua</a:t>
            </a:r>
            <a:r>
              <a:rPr lang="en-US" dirty="0"/>
              <a:t> </a:t>
            </a:r>
            <a:r>
              <a:rPr lang="en-US" dirty="0" err="1"/>
              <a:t>transaksi</a:t>
            </a:r>
            <a:r>
              <a:rPr lang="en-US" dirty="0"/>
              <a:t> yang </a:t>
            </a:r>
            <a:r>
              <a:rPr lang="en-US" dirty="0" err="1"/>
              <a:t>menyebabkan</a:t>
            </a:r>
            <a:r>
              <a:rPr lang="en-US" dirty="0"/>
              <a:t> </a:t>
            </a:r>
            <a:r>
              <a:rPr lang="en-US" dirty="0" err="1"/>
              <a:t>berkurang</a:t>
            </a:r>
            <a:r>
              <a:rPr lang="en-US" dirty="0"/>
              <a:t> </a:t>
            </a:r>
            <a:r>
              <a:rPr lang="en-US" dirty="0" err="1"/>
              <a:t>atau</a:t>
            </a:r>
            <a:r>
              <a:rPr lang="en-US" dirty="0"/>
              <a:t> </a:t>
            </a:r>
            <a:r>
              <a:rPr lang="en-US" dirty="0" err="1"/>
              <a:t>bertambahnya</a:t>
            </a:r>
            <a:r>
              <a:rPr lang="en-US" dirty="0"/>
              <a:t> </a:t>
            </a:r>
            <a:r>
              <a:rPr lang="en-US" dirty="0" err="1"/>
              <a:t>persediaan</a:t>
            </a:r>
            <a:r>
              <a:rPr lang="en-US" dirty="0"/>
              <a:t>. </a:t>
            </a:r>
            <a:r>
              <a:rPr lang="en-US" dirty="0" err="1"/>
              <a:t>Penghitungan</a:t>
            </a:r>
            <a:r>
              <a:rPr lang="en-US" dirty="0"/>
              <a:t> </a:t>
            </a:r>
            <a:r>
              <a:rPr lang="en-US" dirty="0" err="1"/>
              <a:t>fisik</a:t>
            </a:r>
            <a:r>
              <a:rPr lang="en-US" dirty="0"/>
              <a:t> </a:t>
            </a:r>
            <a:r>
              <a:rPr lang="en-US" dirty="0" err="1"/>
              <a:t>persediaan</a:t>
            </a:r>
            <a:r>
              <a:rPr lang="en-US" dirty="0"/>
              <a:t> </a:t>
            </a:r>
            <a:r>
              <a:rPr lang="en-US" dirty="0" err="1"/>
              <a:t>menjadi</a:t>
            </a:r>
            <a:r>
              <a:rPr lang="en-US" dirty="0"/>
              <a:t> </a:t>
            </a:r>
            <a:r>
              <a:rPr lang="en-US" dirty="0" err="1"/>
              <a:t>tidak</a:t>
            </a:r>
            <a:r>
              <a:rPr lang="en-US" dirty="0"/>
              <a:t> </a:t>
            </a:r>
            <a:r>
              <a:rPr lang="en-US" dirty="0" err="1"/>
              <a:t>wajib</a:t>
            </a:r>
            <a:r>
              <a:rPr lang="en-US" dirty="0"/>
              <a:t> </a:t>
            </a:r>
            <a:r>
              <a:rPr lang="en-US" dirty="0" err="1"/>
              <a:t>diselenggarakan</a:t>
            </a:r>
            <a:r>
              <a:rPr lang="en-US" dirty="0"/>
              <a:t> (</a:t>
            </a:r>
            <a:r>
              <a:rPr lang="en-US" i="1" dirty="0"/>
              <a:t>mandatory procedure)</a:t>
            </a:r>
            <a:r>
              <a:rPr lang="en-US" dirty="0"/>
              <a:t>.</a:t>
            </a:r>
          </a:p>
          <a:p>
            <a:pPr marL="342900" indent="-342900">
              <a:spcBef>
                <a:spcPct val="50000"/>
              </a:spcBef>
            </a:pPr>
            <a:endParaRPr lang="en-US" dirty="0"/>
          </a:p>
        </p:txBody>
      </p:sp>
      <p:sp>
        <p:nvSpPr>
          <p:cNvPr id="8197" name="AutoShape 9"/>
          <p:cNvSpPr>
            <a:spLocks noChangeArrowheads="1"/>
          </p:cNvSpPr>
          <p:nvPr/>
        </p:nvSpPr>
        <p:spPr bwMode="auto">
          <a:xfrm rot="10800000">
            <a:off x="8027988" y="2252663"/>
            <a:ext cx="720725" cy="287337"/>
          </a:xfrm>
          <a:custGeom>
            <a:avLst/>
            <a:gdLst>
              <a:gd name="T0" fmla="*/ 540544 w 21600"/>
              <a:gd name="T1" fmla="*/ 0 h 21600"/>
              <a:gd name="T2" fmla="*/ 0 w 21600"/>
              <a:gd name="T3" fmla="*/ 143669 h 21600"/>
              <a:gd name="T4" fmla="*/ 540544 w 21600"/>
              <a:gd name="T5" fmla="*/ 287337 h 21600"/>
              <a:gd name="T6" fmla="*/ 720725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8198" name="AutoShape 10"/>
          <p:cNvSpPr>
            <a:spLocks noChangeArrowheads="1"/>
          </p:cNvSpPr>
          <p:nvPr/>
        </p:nvSpPr>
        <p:spPr bwMode="auto">
          <a:xfrm rot="10800000">
            <a:off x="7956550" y="4868863"/>
            <a:ext cx="720725" cy="287337"/>
          </a:xfrm>
          <a:custGeom>
            <a:avLst/>
            <a:gdLst>
              <a:gd name="T0" fmla="*/ 540544 w 21600"/>
              <a:gd name="T1" fmla="*/ 0 h 21600"/>
              <a:gd name="T2" fmla="*/ 0 w 21600"/>
              <a:gd name="T3" fmla="*/ 143669 h 21600"/>
              <a:gd name="T4" fmla="*/ 540544 w 21600"/>
              <a:gd name="T5" fmla="*/ 287337 h 21600"/>
              <a:gd name="T6" fmla="*/ 720725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250825" y="1341438"/>
            <a:ext cx="6842125" cy="1368425"/>
          </a:xfrm>
        </p:spPr>
        <p:txBody>
          <a:bodyPr/>
          <a:lstStyle/>
          <a:p>
            <a:pPr algn="ctr" eaLnBrk="1" hangingPunct="1"/>
            <a:r>
              <a:rPr lang="en-US" sz="2800" b="0" dirty="0" err="1" smtClean="0"/>
              <a:t>Penilaian</a:t>
            </a:r>
            <a:r>
              <a:rPr lang="en-US" sz="2800" b="0" dirty="0" smtClean="0"/>
              <a:t> </a:t>
            </a:r>
            <a:r>
              <a:rPr lang="en-US" sz="2800" b="0" dirty="0" err="1" smtClean="0"/>
              <a:t>Persediaan</a:t>
            </a:r>
            <a:r>
              <a:rPr lang="en-US" sz="2800" b="0" dirty="0" smtClean="0"/>
              <a:t>: </a:t>
            </a:r>
            <a:r>
              <a:rPr lang="en-US" sz="2800" b="0" dirty="0" err="1" smtClean="0"/>
              <a:t>Pendekatan</a:t>
            </a:r>
            <a:r>
              <a:rPr lang="en-US" sz="2800" b="0" dirty="0" smtClean="0"/>
              <a:t> Kos</a:t>
            </a:r>
            <a:br>
              <a:rPr lang="en-US" sz="2800" b="0" dirty="0" smtClean="0"/>
            </a:br>
            <a:r>
              <a:rPr lang="en-US" sz="2800" dirty="0" smtClean="0"/>
              <a:t>(</a:t>
            </a:r>
            <a:r>
              <a:rPr lang="en-US" sz="2800" b="0" i="1" dirty="0" smtClean="0"/>
              <a:t>Inventory Valuation: Cost Method</a:t>
            </a:r>
            <a:r>
              <a:rPr lang="en-US" sz="2800" dirty="0" smtClean="0"/>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11"/>
          <p:cNvSpPr>
            <a:spLocks noChangeArrowheads="1"/>
          </p:cNvSpPr>
          <p:nvPr/>
        </p:nvSpPr>
        <p:spPr bwMode="auto">
          <a:xfrm>
            <a:off x="3563938" y="2349500"/>
            <a:ext cx="215900" cy="288925"/>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9219" name="Oval 9"/>
          <p:cNvSpPr>
            <a:spLocks noChangeArrowheads="1"/>
          </p:cNvSpPr>
          <p:nvPr/>
        </p:nvSpPr>
        <p:spPr bwMode="auto">
          <a:xfrm>
            <a:off x="3563938" y="2997200"/>
            <a:ext cx="215900" cy="287338"/>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9220" name="Text Box 4"/>
          <p:cNvSpPr txBox="1">
            <a:spLocks noChangeArrowheads="1"/>
          </p:cNvSpPr>
          <p:nvPr/>
        </p:nvSpPr>
        <p:spPr bwMode="auto">
          <a:xfrm>
            <a:off x="611188" y="333375"/>
            <a:ext cx="7200900" cy="366713"/>
          </a:xfrm>
          <a:prstGeom prst="rect">
            <a:avLst/>
          </a:prstGeom>
          <a:noFill/>
          <a:ln w="9525">
            <a:noFill/>
            <a:miter lim="800000"/>
            <a:headEnd/>
            <a:tailEnd/>
          </a:ln>
        </p:spPr>
        <p:txBody>
          <a:bodyPr>
            <a:spAutoFit/>
          </a:bodyPr>
          <a:lstStyle/>
          <a:p>
            <a:pPr>
              <a:spcBef>
                <a:spcPct val="50000"/>
              </a:spcBef>
            </a:pPr>
            <a:endParaRPr lang="id-ID"/>
          </a:p>
        </p:txBody>
      </p:sp>
      <p:sp>
        <p:nvSpPr>
          <p:cNvPr id="9221" name="Text Box 5"/>
          <p:cNvSpPr txBox="1">
            <a:spLocks noChangeArrowheads="1"/>
          </p:cNvSpPr>
          <p:nvPr/>
        </p:nvSpPr>
        <p:spPr bwMode="auto">
          <a:xfrm>
            <a:off x="539750" y="333375"/>
            <a:ext cx="7127875" cy="2979738"/>
          </a:xfrm>
          <a:prstGeom prst="rect">
            <a:avLst/>
          </a:prstGeom>
          <a:noFill/>
          <a:ln w="9525">
            <a:noFill/>
            <a:miter lim="800000"/>
            <a:headEnd/>
            <a:tailEnd/>
          </a:ln>
        </p:spPr>
        <p:txBody>
          <a:bodyPr>
            <a:spAutoFit/>
          </a:bodyPr>
          <a:lstStyle/>
          <a:p>
            <a:pPr>
              <a:spcBef>
                <a:spcPct val="50000"/>
              </a:spcBef>
            </a:pPr>
            <a:r>
              <a:rPr lang="en-US"/>
              <a:t>Contoh kasus:</a:t>
            </a:r>
          </a:p>
          <a:p>
            <a:pPr>
              <a:spcBef>
                <a:spcPct val="50000"/>
              </a:spcBef>
            </a:pPr>
            <a:r>
              <a:rPr lang="en-US"/>
              <a:t>Berikut ini data penjualan, pembelian dan persediaan barang dagangan PT. Ana, untuk periode tahun buku yang berakhir pada tgl 31 Desember 2004 sbb:</a:t>
            </a:r>
          </a:p>
          <a:p>
            <a:pPr>
              <a:lnSpc>
                <a:spcPct val="70000"/>
              </a:lnSpc>
              <a:spcBef>
                <a:spcPct val="50000"/>
              </a:spcBef>
              <a:buFontTx/>
              <a:buChar char="-"/>
            </a:pPr>
            <a:r>
              <a:rPr lang="en-US"/>
              <a:t>Persediaan awal 1500 unit @ Rp. 450</a:t>
            </a:r>
          </a:p>
          <a:p>
            <a:pPr>
              <a:lnSpc>
                <a:spcPct val="70000"/>
              </a:lnSpc>
              <a:spcBef>
                <a:spcPct val="50000"/>
              </a:spcBef>
              <a:buFontTx/>
              <a:buChar char="-"/>
            </a:pPr>
            <a:r>
              <a:rPr lang="en-US"/>
              <a:t>Pembelian,          </a:t>
            </a:r>
            <a:r>
              <a:rPr lang="en-US" u="sng"/>
              <a:t>2000 unit</a:t>
            </a:r>
            <a:r>
              <a:rPr lang="en-US"/>
              <a:t> @ Rp. 450</a:t>
            </a:r>
          </a:p>
          <a:p>
            <a:pPr>
              <a:lnSpc>
                <a:spcPct val="70000"/>
              </a:lnSpc>
              <a:spcBef>
                <a:spcPct val="50000"/>
              </a:spcBef>
              <a:buFontTx/>
              <a:buChar char="-"/>
            </a:pPr>
            <a:r>
              <a:rPr lang="en-US"/>
              <a:t>BTUD                  3500 unit</a:t>
            </a:r>
          </a:p>
          <a:p>
            <a:pPr>
              <a:lnSpc>
                <a:spcPct val="70000"/>
              </a:lnSpc>
              <a:spcBef>
                <a:spcPct val="50000"/>
              </a:spcBef>
              <a:buFontTx/>
              <a:buChar char="-"/>
            </a:pPr>
            <a:r>
              <a:rPr lang="en-US"/>
              <a:t>Penjualan            </a:t>
            </a:r>
            <a:r>
              <a:rPr lang="en-US" u="sng"/>
              <a:t>2250 unit</a:t>
            </a:r>
            <a:r>
              <a:rPr lang="en-US"/>
              <a:t> @ Rp. 750</a:t>
            </a:r>
          </a:p>
          <a:p>
            <a:pPr>
              <a:lnSpc>
                <a:spcPct val="70000"/>
              </a:lnSpc>
              <a:spcBef>
                <a:spcPct val="50000"/>
              </a:spcBef>
              <a:buFontTx/>
              <a:buChar char="-"/>
            </a:pPr>
            <a:r>
              <a:rPr lang="en-US"/>
              <a:t>Persediaan Akhir 1250 unit</a:t>
            </a:r>
          </a:p>
        </p:txBody>
      </p:sp>
      <p:sp>
        <p:nvSpPr>
          <p:cNvPr id="9222" name="Text Box 7"/>
          <p:cNvSpPr txBox="1">
            <a:spLocks noChangeArrowheads="1"/>
          </p:cNvSpPr>
          <p:nvPr/>
        </p:nvSpPr>
        <p:spPr bwMode="auto">
          <a:xfrm>
            <a:off x="3492500" y="2276475"/>
            <a:ext cx="431800" cy="366713"/>
          </a:xfrm>
          <a:prstGeom prst="rect">
            <a:avLst/>
          </a:prstGeom>
          <a:noFill/>
          <a:ln w="9525">
            <a:noFill/>
            <a:miter lim="800000"/>
            <a:headEnd/>
            <a:tailEnd/>
          </a:ln>
        </p:spPr>
        <p:txBody>
          <a:bodyPr>
            <a:spAutoFit/>
          </a:bodyPr>
          <a:lstStyle/>
          <a:p>
            <a:pPr>
              <a:spcBef>
                <a:spcPct val="50000"/>
              </a:spcBef>
            </a:pPr>
            <a:r>
              <a:rPr lang="en-US"/>
              <a:t>+</a:t>
            </a:r>
          </a:p>
        </p:txBody>
      </p:sp>
      <p:sp>
        <p:nvSpPr>
          <p:cNvPr id="9223" name="Text Box 8"/>
          <p:cNvSpPr txBox="1">
            <a:spLocks noChangeArrowheads="1"/>
          </p:cNvSpPr>
          <p:nvPr/>
        </p:nvSpPr>
        <p:spPr bwMode="auto">
          <a:xfrm>
            <a:off x="3563938" y="2924175"/>
            <a:ext cx="260350" cy="366713"/>
          </a:xfrm>
          <a:prstGeom prst="rect">
            <a:avLst/>
          </a:prstGeom>
          <a:noFill/>
          <a:ln w="9525">
            <a:noFill/>
            <a:miter lim="800000"/>
            <a:headEnd/>
            <a:tailEnd/>
          </a:ln>
        </p:spPr>
        <p:txBody>
          <a:bodyPr wrap="none">
            <a:spAutoFit/>
          </a:bodyPr>
          <a:lstStyle/>
          <a:p>
            <a:r>
              <a:rPr lang="en-US"/>
              <a:t>-</a:t>
            </a:r>
          </a:p>
        </p:txBody>
      </p:sp>
      <p:pic>
        <p:nvPicPr>
          <p:cNvPr id="9224" name="Picture 13"/>
          <p:cNvPicPr>
            <a:picLocks noChangeAspect="1" noChangeArrowheads="1"/>
          </p:cNvPicPr>
          <p:nvPr/>
        </p:nvPicPr>
        <p:blipFill>
          <a:blip r:embed="rId2" cstate="print"/>
          <a:srcRect/>
          <a:stretch>
            <a:fillRect/>
          </a:stretch>
        </p:blipFill>
        <p:spPr bwMode="auto">
          <a:xfrm>
            <a:off x="4716463" y="1412875"/>
            <a:ext cx="1871662" cy="1825625"/>
          </a:xfrm>
          <a:prstGeom prst="rect">
            <a:avLst/>
          </a:prstGeom>
          <a:noFill/>
          <a:ln w="9525">
            <a:noFill/>
            <a:miter lim="800000"/>
            <a:headEnd/>
            <a:tailEnd/>
          </a:ln>
        </p:spPr>
      </p:pic>
      <p:sp>
        <p:nvSpPr>
          <p:cNvPr id="9225" name="Line 14"/>
          <p:cNvSpPr>
            <a:spLocks noChangeShapeType="1"/>
          </p:cNvSpPr>
          <p:nvPr/>
        </p:nvSpPr>
        <p:spPr bwMode="auto">
          <a:xfrm>
            <a:off x="2484438" y="3284538"/>
            <a:ext cx="936625" cy="0"/>
          </a:xfrm>
          <a:prstGeom prst="line">
            <a:avLst/>
          </a:prstGeom>
          <a:noFill/>
          <a:ln w="57150" cmpd="thinThick">
            <a:solidFill>
              <a:schemeClr val="tx1"/>
            </a:solidFill>
            <a:round/>
            <a:headEnd/>
            <a:tailEnd/>
          </a:ln>
        </p:spPr>
        <p:txBody>
          <a:bodyPr/>
          <a:lstStyle/>
          <a:p>
            <a:endParaRPr lang="id-ID"/>
          </a:p>
        </p:txBody>
      </p:sp>
      <p:sp>
        <p:nvSpPr>
          <p:cNvPr id="9226" name="Text Box 15"/>
          <p:cNvSpPr txBox="1">
            <a:spLocks noChangeArrowheads="1"/>
          </p:cNvSpPr>
          <p:nvPr/>
        </p:nvSpPr>
        <p:spPr bwMode="auto">
          <a:xfrm>
            <a:off x="6516688" y="2060575"/>
            <a:ext cx="2447925" cy="1190625"/>
          </a:xfrm>
          <a:prstGeom prst="rect">
            <a:avLst/>
          </a:prstGeom>
          <a:noFill/>
          <a:ln w="9525">
            <a:noFill/>
            <a:miter lim="800000"/>
            <a:headEnd/>
            <a:tailEnd/>
          </a:ln>
        </p:spPr>
        <p:txBody>
          <a:bodyPr>
            <a:spAutoFit/>
          </a:bodyPr>
          <a:lstStyle/>
          <a:p>
            <a:pPr>
              <a:spcBef>
                <a:spcPct val="50000"/>
              </a:spcBef>
            </a:pPr>
            <a:r>
              <a:rPr lang="en-US" dirty="0"/>
              <a:t>Dari </a:t>
            </a:r>
            <a:r>
              <a:rPr lang="en-US" dirty="0" err="1"/>
              <a:t>kasus</a:t>
            </a:r>
            <a:r>
              <a:rPr lang="en-US" dirty="0"/>
              <a:t> </a:t>
            </a:r>
            <a:r>
              <a:rPr lang="en-US" dirty="0" err="1"/>
              <a:t>di</a:t>
            </a:r>
            <a:r>
              <a:rPr lang="en-US" dirty="0"/>
              <a:t> </a:t>
            </a:r>
            <a:r>
              <a:rPr lang="en-US" dirty="0" err="1"/>
              <a:t>atas</a:t>
            </a:r>
            <a:r>
              <a:rPr lang="en-US" dirty="0"/>
              <a:t>, </a:t>
            </a:r>
            <a:r>
              <a:rPr lang="en-US" dirty="0" err="1"/>
              <a:t>maka</a:t>
            </a:r>
            <a:r>
              <a:rPr lang="en-US" dirty="0"/>
              <a:t> </a:t>
            </a:r>
            <a:r>
              <a:rPr lang="en-US" dirty="0" err="1"/>
              <a:t>jurnal</a:t>
            </a:r>
            <a:r>
              <a:rPr lang="en-US" dirty="0"/>
              <a:t> yang </a:t>
            </a:r>
            <a:r>
              <a:rPr lang="en-US" dirty="0" err="1"/>
              <a:t>harus</a:t>
            </a:r>
            <a:r>
              <a:rPr lang="en-US" dirty="0"/>
              <a:t> </a:t>
            </a:r>
            <a:r>
              <a:rPr lang="en-US" dirty="0" err="1"/>
              <a:t>dibuat</a:t>
            </a:r>
            <a:r>
              <a:rPr lang="en-US" dirty="0"/>
              <a:t> </a:t>
            </a:r>
            <a:r>
              <a:rPr lang="en-US" dirty="0" err="1"/>
              <a:t>adalah</a:t>
            </a:r>
            <a:r>
              <a:rPr lang="en-US" dirty="0"/>
              <a:t> </a:t>
            </a:r>
            <a:r>
              <a:rPr lang="en-US" dirty="0" err="1"/>
              <a:t>sbb</a:t>
            </a:r>
            <a:r>
              <a:rPr lang="en-US" dirty="0"/>
              <a:t>:</a:t>
            </a:r>
          </a:p>
        </p:txBody>
      </p:sp>
      <p:graphicFrame>
        <p:nvGraphicFramePr>
          <p:cNvPr id="40102" name="Group 166"/>
          <p:cNvGraphicFramePr>
            <a:graphicFrameLocks noGrp="1"/>
          </p:cNvGraphicFramePr>
          <p:nvPr/>
        </p:nvGraphicFramePr>
        <p:xfrm>
          <a:off x="539750" y="3500438"/>
          <a:ext cx="8361363" cy="3017520"/>
        </p:xfrm>
        <a:graphic>
          <a:graphicData uri="http://schemas.openxmlformats.org/drawingml/2006/table">
            <a:tbl>
              <a:tblPr/>
              <a:tblGrid>
                <a:gridCol w="2786063"/>
                <a:gridCol w="2789237"/>
                <a:gridCol w="688975"/>
                <a:gridCol w="2097088"/>
              </a:tblGrid>
              <a:tr h="2619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cs typeface="Times New Roman" pitchFamily="18" charset="0"/>
                        </a:rPr>
                        <a:t>Uraian</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Jurnal Transaksi</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hMerge="1">
                  <a:txBody>
                    <a:bodyPr/>
                    <a:lstStyle/>
                    <a:p>
                      <a:endParaRPr lang="id-ID"/>
                    </a:p>
                  </a:txBody>
                  <a:tcPr/>
                </a:tc>
                <a:tc hMerge="1">
                  <a:txBody>
                    <a:bodyPr/>
                    <a:lstStyle/>
                    <a:p>
                      <a:endParaRPr lang="id-ID"/>
                    </a:p>
                  </a:txBody>
                  <a:tcPr/>
                </a:tc>
              </a:tr>
              <a:tr h="261938">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Sisten fisik</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Sistem perpetual</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hMerge="1">
                  <a:txBody>
                    <a:bodyPr/>
                    <a:lstStyle/>
                    <a:p>
                      <a:endParaRPr lang="id-ID"/>
                    </a:p>
                  </a:txBody>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Pembelian 2000 unit @ Rp 450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Pembelian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Utang dagang</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Persd. Brg dag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Utang dagang</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Penjualan 2250 unit @ Rp 750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Piutang dagang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Penjualan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Piutang dagang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Penjualan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HPP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Pers Brg Dag</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Menutup buku:</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hMerge="1">
                  <a:txBody>
                    <a:bodyPr/>
                    <a:lstStyle/>
                    <a:p>
                      <a:endParaRPr lang="id-ID"/>
                    </a:p>
                  </a:txBody>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Membebankan persd. Awal ke R/L</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R/L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Persd Brg Dag (awal)</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cs typeface="Times New Roman" pitchFamily="18" charset="0"/>
                        </a:rPr>
                        <a:t>Mencatat</a:t>
                      </a:r>
                      <a:r>
                        <a:rPr kumimoji="0" lang="en-US" sz="1200" b="1" i="0" u="none" strike="noStrike" cap="none" normalizeH="0" baseline="0" dirty="0" smtClean="0">
                          <a:ln>
                            <a:noFill/>
                          </a:ln>
                          <a:solidFill>
                            <a:schemeClr val="tx1"/>
                          </a:solidFill>
                          <a:effectLst/>
                          <a:latin typeface="Arial" charset="0"/>
                          <a:cs typeface="Times New Roman" pitchFamily="18" charset="0"/>
                        </a:rPr>
                        <a:t> </a:t>
                      </a:r>
                      <a:r>
                        <a:rPr kumimoji="0" lang="en-US" sz="1200" b="1" i="0" u="none" strike="noStrike" cap="none" normalizeH="0" baseline="0" dirty="0" err="1" smtClean="0">
                          <a:ln>
                            <a:noFill/>
                          </a:ln>
                          <a:solidFill>
                            <a:schemeClr val="tx1"/>
                          </a:solidFill>
                          <a:effectLst/>
                          <a:latin typeface="Arial" charset="0"/>
                          <a:cs typeface="Times New Roman" pitchFamily="18" charset="0"/>
                        </a:rPr>
                        <a:t>persediaan</a:t>
                      </a:r>
                      <a:r>
                        <a:rPr kumimoji="0" lang="en-US" sz="1200" b="1" i="0" u="none" strike="noStrike" cap="none" normalizeH="0" baseline="0" dirty="0" smtClean="0">
                          <a:ln>
                            <a:noFill/>
                          </a:ln>
                          <a:solidFill>
                            <a:schemeClr val="tx1"/>
                          </a:solidFill>
                          <a:effectLst/>
                          <a:latin typeface="Arial" charset="0"/>
                          <a:cs typeface="Times New Roman" pitchFamily="18" charset="0"/>
                        </a:rPr>
                        <a:t> </a:t>
                      </a:r>
                      <a:r>
                        <a:rPr kumimoji="0" lang="en-US" sz="1200" b="1" i="0" u="none" strike="noStrike" cap="none" normalizeH="0" baseline="0" dirty="0" err="1" smtClean="0">
                          <a:ln>
                            <a:noFill/>
                          </a:ln>
                          <a:solidFill>
                            <a:schemeClr val="tx1"/>
                          </a:solidFill>
                          <a:effectLst/>
                          <a:latin typeface="Arial" charset="0"/>
                          <a:cs typeface="Times New Roman" pitchFamily="18" charset="0"/>
                        </a:rPr>
                        <a:t>akhir</a:t>
                      </a:r>
                      <a:r>
                        <a:rPr kumimoji="0" lang="en-US" sz="1200" b="1" i="0" u="none" strike="noStrike" cap="none" normalizeH="0" baseline="0" dirty="0" smtClean="0">
                          <a:ln>
                            <a:noFill/>
                          </a:ln>
                          <a:solidFill>
                            <a:schemeClr val="tx1"/>
                          </a:solidFill>
                          <a:effectLst/>
                          <a:latin typeface="Arial" charset="0"/>
                          <a:cs typeface="Times New Roman" pitchFamily="18" charset="0"/>
                        </a:rPr>
                        <a:t> </a:t>
                      </a:r>
                      <a:r>
                        <a:rPr kumimoji="0" lang="en-US" sz="1200" b="1" i="0" u="none" strike="noStrike" cap="none" normalizeH="0" baseline="0" dirty="0" err="1" smtClean="0">
                          <a:ln>
                            <a:noFill/>
                          </a:ln>
                          <a:solidFill>
                            <a:schemeClr val="tx1"/>
                          </a:solidFill>
                          <a:effectLst/>
                          <a:latin typeface="Arial" charset="0"/>
                          <a:cs typeface="Times New Roman" pitchFamily="18" charset="0"/>
                        </a:rPr>
                        <a:t>tahun</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Persd Brg Dag (akhir)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R/L</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60" name="Text Box 149"/>
          <p:cNvSpPr txBox="1">
            <a:spLocks noChangeArrowheads="1"/>
          </p:cNvSpPr>
          <p:nvPr/>
        </p:nvSpPr>
        <p:spPr bwMode="auto">
          <a:xfrm>
            <a:off x="4932363" y="4149725"/>
            <a:ext cx="1295400" cy="274638"/>
          </a:xfrm>
          <a:prstGeom prst="rect">
            <a:avLst/>
          </a:prstGeom>
          <a:noFill/>
          <a:ln w="9525">
            <a:noFill/>
            <a:miter lim="800000"/>
            <a:headEnd/>
            <a:tailEnd/>
          </a:ln>
        </p:spPr>
        <p:txBody>
          <a:bodyPr>
            <a:spAutoFit/>
          </a:bodyPr>
          <a:lstStyle/>
          <a:p>
            <a:pPr>
              <a:spcBef>
                <a:spcPct val="50000"/>
              </a:spcBef>
            </a:pPr>
            <a:r>
              <a:rPr lang="en-US" sz="1200"/>
              <a:t>    Rp. 900.000</a:t>
            </a:r>
          </a:p>
        </p:txBody>
      </p:sp>
      <p:sp>
        <p:nvSpPr>
          <p:cNvPr id="9261" name="Text Box 152"/>
          <p:cNvSpPr txBox="1">
            <a:spLocks noChangeArrowheads="1"/>
          </p:cNvSpPr>
          <p:nvPr/>
        </p:nvSpPr>
        <p:spPr bwMode="auto">
          <a:xfrm>
            <a:off x="7747000" y="4149725"/>
            <a:ext cx="1295400" cy="274638"/>
          </a:xfrm>
          <a:prstGeom prst="rect">
            <a:avLst/>
          </a:prstGeom>
          <a:noFill/>
          <a:ln w="9525">
            <a:noFill/>
            <a:miter lim="800000"/>
            <a:headEnd/>
            <a:tailEnd/>
          </a:ln>
        </p:spPr>
        <p:txBody>
          <a:bodyPr>
            <a:spAutoFit/>
          </a:bodyPr>
          <a:lstStyle/>
          <a:p>
            <a:pPr>
              <a:spcBef>
                <a:spcPct val="50000"/>
              </a:spcBef>
            </a:pPr>
            <a:r>
              <a:rPr lang="en-US" sz="1200"/>
              <a:t>    Rp. 900.000</a:t>
            </a:r>
          </a:p>
        </p:txBody>
      </p:sp>
      <p:sp>
        <p:nvSpPr>
          <p:cNvPr id="9262" name="Text Box 155"/>
          <p:cNvSpPr txBox="1">
            <a:spLocks noChangeArrowheads="1"/>
          </p:cNvSpPr>
          <p:nvPr/>
        </p:nvSpPr>
        <p:spPr bwMode="auto">
          <a:xfrm>
            <a:off x="4643438" y="4581525"/>
            <a:ext cx="1512887" cy="274638"/>
          </a:xfrm>
          <a:prstGeom prst="rect">
            <a:avLst/>
          </a:prstGeom>
          <a:noFill/>
          <a:ln w="9525">
            <a:noFill/>
            <a:miter lim="800000"/>
            <a:headEnd/>
            <a:tailEnd/>
          </a:ln>
        </p:spPr>
        <p:txBody>
          <a:bodyPr>
            <a:spAutoFit/>
          </a:bodyPr>
          <a:lstStyle/>
          <a:p>
            <a:pPr>
              <a:spcBef>
                <a:spcPct val="50000"/>
              </a:spcBef>
            </a:pPr>
            <a:r>
              <a:rPr lang="en-US" sz="1200"/>
              <a:t>        Rp. 1.687.500</a:t>
            </a:r>
          </a:p>
        </p:txBody>
      </p:sp>
      <p:sp>
        <p:nvSpPr>
          <p:cNvPr id="9263" name="AutoShape 158"/>
          <p:cNvSpPr>
            <a:spLocks/>
          </p:cNvSpPr>
          <p:nvPr/>
        </p:nvSpPr>
        <p:spPr bwMode="auto">
          <a:xfrm>
            <a:off x="7596188" y="4652963"/>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
        <p:nvSpPr>
          <p:cNvPr id="9264" name="AutoShape 159"/>
          <p:cNvSpPr>
            <a:spLocks/>
          </p:cNvSpPr>
          <p:nvPr/>
        </p:nvSpPr>
        <p:spPr bwMode="auto">
          <a:xfrm>
            <a:off x="4716463" y="4149725"/>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
        <p:nvSpPr>
          <p:cNvPr id="9265" name="AutoShape 160"/>
          <p:cNvSpPr>
            <a:spLocks/>
          </p:cNvSpPr>
          <p:nvPr/>
        </p:nvSpPr>
        <p:spPr bwMode="auto">
          <a:xfrm>
            <a:off x="7596188" y="4149725"/>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
        <p:nvSpPr>
          <p:cNvPr id="9266" name="AutoShape 161"/>
          <p:cNvSpPr>
            <a:spLocks/>
          </p:cNvSpPr>
          <p:nvPr/>
        </p:nvSpPr>
        <p:spPr bwMode="auto">
          <a:xfrm>
            <a:off x="4716463" y="4652963"/>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
        <p:nvSpPr>
          <p:cNvPr id="9267" name="AutoShape 162"/>
          <p:cNvSpPr>
            <a:spLocks/>
          </p:cNvSpPr>
          <p:nvPr/>
        </p:nvSpPr>
        <p:spPr bwMode="auto">
          <a:xfrm>
            <a:off x="7596188" y="5013325"/>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
        <p:nvSpPr>
          <p:cNvPr id="9268" name="Text Box 167"/>
          <p:cNvSpPr txBox="1">
            <a:spLocks noChangeArrowheads="1"/>
          </p:cNvSpPr>
          <p:nvPr/>
        </p:nvSpPr>
        <p:spPr bwMode="auto">
          <a:xfrm>
            <a:off x="7812088" y="4581525"/>
            <a:ext cx="1512887" cy="274638"/>
          </a:xfrm>
          <a:prstGeom prst="rect">
            <a:avLst/>
          </a:prstGeom>
          <a:noFill/>
          <a:ln w="9525">
            <a:noFill/>
            <a:miter lim="800000"/>
            <a:headEnd/>
            <a:tailEnd/>
          </a:ln>
        </p:spPr>
        <p:txBody>
          <a:bodyPr>
            <a:spAutoFit/>
          </a:bodyPr>
          <a:lstStyle/>
          <a:p>
            <a:pPr>
              <a:spcBef>
                <a:spcPct val="50000"/>
              </a:spcBef>
            </a:pPr>
            <a:r>
              <a:rPr lang="en-US" sz="1200"/>
              <a:t>Rp. 1.687.500  </a:t>
            </a:r>
          </a:p>
        </p:txBody>
      </p:sp>
      <p:sp>
        <p:nvSpPr>
          <p:cNvPr id="9269" name="Text Box 168"/>
          <p:cNvSpPr txBox="1">
            <a:spLocks noChangeArrowheads="1"/>
          </p:cNvSpPr>
          <p:nvPr/>
        </p:nvSpPr>
        <p:spPr bwMode="auto">
          <a:xfrm>
            <a:off x="7740650" y="4941888"/>
            <a:ext cx="1403350" cy="274637"/>
          </a:xfrm>
          <a:prstGeom prst="rect">
            <a:avLst/>
          </a:prstGeom>
          <a:noFill/>
          <a:ln w="9525">
            <a:noFill/>
            <a:miter lim="800000"/>
            <a:headEnd/>
            <a:tailEnd/>
          </a:ln>
        </p:spPr>
        <p:txBody>
          <a:bodyPr>
            <a:spAutoFit/>
          </a:bodyPr>
          <a:lstStyle/>
          <a:p>
            <a:pPr>
              <a:spcBef>
                <a:spcPct val="50000"/>
              </a:spcBef>
            </a:pPr>
            <a:r>
              <a:rPr lang="en-US" sz="1200" dirty="0"/>
              <a:t> </a:t>
            </a:r>
            <a:r>
              <a:rPr lang="en-US" sz="1200" dirty="0" err="1"/>
              <a:t>Rp</a:t>
            </a:r>
            <a:r>
              <a:rPr lang="en-US" sz="1200" dirty="0"/>
              <a:t>. 1.012.500</a:t>
            </a:r>
          </a:p>
        </p:txBody>
      </p:sp>
      <p:sp>
        <p:nvSpPr>
          <p:cNvPr id="9270" name="Text Box 169"/>
          <p:cNvSpPr txBox="1">
            <a:spLocks noChangeArrowheads="1"/>
          </p:cNvSpPr>
          <p:nvPr/>
        </p:nvSpPr>
        <p:spPr bwMode="auto">
          <a:xfrm>
            <a:off x="5580063" y="5661025"/>
            <a:ext cx="1296987" cy="274638"/>
          </a:xfrm>
          <a:prstGeom prst="rect">
            <a:avLst/>
          </a:prstGeom>
          <a:noFill/>
          <a:ln w="9525">
            <a:noFill/>
            <a:miter lim="800000"/>
            <a:headEnd/>
            <a:tailEnd/>
          </a:ln>
        </p:spPr>
        <p:txBody>
          <a:bodyPr>
            <a:spAutoFit/>
          </a:bodyPr>
          <a:lstStyle/>
          <a:p>
            <a:pPr>
              <a:spcBef>
                <a:spcPct val="50000"/>
              </a:spcBef>
            </a:pPr>
            <a:r>
              <a:rPr lang="en-US" sz="1200"/>
              <a:t>     Rp. 675.000</a:t>
            </a:r>
          </a:p>
        </p:txBody>
      </p:sp>
      <p:sp>
        <p:nvSpPr>
          <p:cNvPr id="9271" name="Text Box 170"/>
          <p:cNvSpPr txBox="1">
            <a:spLocks noChangeArrowheads="1"/>
          </p:cNvSpPr>
          <p:nvPr/>
        </p:nvSpPr>
        <p:spPr bwMode="auto">
          <a:xfrm>
            <a:off x="5580063" y="6165850"/>
            <a:ext cx="1296987" cy="274638"/>
          </a:xfrm>
          <a:prstGeom prst="rect">
            <a:avLst/>
          </a:prstGeom>
          <a:noFill/>
          <a:ln w="9525">
            <a:noFill/>
            <a:miter lim="800000"/>
            <a:headEnd/>
            <a:tailEnd/>
          </a:ln>
        </p:spPr>
        <p:txBody>
          <a:bodyPr>
            <a:spAutoFit/>
          </a:bodyPr>
          <a:lstStyle/>
          <a:p>
            <a:pPr>
              <a:spcBef>
                <a:spcPct val="50000"/>
              </a:spcBef>
            </a:pPr>
            <a:r>
              <a:rPr lang="en-US" sz="1200"/>
              <a:t>     Rp. 562.500</a:t>
            </a:r>
          </a:p>
        </p:txBody>
      </p:sp>
      <p:sp>
        <p:nvSpPr>
          <p:cNvPr id="9272" name="AutoShape 172"/>
          <p:cNvSpPr>
            <a:spLocks/>
          </p:cNvSpPr>
          <p:nvPr/>
        </p:nvSpPr>
        <p:spPr bwMode="auto">
          <a:xfrm>
            <a:off x="5291138" y="5734050"/>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
        <p:nvSpPr>
          <p:cNvPr id="9273" name="AutoShape 173"/>
          <p:cNvSpPr>
            <a:spLocks/>
          </p:cNvSpPr>
          <p:nvPr/>
        </p:nvSpPr>
        <p:spPr bwMode="auto">
          <a:xfrm>
            <a:off x="5291138" y="6165850"/>
            <a:ext cx="144462" cy="215900"/>
          </a:xfrm>
          <a:prstGeom prst="rightBrace">
            <a:avLst>
              <a:gd name="adj1" fmla="val 12454"/>
              <a:gd name="adj2" fmla="val 50000"/>
            </a:avLst>
          </a:prstGeom>
          <a:noFill/>
          <a:ln w="9525">
            <a:solidFill>
              <a:schemeClr val="tx1"/>
            </a:solidFill>
            <a:round/>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3419475" y="4941888"/>
            <a:ext cx="4968875" cy="1295400"/>
          </a:xfrm>
          <a:prstGeom prst="rect">
            <a:avLst/>
          </a:prstGeom>
          <a:solidFill>
            <a:srgbClr val="9DBEBD"/>
          </a:solidFill>
          <a:ln w="9525">
            <a:solidFill>
              <a:schemeClr val="tx1"/>
            </a:solidFill>
            <a:miter lim="800000"/>
            <a:headEnd/>
            <a:tailEnd/>
          </a:ln>
        </p:spPr>
        <p:txBody>
          <a:bodyPr wrap="none" anchor="ctr"/>
          <a:lstStyle/>
          <a:p>
            <a:endParaRPr lang="id-ID"/>
          </a:p>
        </p:txBody>
      </p:sp>
      <p:sp>
        <p:nvSpPr>
          <p:cNvPr id="10243" name="Rectangle 10"/>
          <p:cNvSpPr>
            <a:spLocks noChangeArrowheads="1"/>
          </p:cNvSpPr>
          <p:nvPr/>
        </p:nvSpPr>
        <p:spPr bwMode="auto">
          <a:xfrm>
            <a:off x="827088" y="1700213"/>
            <a:ext cx="5545137" cy="2376487"/>
          </a:xfrm>
          <a:prstGeom prst="rect">
            <a:avLst/>
          </a:prstGeom>
          <a:solidFill>
            <a:srgbClr val="FFFF57"/>
          </a:solidFill>
          <a:ln w="9525">
            <a:solidFill>
              <a:schemeClr val="tx1"/>
            </a:solidFill>
            <a:miter lim="800000"/>
            <a:headEnd/>
            <a:tailEnd/>
          </a:ln>
        </p:spPr>
        <p:txBody>
          <a:bodyPr wrap="none" anchor="ctr"/>
          <a:lstStyle/>
          <a:p>
            <a:endParaRPr lang="id-ID"/>
          </a:p>
        </p:txBody>
      </p:sp>
      <p:sp>
        <p:nvSpPr>
          <p:cNvPr id="10244" name="Text Box 4"/>
          <p:cNvSpPr txBox="1">
            <a:spLocks noChangeArrowheads="1"/>
          </p:cNvSpPr>
          <p:nvPr/>
        </p:nvSpPr>
        <p:spPr bwMode="auto">
          <a:xfrm>
            <a:off x="827088" y="549275"/>
            <a:ext cx="6840537" cy="366713"/>
          </a:xfrm>
          <a:prstGeom prst="rect">
            <a:avLst/>
          </a:prstGeom>
          <a:noFill/>
          <a:ln w="9525">
            <a:noFill/>
            <a:miter lim="800000"/>
            <a:headEnd/>
            <a:tailEnd/>
          </a:ln>
        </p:spPr>
        <p:txBody>
          <a:bodyPr>
            <a:spAutoFit/>
          </a:bodyPr>
          <a:lstStyle/>
          <a:p>
            <a:pPr>
              <a:spcBef>
                <a:spcPct val="50000"/>
              </a:spcBef>
            </a:pPr>
            <a:r>
              <a:rPr lang="en-US"/>
              <a:t>Dari jurnal tadi, bisa dibuat laporan Rugi-Laba (Partial) sbb:</a:t>
            </a:r>
          </a:p>
        </p:txBody>
      </p:sp>
      <p:sp>
        <p:nvSpPr>
          <p:cNvPr id="10245" name="Text Box 5"/>
          <p:cNvSpPr txBox="1">
            <a:spLocks noChangeArrowheads="1"/>
          </p:cNvSpPr>
          <p:nvPr/>
        </p:nvSpPr>
        <p:spPr bwMode="auto">
          <a:xfrm>
            <a:off x="827088" y="1125538"/>
            <a:ext cx="6913562" cy="2849562"/>
          </a:xfrm>
          <a:prstGeom prst="rect">
            <a:avLst/>
          </a:prstGeom>
          <a:noFill/>
          <a:ln w="9525">
            <a:noFill/>
            <a:miter lim="800000"/>
            <a:headEnd/>
            <a:tailEnd/>
          </a:ln>
        </p:spPr>
        <p:txBody>
          <a:bodyPr>
            <a:spAutoFit/>
          </a:bodyPr>
          <a:lstStyle/>
          <a:p>
            <a:pPr>
              <a:spcBef>
                <a:spcPct val="50000"/>
              </a:spcBef>
            </a:pPr>
            <a:r>
              <a:rPr lang="en-US" sz="1600" b="1"/>
              <a:t>Sistem Fisik</a:t>
            </a:r>
          </a:p>
          <a:p>
            <a:pPr>
              <a:spcBef>
                <a:spcPct val="50000"/>
              </a:spcBef>
            </a:pPr>
            <a:endParaRPr lang="en-US" sz="1600" b="1"/>
          </a:p>
          <a:p>
            <a:pPr>
              <a:lnSpc>
                <a:spcPct val="60000"/>
              </a:lnSpc>
              <a:spcBef>
                <a:spcPct val="50000"/>
              </a:spcBef>
            </a:pPr>
            <a:r>
              <a:rPr lang="en-US" sz="1600" b="1"/>
              <a:t>Penjualan ……………………………………  Rp. 1.687.500</a:t>
            </a:r>
          </a:p>
          <a:p>
            <a:pPr>
              <a:lnSpc>
                <a:spcPct val="60000"/>
              </a:lnSpc>
              <a:spcBef>
                <a:spcPct val="50000"/>
              </a:spcBef>
            </a:pPr>
            <a:r>
              <a:rPr lang="en-US" sz="1600" b="1"/>
              <a:t>Harga Pokok Penjualan (HPP)</a:t>
            </a:r>
          </a:p>
          <a:p>
            <a:pPr>
              <a:lnSpc>
                <a:spcPct val="60000"/>
              </a:lnSpc>
              <a:spcBef>
                <a:spcPct val="50000"/>
              </a:spcBef>
            </a:pPr>
            <a:r>
              <a:rPr lang="en-US" sz="1600" b="1"/>
              <a:t>Persediaan awal…………Rp. 675.000</a:t>
            </a:r>
          </a:p>
          <a:p>
            <a:pPr>
              <a:lnSpc>
                <a:spcPct val="60000"/>
              </a:lnSpc>
              <a:spcBef>
                <a:spcPct val="50000"/>
              </a:spcBef>
            </a:pPr>
            <a:r>
              <a:rPr lang="en-US" sz="1600" b="1"/>
              <a:t>Pembelian ……………….       900.000 +</a:t>
            </a:r>
          </a:p>
          <a:p>
            <a:pPr>
              <a:lnSpc>
                <a:spcPct val="60000"/>
              </a:lnSpc>
              <a:spcBef>
                <a:spcPct val="50000"/>
              </a:spcBef>
            </a:pPr>
            <a:r>
              <a:rPr lang="en-US" sz="1600" b="1"/>
              <a:t>BTUD……………………..    1.575.000</a:t>
            </a:r>
          </a:p>
          <a:p>
            <a:pPr>
              <a:lnSpc>
                <a:spcPct val="60000"/>
              </a:lnSpc>
              <a:spcBef>
                <a:spcPct val="50000"/>
              </a:spcBef>
            </a:pPr>
            <a:r>
              <a:rPr lang="en-US" sz="1600" b="1"/>
              <a:t>Persediaan akhir………..      562.500 -</a:t>
            </a:r>
          </a:p>
          <a:p>
            <a:pPr>
              <a:lnSpc>
                <a:spcPct val="60000"/>
              </a:lnSpc>
              <a:spcBef>
                <a:spcPct val="50000"/>
              </a:spcBef>
            </a:pPr>
            <a:r>
              <a:rPr lang="en-US" sz="1600" b="1"/>
              <a:t>           HPP …………………………………… Rp. 1.012.500</a:t>
            </a:r>
          </a:p>
          <a:p>
            <a:pPr>
              <a:lnSpc>
                <a:spcPct val="60000"/>
              </a:lnSpc>
              <a:spcBef>
                <a:spcPct val="50000"/>
              </a:spcBef>
            </a:pPr>
            <a:r>
              <a:rPr lang="en-US" sz="1600" b="1"/>
              <a:t>Laba Kotor Penjualan ……………………    Rp.    675.000</a:t>
            </a:r>
          </a:p>
        </p:txBody>
      </p:sp>
      <p:sp>
        <p:nvSpPr>
          <p:cNvPr id="10246" name="Line 6"/>
          <p:cNvSpPr>
            <a:spLocks noChangeShapeType="1"/>
          </p:cNvSpPr>
          <p:nvPr/>
        </p:nvSpPr>
        <p:spPr bwMode="auto">
          <a:xfrm>
            <a:off x="3276600" y="2886075"/>
            <a:ext cx="1079500" cy="0"/>
          </a:xfrm>
          <a:prstGeom prst="line">
            <a:avLst/>
          </a:prstGeom>
          <a:noFill/>
          <a:ln w="9525">
            <a:solidFill>
              <a:schemeClr val="tx1"/>
            </a:solidFill>
            <a:round/>
            <a:headEnd/>
            <a:tailEnd/>
          </a:ln>
        </p:spPr>
        <p:txBody>
          <a:bodyPr/>
          <a:lstStyle/>
          <a:p>
            <a:endParaRPr lang="id-ID"/>
          </a:p>
        </p:txBody>
      </p:sp>
      <p:sp>
        <p:nvSpPr>
          <p:cNvPr id="10247" name="Line 7"/>
          <p:cNvSpPr>
            <a:spLocks noChangeShapeType="1"/>
          </p:cNvSpPr>
          <p:nvPr/>
        </p:nvSpPr>
        <p:spPr bwMode="auto">
          <a:xfrm>
            <a:off x="3276600" y="3429000"/>
            <a:ext cx="1079500" cy="0"/>
          </a:xfrm>
          <a:prstGeom prst="line">
            <a:avLst/>
          </a:prstGeom>
          <a:noFill/>
          <a:ln w="9525">
            <a:solidFill>
              <a:schemeClr val="tx1"/>
            </a:solidFill>
            <a:round/>
            <a:headEnd/>
            <a:tailEnd/>
          </a:ln>
        </p:spPr>
        <p:txBody>
          <a:bodyPr/>
          <a:lstStyle/>
          <a:p>
            <a:endParaRPr lang="id-ID"/>
          </a:p>
        </p:txBody>
      </p:sp>
      <p:sp>
        <p:nvSpPr>
          <p:cNvPr id="10248" name="Line 8"/>
          <p:cNvSpPr>
            <a:spLocks noChangeShapeType="1"/>
          </p:cNvSpPr>
          <p:nvPr/>
        </p:nvSpPr>
        <p:spPr bwMode="auto">
          <a:xfrm>
            <a:off x="4932363" y="3670300"/>
            <a:ext cx="1295400" cy="0"/>
          </a:xfrm>
          <a:prstGeom prst="line">
            <a:avLst/>
          </a:prstGeom>
          <a:noFill/>
          <a:ln w="9525">
            <a:solidFill>
              <a:schemeClr val="tx1"/>
            </a:solidFill>
            <a:round/>
            <a:headEnd/>
            <a:tailEnd/>
          </a:ln>
        </p:spPr>
        <p:txBody>
          <a:bodyPr/>
          <a:lstStyle/>
          <a:p>
            <a:endParaRPr lang="id-ID"/>
          </a:p>
        </p:txBody>
      </p:sp>
      <p:sp>
        <p:nvSpPr>
          <p:cNvPr id="10249" name="Line 9"/>
          <p:cNvSpPr>
            <a:spLocks noChangeShapeType="1"/>
          </p:cNvSpPr>
          <p:nvPr/>
        </p:nvSpPr>
        <p:spPr bwMode="auto">
          <a:xfrm>
            <a:off x="4071934" y="4005263"/>
            <a:ext cx="1295400" cy="0"/>
          </a:xfrm>
          <a:prstGeom prst="line">
            <a:avLst/>
          </a:prstGeom>
          <a:noFill/>
          <a:ln w="57150" cmpd="thinThick">
            <a:solidFill>
              <a:schemeClr val="tx1"/>
            </a:solidFill>
            <a:round/>
            <a:headEnd/>
            <a:tailEnd/>
          </a:ln>
        </p:spPr>
        <p:txBody>
          <a:bodyPr/>
          <a:lstStyle/>
          <a:p>
            <a:endParaRPr lang="id-ID"/>
          </a:p>
        </p:txBody>
      </p:sp>
      <p:sp>
        <p:nvSpPr>
          <p:cNvPr id="10250" name="Text Box 11"/>
          <p:cNvSpPr txBox="1">
            <a:spLocks noChangeArrowheads="1"/>
          </p:cNvSpPr>
          <p:nvPr/>
        </p:nvSpPr>
        <p:spPr bwMode="auto">
          <a:xfrm>
            <a:off x="3527425" y="4292600"/>
            <a:ext cx="5616575" cy="1584325"/>
          </a:xfrm>
          <a:prstGeom prst="rect">
            <a:avLst/>
          </a:prstGeom>
          <a:noFill/>
          <a:ln w="9525">
            <a:noFill/>
            <a:miter lim="800000"/>
            <a:headEnd/>
            <a:tailEnd/>
          </a:ln>
        </p:spPr>
        <p:txBody>
          <a:bodyPr>
            <a:spAutoFit/>
          </a:bodyPr>
          <a:lstStyle/>
          <a:p>
            <a:pPr>
              <a:spcBef>
                <a:spcPct val="50000"/>
              </a:spcBef>
            </a:pPr>
            <a:r>
              <a:rPr lang="en-US"/>
              <a:t>Sistem perpetual</a:t>
            </a:r>
          </a:p>
          <a:p>
            <a:pPr>
              <a:spcBef>
                <a:spcPct val="50000"/>
              </a:spcBef>
            </a:pPr>
            <a:endParaRPr lang="en-US"/>
          </a:p>
          <a:p>
            <a:pPr>
              <a:lnSpc>
                <a:spcPct val="60000"/>
              </a:lnSpc>
              <a:spcBef>
                <a:spcPct val="50000"/>
              </a:spcBef>
            </a:pPr>
            <a:r>
              <a:rPr lang="en-US" sz="1600" b="1"/>
              <a:t>Penjualan …………………………Rp. 1.687.500</a:t>
            </a:r>
          </a:p>
          <a:p>
            <a:pPr>
              <a:lnSpc>
                <a:spcPct val="60000"/>
              </a:lnSpc>
              <a:spcBef>
                <a:spcPct val="50000"/>
              </a:spcBef>
            </a:pPr>
            <a:r>
              <a:rPr lang="en-US" sz="1600" b="1"/>
              <a:t>Harga Pokok Penjualan …………     1.012.500</a:t>
            </a:r>
          </a:p>
          <a:p>
            <a:pPr>
              <a:lnSpc>
                <a:spcPct val="60000"/>
              </a:lnSpc>
              <a:spcBef>
                <a:spcPct val="50000"/>
              </a:spcBef>
            </a:pPr>
            <a:r>
              <a:rPr lang="en-US" sz="1600" b="1"/>
              <a:t>Laba Kotor penjualan ……………        675.000</a:t>
            </a:r>
          </a:p>
        </p:txBody>
      </p:sp>
      <p:sp>
        <p:nvSpPr>
          <p:cNvPr id="10251" name="Line 12"/>
          <p:cNvSpPr>
            <a:spLocks noChangeShapeType="1"/>
          </p:cNvSpPr>
          <p:nvPr/>
        </p:nvSpPr>
        <p:spPr bwMode="auto">
          <a:xfrm>
            <a:off x="6661150" y="5589588"/>
            <a:ext cx="1295400" cy="0"/>
          </a:xfrm>
          <a:prstGeom prst="line">
            <a:avLst/>
          </a:prstGeom>
          <a:noFill/>
          <a:ln w="9525">
            <a:solidFill>
              <a:schemeClr val="tx1"/>
            </a:solidFill>
            <a:round/>
            <a:headEnd/>
            <a:tailEnd/>
          </a:ln>
        </p:spPr>
        <p:txBody>
          <a:bodyPr/>
          <a:lstStyle/>
          <a:p>
            <a:endParaRPr lang="id-ID"/>
          </a:p>
        </p:txBody>
      </p:sp>
      <p:sp>
        <p:nvSpPr>
          <p:cNvPr id="10252" name="Line 13"/>
          <p:cNvSpPr>
            <a:spLocks noChangeShapeType="1"/>
          </p:cNvSpPr>
          <p:nvPr/>
        </p:nvSpPr>
        <p:spPr bwMode="auto">
          <a:xfrm>
            <a:off x="6429388" y="5949950"/>
            <a:ext cx="1295400" cy="0"/>
          </a:xfrm>
          <a:prstGeom prst="line">
            <a:avLst/>
          </a:prstGeom>
          <a:noFill/>
          <a:ln w="57150" cmpd="thinThick">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17"/>
          <p:cNvSpPr>
            <a:spLocks noChangeArrowheads="1"/>
          </p:cNvSpPr>
          <p:nvPr/>
        </p:nvSpPr>
        <p:spPr bwMode="auto">
          <a:xfrm>
            <a:off x="755650" y="5157788"/>
            <a:ext cx="7200900" cy="504825"/>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8" name="Text Box 4"/>
          <p:cNvSpPr txBox="1">
            <a:spLocks noChangeArrowheads="1"/>
          </p:cNvSpPr>
          <p:nvPr/>
        </p:nvSpPr>
        <p:spPr bwMode="auto">
          <a:xfrm>
            <a:off x="755650" y="908050"/>
            <a:ext cx="7056438" cy="3806825"/>
          </a:xfrm>
          <a:prstGeom prst="rect">
            <a:avLst/>
          </a:prstGeom>
          <a:noFill/>
          <a:ln w="9525">
            <a:noFill/>
            <a:miter lim="800000"/>
            <a:headEnd/>
            <a:tailEnd/>
          </a:ln>
        </p:spPr>
        <p:txBody>
          <a:bodyPr>
            <a:spAutoFit/>
          </a:bodyPr>
          <a:lstStyle/>
          <a:p>
            <a:pPr marL="342900" indent="-342900">
              <a:spcBef>
                <a:spcPct val="50000"/>
              </a:spcBef>
            </a:pPr>
            <a:r>
              <a:rPr lang="en-US" dirty="0" err="1"/>
              <a:t>Asumsi</a:t>
            </a:r>
            <a:r>
              <a:rPr lang="en-US" dirty="0"/>
              <a:t> </a:t>
            </a:r>
            <a:r>
              <a:rPr lang="en-US" dirty="0" err="1"/>
              <a:t>Aliran</a:t>
            </a:r>
            <a:r>
              <a:rPr lang="en-US" dirty="0"/>
              <a:t> Kos (</a:t>
            </a:r>
            <a:r>
              <a:rPr lang="en-US" i="1" dirty="0"/>
              <a:t>Cost Flow Assumption</a:t>
            </a:r>
            <a:r>
              <a:rPr lang="en-US" dirty="0"/>
              <a:t>)</a:t>
            </a:r>
          </a:p>
          <a:p>
            <a:pPr marL="342900" indent="-342900" algn="just">
              <a:spcBef>
                <a:spcPct val="50000"/>
              </a:spcBef>
            </a:pPr>
            <a:r>
              <a:rPr lang="en-US" dirty="0"/>
              <a:t>Perusahaan </a:t>
            </a:r>
            <a:r>
              <a:rPr lang="en-US" dirty="0" err="1"/>
              <a:t>memiliki</a:t>
            </a:r>
            <a:r>
              <a:rPr lang="en-US" dirty="0"/>
              <a:t> </a:t>
            </a:r>
            <a:r>
              <a:rPr lang="en-US" dirty="0" err="1"/>
              <a:t>persediaan</a:t>
            </a:r>
            <a:r>
              <a:rPr lang="en-US" dirty="0"/>
              <a:t> yang </a:t>
            </a:r>
            <a:r>
              <a:rPr lang="en-US" dirty="0" err="1"/>
              <a:t>cukup</a:t>
            </a:r>
            <a:r>
              <a:rPr lang="en-US" dirty="0"/>
              <a:t> </a:t>
            </a:r>
            <a:r>
              <a:rPr lang="en-US" dirty="0" err="1"/>
              <a:t>banyak</a:t>
            </a:r>
            <a:r>
              <a:rPr lang="en-US" dirty="0"/>
              <a:t>. </a:t>
            </a:r>
            <a:r>
              <a:rPr lang="en-US" dirty="0" err="1"/>
              <a:t>Persediaan</a:t>
            </a:r>
            <a:r>
              <a:rPr lang="en-US" dirty="0"/>
              <a:t> </a:t>
            </a:r>
            <a:r>
              <a:rPr lang="en-US" dirty="0" err="1"/>
              <a:t>didapat</a:t>
            </a:r>
            <a:r>
              <a:rPr lang="en-US" dirty="0"/>
              <a:t> </a:t>
            </a:r>
            <a:r>
              <a:rPr lang="en-US" dirty="0" err="1"/>
              <a:t>dari</a:t>
            </a:r>
            <a:r>
              <a:rPr lang="en-US" dirty="0"/>
              <a:t> </a:t>
            </a:r>
            <a:r>
              <a:rPr lang="en-US" dirty="0" err="1"/>
              <a:t>beberapa</a:t>
            </a:r>
            <a:r>
              <a:rPr lang="en-US" dirty="0"/>
              <a:t> </a:t>
            </a:r>
            <a:r>
              <a:rPr lang="en-US" dirty="0" err="1"/>
              <a:t>pembelian</a:t>
            </a:r>
            <a:r>
              <a:rPr lang="en-US" dirty="0"/>
              <a:t> yang </a:t>
            </a:r>
            <a:r>
              <a:rPr lang="en-US" dirty="0" err="1"/>
              <a:t>telah</a:t>
            </a:r>
            <a:r>
              <a:rPr lang="en-US" dirty="0"/>
              <a:t> </a:t>
            </a:r>
            <a:r>
              <a:rPr lang="en-US" dirty="0" err="1"/>
              <a:t>dilakukan</a:t>
            </a:r>
            <a:r>
              <a:rPr lang="en-US" dirty="0"/>
              <a:t>, </a:t>
            </a:r>
            <a:r>
              <a:rPr lang="en-US" dirty="0" err="1"/>
              <a:t>dengan</a:t>
            </a:r>
            <a:r>
              <a:rPr lang="en-US" dirty="0"/>
              <a:t> </a:t>
            </a:r>
            <a:r>
              <a:rPr lang="en-US" dirty="0" err="1"/>
              <a:t>waktu</a:t>
            </a:r>
            <a:r>
              <a:rPr lang="en-US" dirty="0"/>
              <a:t> </a:t>
            </a:r>
            <a:r>
              <a:rPr lang="en-US" dirty="0" err="1"/>
              <a:t>dan</a:t>
            </a:r>
            <a:r>
              <a:rPr lang="en-US" dirty="0"/>
              <a:t> </a:t>
            </a:r>
            <a:r>
              <a:rPr lang="en-US" dirty="0" err="1"/>
              <a:t>kos</a:t>
            </a:r>
            <a:r>
              <a:rPr lang="en-US" dirty="0"/>
              <a:t> yang </a:t>
            </a:r>
            <a:r>
              <a:rPr lang="en-US" dirty="0" err="1"/>
              <a:t>berbeda-beda</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dalam</a:t>
            </a:r>
            <a:r>
              <a:rPr lang="en-US" dirty="0"/>
              <a:t> </a:t>
            </a:r>
            <a:r>
              <a:rPr lang="en-US" dirty="0" err="1"/>
              <a:t>penilaian</a:t>
            </a:r>
            <a:r>
              <a:rPr lang="en-US" dirty="0"/>
              <a:t> </a:t>
            </a:r>
            <a:r>
              <a:rPr lang="en-US" dirty="0" err="1"/>
              <a:t>kos</a:t>
            </a:r>
            <a:r>
              <a:rPr lang="en-US" dirty="0"/>
              <a:t> </a:t>
            </a:r>
            <a:r>
              <a:rPr lang="en-US" dirty="0" err="1"/>
              <a:t>persediaan</a:t>
            </a:r>
            <a:r>
              <a:rPr lang="en-US" dirty="0"/>
              <a:t> </a:t>
            </a:r>
            <a:r>
              <a:rPr lang="en-US" dirty="0" err="1"/>
              <a:t>harus</a:t>
            </a:r>
            <a:r>
              <a:rPr lang="en-US" dirty="0"/>
              <a:t> </a:t>
            </a:r>
            <a:r>
              <a:rPr lang="en-US" dirty="0" err="1"/>
              <a:t>didasarkan</a:t>
            </a:r>
            <a:r>
              <a:rPr lang="en-US" dirty="0"/>
              <a:t> </a:t>
            </a:r>
            <a:r>
              <a:rPr lang="en-US" dirty="0" err="1"/>
              <a:t>pada</a:t>
            </a:r>
            <a:r>
              <a:rPr lang="en-US" dirty="0"/>
              <a:t> </a:t>
            </a:r>
            <a:r>
              <a:rPr lang="en-US" dirty="0" err="1"/>
              <a:t>asumsi</a:t>
            </a:r>
            <a:r>
              <a:rPr lang="en-US" dirty="0"/>
              <a:t> </a:t>
            </a:r>
            <a:r>
              <a:rPr lang="en-US" dirty="0" err="1"/>
              <a:t>aliran</a:t>
            </a:r>
            <a:r>
              <a:rPr lang="en-US" dirty="0"/>
              <a:t> </a:t>
            </a:r>
            <a:r>
              <a:rPr lang="en-US" dirty="0" err="1"/>
              <a:t>kos</a:t>
            </a:r>
            <a:r>
              <a:rPr lang="en-US" dirty="0"/>
              <a:t>.</a:t>
            </a:r>
          </a:p>
          <a:p>
            <a:pPr marL="342900" indent="-342900">
              <a:spcBef>
                <a:spcPct val="50000"/>
              </a:spcBef>
            </a:pPr>
            <a:endParaRPr lang="en-US" dirty="0"/>
          </a:p>
          <a:p>
            <a:pPr marL="342900" indent="-342900">
              <a:lnSpc>
                <a:spcPct val="60000"/>
              </a:lnSpc>
              <a:spcBef>
                <a:spcPct val="50000"/>
              </a:spcBef>
            </a:pPr>
            <a:r>
              <a:rPr lang="en-US" dirty="0" err="1"/>
              <a:t>Asumsi</a:t>
            </a:r>
            <a:r>
              <a:rPr lang="en-US" dirty="0"/>
              <a:t> </a:t>
            </a:r>
            <a:r>
              <a:rPr lang="en-US" dirty="0" err="1"/>
              <a:t>aliran</a:t>
            </a:r>
            <a:r>
              <a:rPr lang="en-US" dirty="0"/>
              <a:t> </a:t>
            </a:r>
            <a:r>
              <a:rPr lang="en-US" dirty="0" err="1"/>
              <a:t>kos</a:t>
            </a:r>
            <a:r>
              <a:rPr lang="en-US" dirty="0"/>
              <a:t> </a:t>
            </a:r>
            <a:r>
              <a:rPr lang="en-US" dirty="0" err="1"/>
              <a:t>ada</a:t>
            </a:r>
            <a:r>
              <a:rPr lang="en-US" dirty="0"/>
              <a:t> 4 </a:t>
            </a:r>
            <a:r>
              <a:rPr lang="en-US" dirty="0" err="1"/>
              <a:t>metode</a:t>
            </a:r>
            <a:r>
              <a:rPr lang="en-US" dirty="0"/>
              <a:t>, </a:t>
            </a:r>
            <a:r>
              <a:rPr lang="en-US" dirty="0" err="1"/>
              <a:t>yaitu</a:t>
            </a:r>
            <a:r>
              <a:rPr lang="en-US" dirty="0"/>
              <a:t>:</a:t>
            </a:r>
          </a:p>
          <a:p>
            <a:pPr marL="342900" indent="-342900">
              <a:lnSpc>
                <a:spcPct val="60000"/>
              </a:lnSpc>
              <a:spcBef>
                <a:spcPct val="50000"/>
              </a:spcBef>
              <a:buFontTx/>
              <a:buAutoNum type="arabicPeriod"/>
            </a:pPr>
            <a:r>
              <a:rPr lang="en-US" dirty="0" err="1"/>
              <a:t>Identifikasi</a:t>
            </a:r>
            <a:r>
              <a:rPr lang="en-US" dirty="0"/>
              <a:t> </a:t>
            </a:r>
            <a:r>
              <a:rPr lang="en-US" dirty="0" err="1"/>
              <a:t>khusus</a:t>
            </a:r>
            <a:endParaRPr lang="en-US" dirty="0"/>
          </a:p>
          <a:p>
            <a:pPr marL="342900" indent="-342900">
              <a:lnSpc>
                <a:spcPct val="60000"/>
              </a:lnSpc>
              <a:spcBef>
                <a:spcPct val="50000"/>
              </a:spcBef>
              <a:buFontTx/>
              <a:buAutoNum type="arabicPeriod"/>
            </a:pPr>
            <a:r>
              <a:rPr lang="en-US" dirty="0"/>
              <a:t>FIFO (First In First Out)</a:t>
            </a:r>
          </a:p>
          <a:p>
            <a:pPr marL="342900" indent="-342900">
              <a:lnSpc>
                <a:spcPct val="60000"/>
              </a:lnSpc>
              <a:spcBef>
                <a:spcPct val="50000"/>
              </a:spcBef>
              <a:buFontTx/>
              <a:buAutoNum type="arabicPeriod"/>
            </a:pPr>
            <a:r>
              <a:rPr lang="en-US" dirty="0"/>
              <a:t>LIFO (Last In First Out)</a:t>
            </a:r>
          </a:p>
          <a:p>
            <a:pPr marL="342900" indent="-342900">
              <a:lnSpc>
                <a:spcPct val="60000"/>
              </a:lnSpc>
              <a:spcBef>
                <a:spcPct val="50000"/>
              </a:spcBef>
              <a:buFontTx/>
              <a:buAutoNum type="arabicPeriod"/>
            </a:pPr>
            <a:r>
              <a:rPr lang="en-US" dirty="0"/>
              <a:t>Rata-rata (Average)</a:t>
            </a:r>
          </a:p>
        </p:txBody>
      </p:sp>
      <p:graphicFrame>
        <p:nvGraphicFramePr>
          <p:cNvPr id="1026" name="Diagram 6"/>
          <p:cNvGraphicFramePr>
            <a:graphicFrameLocks/>
          </p:cNvGraphicFramePr>
          <p:nvPr/>
        </p:nvGraphicFramePr>
        <p:xfrm>
          <a:off x="5557838" y="2565400"/>
          <a:ext cx="1624012" cy="1793875"/>
        </p:xfrm>
        <a:graphic>
          <a:graphicData uri="http://schemas.openxmlformats.org/drawingml/2006/compatibility">
            <com:legacyDrawing xmlns:com="http://schemas.openxmlformats.org/drawingml/2006/compatibility" spid="_x0000_s1026"/>
          </a:graphicData>
        </a:graphic>
      </p:graphicFrame>
      <p:sp>
        <p:nvSpPr>
          <p:cNvPr id="1039" name="Text Box 16"/>
          <p:cNvSpPr txBox="1">
            <a:spLocks noChangeArrowheads="1"/>
          </p:cNvSpPr>
          <p:nvPr/>
        </p:nvSpPr>
        <p:spPr bwMode="auto">
          <a:xfrm>
            <a:off x="755650" y="5229225"/>
            <a:ext cx="7704138" cy="366713"/>
          </a:xfrm>
          <a:prstGeom prst="rect">
            <a:avLst/>
          </a:prstGeom>
          <a:noFill/>
          <a:ln w="9525">
            <a:noFill/>
            <a:miter lim="800000"/>
            <a:headEnd/>
            <a:tailEnd/>
          </a:ln>
        </p:spPr>
        <p:txBody>
          <a:bodyPr>
            <a:spAutoFit/>
          </a:bodyPr>
          <a:lstStyle/>
          <a:p>
            <a:pPr>
              <a:spcBef>
                <a:spcPct val="50000"/>
              </a:spcBef>
            </a:pPr>
            <a:r>
              <a:rPr lang="en-US"/>
              <a:t>Catatan: Aliran kos tidak sama dengan aliran fisik barang/persediaan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44550" y="266700"/>
            <a:ext cx="7543800" cy="569913"/>
          </a:xfrm>
        </p:spPr>
        <p:txBody>
          <a:bodyPr/>
          <a:lstStyle/>
          <a:p>
            <a:pPr eaLnBrk="1" hangingPunct="1"/>
            <a:r>
              <a:rPr lang="en-US" sz="1800" smtClean="0"/>
              <a:t>Pengaruh Ausumsi Aliran Kos terhadap Laporan Keuangan </a:t>
            </a:r>
          </a:p>
        </p:txBody>
      </p:sp>
      <p:graphicFrame>
        <p:nvGraphicFramePr>
          <p:cNvPr id="49236" name="Group 84"/>
          <p:cNvGraphicFramePr>
            <a:graphicFrameLocks noGrp="1"/>
          </p:cNvGraphicFramePr>
          <p:nvPr/>
        </p:nvGraphicFramePr>
        <p:xfrm>
          <a:off x="755650" y="1019175"/>
          <a:ext cx="7632700" cy="5065078"/>
        </p:xfrm>
        <a:graphic>
          <a:graphicData uri="http://schemas.openxmlformats.org/drawingml/2006/table">
            <a:tbl>
              <a:tblPr/>
              <a:tblGrid>
                <a:gridCol w="1644650"/>
                <a:gridCol w="2992438"/>
                <a:gridCol w="2995612"/>
              </a:tblGrid>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Cost Flow</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Neraca</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Rugi/Laba</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1200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FIFO</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Menggambarkan nilai yang mendekati harga pasar (harga yang bisa direalisir)</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Menggambarkan harga pokok penjualan yang tidak sebanding dengan harga pasar. Dalam hal ini laba dinilai terlalu besar</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0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LIFO</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Menggambarkan nilai persediaan yang terlalu kecil</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Menggambarkan harga pokok penjualan yang mendekati harga pasar. Dalam hal ini laba dinilai wajar</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Average</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Menggambarkan nilai persediaan yang terlalu kecil tetapi lebih besar daripada LIFO</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Menggambarkan harga pokok penjualan yang mendekati harga pasar, tetapi lebih kecil daripada LIFO. Dalam hal ini laba dinilai lebih besar daripada LIFO, tetapi lebih kecil dari FIFO</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800" y="304800"/>
            <a:ext cx="8229600" cy="2185214"/>
          </a:xfrm>
          <a:prstGeom prst="rect">
            <a:avLst/>
          </a:prstGeom>
          <a:noFill/>
          <a:ln w="9525">
            <a:noFill/>
            <a:miter lim="800000"/>
            <a:headEnd/>
            <a:tailEnd/>
          </a:ln>
        </p:spPr>
        <p:txBody>
          <a:bodyPr>
            <a:spAutoFit/>
          </a:bodyPr>
          <a:lstStyle/>
          <a:p>
            <a:pPr eaLnBrk="0" hangingPunct="0"/>
            <a:r>
              <a:rPr lang="en-US" sz="2800" b="1" i="1" u="sng" dirty="0">
                <a:solidFill>
                  <a:schemeClr val="accent6">
                    <a:lumMod val="75000"/>
                  </a:schemeClr>
                </a:solidFill>
                <a:latin typeface="Arial Narrow" pitchFamily="34" charset="0"/>
              </a:rPr>
              <a:t>METODE PERPETUAL</a:t>
            </a:r>
          </a:p>
          <a:p>
            <a:pPr eaLnBrk="0" hangingPunct="0">
              <a:buFontTx/>
              <a:buChar char="-"/>
            </a:pPr>
            <a:r>
              <a:rPr lang="en-US" b="1" dirty="0">
                <a:solidFill>
                  <a:schemeClr val="accent6">
                    <a:lumMod val="75000"/>
                  </a:schemeClr>
                </a:solidFill>
                <a:latin typeface="Arial Narrow" pitchFamily="34" charset="0"/>
              </a:rPr>
              <a:t> PERK. “PERSEDIAAN BRG.DAG.” DIGUNAKAN UNTUK </a:t>
            </a:r>
          </a:p>
          <a:p>
            <a:pPr eaLnBrk="0" hangingPunct="0"/>
            <a:r>
              <a:rPr lang="en-US" b="1" dirty="0">
                <a:solidFill>
                  <a:schemeClr val="accent6">
                    <a:lumMod val="75000"/>
                  </a:schemeClr>
                </a:solidFill>
                <a:latin typeface="Arial Narrow" pitchFamily="34" charset="0"/>
              </a:rPr>
              <a:t>  MENCATAT SETIAP TERJADI MUTASI PERSEDIAAN</a:t>
            </a:r>
          </a:p>
          <a:p>
            <a:pPr eaLnBrk="0" hangingPunct="0">
              <a:buFontTx/>
              <a:buChar char="-"/>
            </a:pPr>
            <a:r>
              <a:rPr lang="en-US" b="1" dirty="0">
                <a:solidFill>
                  <a:schemeClr val="accent6">
                    <a:lumMod val="75000"/>
                  </a:schemeClr>
                </a:solidFill>
                <a:latin typeface="Arial Narrow" pitchFamily="34" charset="0"/>
              </a:rPr>
              <a:t> TRANSAKSI PENJUALAN – 2 AYAT JURNAL  :</a:t>
            </a:r>
          </a:p>
          <a:p>
            <a:pPr eaLnBrk="0" hangingPunct="0"/>
            <a:r>
              <a:rPr lang="en-US" b="1" dirty="0">
                <a:solidFill>
                  <a:schemeClr val="accent6">
                    <a:lumMod val="75000"/>
                  </a:schemeClr>
                </a:solidFill>
                <a:latin typeface="Arial Narrow" pitchFamily="34" charset="0"/>
              </a:rPr>
              <a:t>  1. MENCATAT HASIL PENJUALAN</a:t>
            </a:r>
          </a:p>
          <a:p>
            <a:pPr eaLnBrk="0" hangingPunct="0"/>
            <a:r>
              <a:rPr lang="en-US" b="1" dirty="0">
                <a:solidFill>
                  <a:schemeClr val="accent6">
                    <a:lumMod val="75000"/>
                  </a:schemeClr>
                </a:solidFill>
                <a:latin typeface="Arial Narrow" pitchFamily="34" charset="0"/>
              </a:rPr>
              <a:t>  2. MENGKREDIT PERSEDIAAN SBESAR HARGA POKOKNYA</a:t>
            </a:r>
          </a:p>
          <a:p>
            <a:pPr eaLnBrk="0" hangingPunct="0"/>
            <a:r>
              <a:rPr lang="en-US" b="1" dirty="0">
                <a:solidFill>
                  <a:schemeClr val="accent6">
                    <a:lumMod val="75000"/>
                  </a:schemeClr>
                </a:solidFill>
                <a:latin typeface="Arial Narrow" pitchFamily="34" charset="0"/>
              </a:rPr>
              <a:t>- TIDAK PERLU ADJUSMENT PADA AKHIR PERIODE AKUNTANSI</a:t>
            </a:r>
          </a:p>
        </p:txBody>
      </p:sp>
      <p:sp>
        <p:nvSpPr>
          <p:cNvPr id="5123" name="Text Box 3"/>
          <p:cNvSpPr txBox="1">
            <a:spLocks noChangeArrowheads="1"/>
          </p:cNvSpPr>
          <p:nvPr/>
        </p:nvSpPr>
        <p:spPr bwMode="auto">
          <a:xfrm>
            <a:off x="381000" y="3124200"/>
            <a:ext cx="7315200" cy="1631216"/>
          </a:xfrm>
          <a:prstGeom prst="rect">
            <a:avLst/>
          </a:prstGeom>
          <a:noFill/>
          <a:ln w="9525">
            <a:noFill/>
            <a:miter lim="800000"/>
            <a:headEnd/>
            <a:tailEnd/>
          </a:ln>
        </p:spPr>
        <p:txBody>
          <a:bodyPr>
            <a:spAutoFit/>
          </a:bodyPr>
          <a:lstStyle/>
          <a:p>
            <a:pPr eaLnBrk="0" hangingPunct="0"/>
            <a:r>
              <a:rPr lang="en-US" sz="2800" b="1" dirty="0">
                <a:latin typeface="Arial Narrow" pitchFamily="34" charset="0"/>
              </a:rPr>
              <a:t>PENETAPAN HARGA POKOK PENJUALAN :</a:t>
            </a:r>
          </a:p>
          <a:p>
            <a:pPr lvl="2" eaLnBrk="0" hangingPunct="0">
              <a:buFontTx/>
              <a:buChar char="-"/>
            </a:pPr>
            <a:r>
              <a:rPr lang="en-US" b="1" dirty="0">
                <a:latin typeface="Arial Narrow" pitchFamily="34" charset="0"/>
              </a:rPr>
              <a:t> </a:t>
            </a:r>
            <a:r>
              <a:rPr lang="en-US" dirty="0" err="1" smtClean="0"/>
              <a:t>Identifikasi</a:t>
            </a:r>
            <a:r>
              <a:rPr lang="en-US" dirty="0" smtClean="0"/>
              <a:t> </a:t>
            </a:r>
            <a:r>
              <a:rPr lang="en-US" dirty="0" err="1" smtClean="0"/>
              <a:t>khusus</a:t>
            </a:r>
            <a:endParaRPr lang="en-US" dirty="0" smtClean="0"/>
          </a:p>
          <a:p>
            <a:pPr lvl="2" eaLnBrk="0" hangingPunct="0">
              <a:buFontTx/>
              <a:buChar char="-"/>
            </a:pPr>
            <a:r>
              <a:rPr lang="id-ID" b="1" dirty="0" smtClean="0">
                <a:latin typeface="Arial Narrow" pitchFamily="34" charset="0"/>
              </a:rPr>
              <a:t> </a:t>
            </a:r>
            <a:r>
              <a:rPr lang="en-US" b="1" dirty="0" smtClean="0">
                <a:latin typeface="Arial Narrow" pitchFamily="34" charset="0"/>
              </a:rPr>
              <a:t>METODE RATA-RATA</a:t>
            </a:r>
            <a:endParaRPr lang="id-ID" b="1" dirty="0" smtClean="0">
              <a:latin typeface="Arial Narrow" pitchFamily="34" charset="0"/>
            </a:endParaRPr>
          </a:p>
          <a:p>
            <a:pPr lvl="2" eaLnBrk="0" hangingPunct="0">
              <a:buFontTx/>
              <a:buChar char="-"/>
            </a:pPr>
            <a:r>
              <a:rPr lang="en-US" b="1" dirty="0" smtClean="0">
                <a:latin typeface="Arial Narrow" pitchFamily="34" charset="0"/>
              </a:rPr>
              <a:t> </a:t>
            </a:r>
            <a:r>
              <a:rPr lang="en-US" b="1" dirty="0">
                <a:latin typeface="Arial Narrow" pitchFamily="34" charset="0"/>
              </a:rPr>
              <a:t>METODE FIFO</a:t>
            </a:r>
          </a:p>
          <a:p>
            <a:pPr lvl="2" eaLnBrk="0" hangingPunct="0">
              <a:buFontTx/>
              <a:buChar char="-"/>
            </a:pPr>
            <a:r>
              <a:rPr lang="en-US" b="1" dirty="0">
                <a:latin typeface="Arial Narrow" pitchFamily="34" charset="0"/>
              </a:rPr>
              <a:t> METODE LIFO</a:t>
            </a:r>
          </a:p>
        </p:txBody>
      </p:sp>
      <p:sp>
        <p:nvSpPr>
          <p:cNvPr id="5124" name="Text Box 4"/>
          <p:cNvSpPr txBox="1">
            <a:spLocks noChangeArrowheads="1"/>
          </p:cNvSpPr>
          <p:nvPr/>
        </p:nvSpPr>
        <p:spPr bwMode="auto">
          <a:xfrm>
            <a:off x="533400" y="4876800"/>
            <a:ext cx="7772400" cy="1800225"/>
          </a:xfrm>
          <a:prstGeom prst="rect">
            <a:avLst/>
          </a:prstGeom>
          <a:noFill/>
          <a:ln w="9525">
            <a:noFill/>
            <a:miter lim="800000"/>
            <a:headEnd/>
            <a:tailEnd/>
          </a:ln>
        </p:spPr>
        <p:txBody>
          <a:bodyPr>
            <a:spAutoFit/>
          </a:bodyPr>
          <a:lstStyle/>
          <a:p>
            <a:pPr eaLnBrk="0" hangingPunct="0"/>
            <a:r>
              <a:rPr lang="en-US" sz="2800" b="1" dirty="0">
                <a:solidFill>
                  <a:schemeClr val="bg1">
                    <a:lumMod val="65000"/>
                  </a:schemeClr>
                </a:solidFill>
                <a:latin typeface="Arial Narrow" pitchFamily="34" charset="0"/>
              </a:rPr>
              <a:t>NILAI AKHIR PERSEDIAAN :</a:t>
            </a:r>
          </a:p>
          <a:p>
            <a:pPr eaLnBrk="0" hangingPunct="0"/>
            <a:r>
              <a:rPr lang="en-US" sz="2800" b="1" dirty="0">
                <a:solidFill>
                  <a:schemeClr val="bg1">
                    <a:lumMod val="65000"/>
                  </a:schemeClr>
                </a:solidFill>
                <a:latin typeface="Arial Narrow" pitchFamily="34" charset="0"/>
              </a:rPr>
              <a:t> 	   LOWER COST OR MARKET</a:t>
            </a:r>
          </a:p>
          <a:p>
            <a:pPr eaLnBrk="0" hangingPunct="0"/>
            <a:r>
              <a:rPr lang="en-US" sz="2800" b="1" dirty="0">
                <a:solidFill>
                  <a:schemeClr val="bg1">
                    <a:lumMod val="65000"/>
                  </a:schemeClr>
                </a:solidFill>
                <a:latin typeface="Arial Narrow" pitchFamily="34" charset="0"/>
              </a:rPr>
              <a:t>	   HARGA TAKSIRAN : - METODE LABA KOTOR</a:t>
            </a:r>
          </a:p>
          <a:p>
            <a:pPr eaLnBrk="0" hangingPunct="0"/>
            <a:r>
              <a:rPr lang="en-US" sz="2800" b="1" dirty="0">
                <a:solidFill>
                  <a:schemeClr val="bg1">
                    <a:lumMod val="65000"/>
                  </a:schemeClr>
                </a:solidFill>
                <a:latin typeface="Arial Narrow" pitchFamily="34" charset="0"/>
              </a:rPr>
              <a:t>				     - METODE ECERAN</a:t>
            </a:r>
          </a:p>
        </p:txBody>
      </p:sp>
      <p:sp>
        <p:nvSpPr>
          <p:cNvPr id="5125" name="AutoShape 5"/>
          <p:cNvSpPr>
            <a:spLocks noChangeArrowheads="1"/>
          </p:cNvSpPr>
          <p:nvPr/>
        </p:nvSpPr>
        <p:spPr bwMode="auto">
          <a:xfrm>
            <a:off x="914400" y="5486400"/>
            <a:ext cx="457200" cy="228600"/>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p>
            <a:endParaRPr lang="id-ID"/>
          </a:p>
        </p:txBody>
      </p:sp>
      <p:sp>
        <p:nvSpPr>
          <p:cNvPr id="5126" name="AutoShape 6"/>
          <p:cNvSpPr>
            <a:spLocks noChangeArrowheads="1"/>
          </p:cNvSpPr>
          <p:nvPr/>
        </p:nvSpPr>
        <p:spPr bwMode="auto">
          <a:xfrm>
            <a:off x="914400" y="5867400"/>
            <a:ext cx="457200" cy="228600"/>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0-#ppt_w/2"/>
                                          </p:val>
                                        </p:tav>
                                        <p:tav tm="100000">
                                          <p:val>
                                            <p:strVal val="#ppt_x"/>
                                          </p:val>
                                        </p:tav>
                                      </p:tavLst>
                                    </p:anim>
                                    <p:anim calcmode="lin" valueType="num">
                                      <p:cBhvr additive="base">
                                        <p:cTn id="13"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0-#ppt_w/2"/>
                                          </p:val>
                                        </p:tav>
                                        <p:tav tm="100000">
                                          <p:val>
                                            <p:strVal val="#ppt_x"/>
                                          </p:val>
                                        </p:tav>
                                      </p:tavLst>
                                    </p:anim>
                                    <p:anim calcmode="lin" valueType="num">
                                      <p:cBhvr additive="base">
                                        <p:cTn id="19"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500" fill="hold"/>
                                        <p:tgtEl>
                                          <p:spTgt spid="5125"/>
                                        </p:tgtEl>
                                        <p:attrNameLst>
                                          <p:attrName>ppt_x</p:attrName>
                                        </p:attrNameLst>
                                      </p:cBhvr>
                                      <p:tavLst>
                                        <p:tav tm="0">
                                          <p:val>
                                            <p:strVal val="0-#ppt_w/2"/>
                                          </p:val>
                                        </p:tav>
                                        <p:tav tm="100000">
                                          <p:val>
                                            <p:strVal val="#ppt_x"/>
                                          </p:val>
                                        </p:tav>
                                      </p:tavLst>
                                    </p:anim>
                                    <p:anim calcmode="lin" valueType="num">
                                      <p:cBhvr additive="base">
                                        <p:cTn id="25"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6"/>
                                        </p:tgtEl>
                                        <p:attrNameLst>
                                          <p:attrName>style.visibility</p:attrName>
                                        </p:attrNameLst>
                                      </p:cBhvr>
                                      <p:to>
                                        <p:strVal val="visible"/>
                                      </p:to>
                                    </p:set>
                                    <p:anim calcmode="lin" valueType="num">
                                      <p:cBhvr additive="base">
                                        <p:cTn id="30" dur="500" fill="hold"/>
                                        <p:tgtEl>
                                          <p:spTgt spid="5126"/>
                                        </p:tgtEl>
                                        <p:attrNameLst>
                                          <p:attrName>ppt_x</p:attrName>
                                        </p:attrNameLst>
                                      </p:cBhvr>
                                      <p:tavLst>
                                        <p:tav tm="0">
                                          <p:val>
                                            <p:strVal val="0-#ppt_w/2"/>
                                          </p:val>
                                        </p:tav>
                                        <p:tav tm="100000">
                                          <p:val>
                                            <p:strVal val="#ppt_x"/>
                                          </p:val>
                                        </p:tav>
                                      </p:tavLst>
                                    </p:anim>
                                    <p:anim calcmode="lin" valueType="num">
                                      <p:cBhvr additive="base">
                                        <p:cTn id="31"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P spid="5125" grpId="0" animBg="1"/>
      <p:bldP spid="5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5800" y="304800"/>
            <a:ext cx="7772400" cy="1066800"/>
          </a:xfrm>
        </p:spPr>
        <p:txBody>
          <a:bodyPr/>
          <a:lstStyle/>
          <a:p>
            <a:pPr eaLnBrk="1" hangingPunct="1"/>
            <a:r>
              <a:rPr lang="en-US" smtClean="0"/>
              <a:t>PENCATATAN</a:t>
            </a:r>
          </a:p>
        </p:txBody>
      </p:sp>
      <p:graphicFrame>
        <p:nvGraphicFramePr>
          <p:cNvPr id="10309" name="Group 69"/>
          <p:cNvGraphicFramePr>
            <a:graphicFrameLocks noGrp="1"/>
          </p:cNvGraphicFramePr>
          <p:nvPr>
            <p:ph type="tbl" idx="1"/>
          </p:nvPr>
        </p:nvGraphicFramePr>
        <p:xfrm>
          <a:off x="685800" y="1371600"/>
          <a:ext cx="7772400" cy="4727577"/>
        </p:xfrm>
        <a:graphic>
          <a:graphicData uri="http://schemas.openxmlformats.org/drawingml/2006/table">
            <a:tbl>
              <a:tblPr/>
              <a:tblGrid>
                <a:gridCol w="2590800"/>
                <a:gridCol w="2590800"/>
                <a:gridCol w="2590800"/>
              </a:tblGrid>
              <a:tr h="117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hlink"/>
                          </a:solidFill>
                          <a:effectLst/>
                          <a:latin typeface="Times New Roman" pitchFamily="18" charset="0"/>
                        </a:rPr>
                        <a:t>Transaksi</a:t>
                      </a:r>
                      <a:endParaRPr kumimoji="0" lang="en-US" sz="2800" b="0"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hlink"/>
                          </a:solidFill>
                          <a:effectLst/>
                          <a:latin typeface="Times New Roman" pitchFamily="18" charset="0"/>
                        </a:rPr>
                        <a:t>Prepetual</a:t>
                      </a:r>
                      <a:endParaRPr kumimoji="0" lang="en-US" sz="2800" b="0"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hlink"/>
                          </a:solidFill>
                          <a:effectLst/>
                          <a:latin typeface="Times New Roman" pitchFamily="18" charset="0"/>
                        </a:rPr>
                        <a:t>Periodik</a:t>
                      </a:r>
                      <a:endParaRPr kumimoji="0" lang="en-US" sz="2800" b="0"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2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Pembelian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Persediaan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Kas/Hut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Pembelian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Kas/Hut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Retur pembelian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&amp; pot harga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Hutang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Persediaan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Hutang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Retur Pemb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Biaya Angkut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Persediaan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Kas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Bi. Angkut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kas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2"/>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ChangeArrowheads="1"/>
          </p:cNvSpPr>
          <p:nvPr/>
        </p:nvSpPr>
        <p:spPr bwMode="auto">
          <a:xfrm>
            <a:off x="3995738" y="5805488"/>
            <a:ext cx="3240087" cy="36036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5123" name="Rectangle 13"/>
          <p:cNvSpPr>
            <a:spLocks noChangeArrowheads="1"/>
          </p:cNvSpPr>
          <p:nvPr/>
        </p:nvSpPr>
        <p:spPr bwMode="auto">
          <a:xfrm>
            <a:off x="3995738" y="5373688"/>
            <a:ext cx="4464050" cy="36036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5124" name="Rectangle 12"/>
          <p:cNvSpPr>
            <a:spLocks noChangeArrowheads="1"/>
          </p:cNvSpPr>
          <p:nvPr/>
        </p:nvSpPr>
        <p:spPr bwMode="auto">
          <a:xfrm>
            <a:off x="3995738" y="4941888"/>
            <a:ext cx="3097212" cy="358775"/>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5125" name="Rectangle 9"/>
          <p:cNvSpPr>
            <a:spLocks noChangeArrowheads="1"/>
          </p:cNvSpPr>
          <p:nvPr/>
        </p:nvSpPr>
        <p:spPr bwMode="auto">
          <a:xfrm>
            <a:off x="3995738" y="3716338"/>
            <a:ext cx="4176712" cy="1008062"/>
          </a:xfrm>
          <a:prstGeom prst="rect">
            <a:avLst/>
          </a:prstGeom>
          <a:solidFill>
            <a:srgbClr val="C2D0F4"/>
          </a:solidFill>
          <a:ln w="9525">
            <a:solidFill>
              <a:schemeClr val="tx1"/>
            </a:solidFill>
            <a:miter lim="800000"/>
            <a:headEnd/>
            <a:tailEnd/>
          </a:ln>
        </p:spPr>
        <p:txBody>
          <a:bodyPr wrap="none" anchor="ctr"/>
          <a:lstStyle/>
          <a:p>
            <a:endParaRPr lang="id-ID"/>
          </a:p>
        </p:txBody>
      </p:sp>
      <p:sp>
        <p:nvSpPr>
          <p:cNvPr id="5126" name="Rectangle 8"/>
          <p:cNvSpPr>
            <a:spLocks noChangeArrowheads="1"/>
          </p:cNvSpPr>
          <p:nvPr/>
        </p:nvSpPr>
        <p:spPr bwMode="auto">
          <a:xfrm>
            <a:off x="3995738" y="3284538"/>
            <a:ext cx="2592387" cy="360362"/>
          </a:xfrm>
          <a:prstGeom prst="rect">
            <a:avLst/>
          </a:prstGeom>
          <a:solidFill>
            <a:srgbClr val="C2D0F4"/>
          </a:solidFill>
          <a:ln w="9525">
            <a:solidFill>
              <a:schemeClr val="tx1"/>
            </a:solidFill>
            <a:miter lim="800000"/>
            <a:headEnd/>
            <a:tailEnd/>
          </a:ln>
        </p:spPr>
        <p:txBody>
          <a:bodyPr wrap="none" anchor="ctr"/>
          <a:lstStyle/>
          <a:p>
            <a:endParaRPr lang="id-ID"/>
          </a:p>
        </p:txBody>
      </p:sp>
      <p:sp>
        <p:nvSpPr>
          <p:cNvPr id="5127" name="Rectangle 2"/>
          <p:cNvSpPr>
            <a:spLocks noGrp="1" noChangeArrowheads="1"/>
          </p:cNvSpPr>
          <p:nvPr>
            <p:ph type="title"/>
          </p:nvPr>
        </p:nvSpPr>
        <p:spPr>
          <a:xfrm>
            <a:off x="684213" y="428604"/>
            <a:ext cx="6316679" cy="2428892"/>
          </a:xfrm>
        </p:spPr>
        <p:txBody>
          <a:bodyPr>
            <a:noAutofit/>
          </a:bodyPr>
          <a:lstStyle/>
          <a:p>
            <a:pPr eaLnBrk="1" hangingPunct="1"/>
            <a:r>
              <a:rPr lang="en-US" sz="2400" dirty="0" err="1" smtClean="0"/>
              <a:t>Definisi</a:t>
            </a:r>
            <a:r>
              <a:rPr lang="en-US" sz="2400" dirty="0" smtClean="0"/>
              <a:t> </a:t>
            </a:r>
            <a:r>
              <a:rPr lang="en-US" sz="2400" dirty="0" err="1" smtClean="0"/>
              <a:t>Persediaan</a:t>
            </a:r>
            <a:r>
              <a:rPr lang="en-US" sz="2400" dirty="0" smtClean="0"/>
              <a:t>:</a:t>
            </a:r>
            <a:br>
              <a:rPr lang="en-US" sz="2400" dirty="0" smtClean="0"/>
            </a:br>
            <a:r>
              <a:rPr lang="en-US" sz="2000" dirty="0" smtClean="0"/>
              <a:t/>
            </a:r>
            <a:br>
              <a:rPr lang="en-US" sz="2000" dirty="0" smtClean="0"/>
            </a:br>
            <a:r>
              <a:rPr lang="en-US" sz="2000" b="0" dirty="0" err="1" smtClean="0"/>
              <a:t>Adalah</a:t>
            </a:r>
            <a:r>
              <a:rPr lang="en-US" sz="2000" b="0" dirty="0" smtClean="0"/>
              <a:t> </a:t>
            </a:r>
            <a:r>
              <a:rPr lang="en-US" sz="2000" b="0" dirty="0" err="1" smtClean="0"/>
              <a:t>meliputi</a:t>
            </a:r>
            <a:r>
              <a:rPr lang="en-US" sz="2000" b="0" dirty="0" smtClean="0"/>
              <a:t> </a:t>
            </a:r>
            <a:r>
              <a:rPr lang="en-US" sz="2000" b="0" dirty="0" err="1" smtClean="0"/>
              <a:t>semua</a:t>
            </a:r>
            <a:r>
              <a:rPr lang="en-US" sz="2000" b="0" dirty="0" smtClean="0"/>
              <a:t> </a:t>
            </a:r>
            <a:r>
              <a:rPr lang="en-US" sz="2000" b="0" dirty="0" err="1" smtClean="0"/>
              <a:t>barang</a:t>
            </a:r>
            <a:r>
              <a:rPr lang="en-US" sz="2000" b="0" dirty="0" smtClean="0"/>
              <a:t> yang </a:t>
            </a:r>
            <a:r>
              <a:rPr lang="en-US" sz="2000" b="0" dirty="0" err="1" smtClean="0"/>
              <a:t>dimiliki</a:t>
            </a:r>
            <a:r>
              <a:rPr lang="en-US" sz="2000" b="0" dirty="0" smtClean="0"/>
              <a:t> </a:t>
            </a:r>
            <a:r>
              <a:rPr lang="en-US" sz="2000" b="0" dirty="0" err="1" smtClean="0"/>
              <a:t>perusahaan</a:t>
            </a:r>
            <a:r>
              <a:rPr lang="en-US" sz="2000" b="0" dirty="0" smtClean="0"/>
              <a:t> </a:t>
            </a:r>
            <a:r>
              <a:rPr lang="en-US" sz="2000" b="0" dirty="0" err="1" smtClean="0"/>
              <a:t>pada</a:t>
            </a:r>
            <a:r>
              <a:rPr lang="en-US" sz="2000" b="0" dirty="0" smtClean="0"/>
              <a:t> </a:t>
            </a:r>
            <a:r>
              <a:rPr lang="en-US" sz="2000" b="0" dirty="0" err="1" smtClean="0"/>
              <a:t>saat</a:t>
            </a:r>
            <a:r>
              <a:rPr lang="en-US" sz="2000" b="0" dirty="0" smtClean="0"/>
              <a:t> </a:t>
            </a:r>
            <a:r>
              <a:rPr lang="en-US" sz="2000" b="0" dirty="0" err="1" smtClean="0"/>
              <a:t>tertentu</a:t>
            </a:r>
            <a:r>
              <a:rPr lang="en-US" sz="2000" b="0" dirty="0" smtClean="0"/>
              <a:t>, </a:t>
            </a:r>
            <a:r>
              <a:rPr lang="en-US" sz="2000" b="0" dirty="0" err="1" smtClean="0"/>
              <a:t>dengan</a:t>
            </a:r>
            <a:r>
              <a:rPr lang="en-US" sz="2000" b="0" dirty="0" smtClean="0"/>
              <a:t> </a:t>
            </a:r>
            <a:r>
              <a:rPr lang="en-US" sz="2000" b="0" dirty="0" err="1" smtClean="0"/>
              <a:t>tujuan</a:t>
            </a:r>
            <a:r>
              <a:rPr lang="en-US" sz="2000" b="0" dirty="0" smtClean="0"/>
              <a:t> </a:t>
            </a:r>
            <a:r>
              <a:rPr lang="en-US" sz="2000" b="0" dirty="0" err="1" smtClean="0"/>
              <a:t>untuk</a:t>
            </a:r>
            <a:r>
              <a:rPr lang="en-US" sz="2000" b="0" dirty="0" smtClean="0"/>
              <a:t> </a:t>
            </a:r>
            <a:r>
              <a:rPr lang="en-US" sz="2000" b="0" dirty="0" err="1" smtClean="0"/>
              <a:t>dijual</a:t>
            </a:r>
            <a:r>
              <a:rPr lang="en-US" sz="2000" b="0" dirty="0" smtClean="0"/>
              <a:t> </a:t>
            </a:r>
            <a:r>
              <a:rPr lang="en-US" sz="2000" b="0" dirty="0" err="1" smtClean="0"/>
              <a:t>atau</a:t>
            </a:r>
            <a:r>
              <a:rPr lang="en-US" sz="2000" b="0" dirty="0" smtClean="0"/>
              <a:t> </a:t>
            </a:r>
            <a:r>
              <a:rPr lang="en-US" sz="2000" b="0" dirty="0" err="1" smtClean="0"/>
              <a:t>dikonsumsi</a:t>
            </a:r>
            <a:r>
              <a:rPr lang="en-US" sz="2000" b="0" dirty="0" smtClean="0"/>
              <a:t> </a:t>
            </a:r>
            <a:r>
              <a:rPr lang="en-US" sz="2000" b="0" dirty="0" err="1" smtClean="0"/>
              <a:t>dalam</a:t>
            </a:r>
            <a:r>
              <a:rPr lang="en-US" sz="2000" b="0" dirty="0" smtClean="0"/>
              <a:t> </a:t>
            </a:r>
            <a:r>
              <a:rPr lang="en-US" sz="2000" b="0" dirty="0" err="1" smtClean="0"/>
              <a:t>siklus</a:t>
            </a:r>
            <a:r>
              <a:rPr lang="en-US" sz="2000" b="0" dirty="0" smtClean="0"/>
              <a:t> </a:t>
            </a:r>
            <a:r>
              <a:rPr lang="en-US" sz="2000" b="0" dirty="0" err="1" smtClean="0"/>
              <a:t>operasi</a:t>
            </a:r>
            <a:r>
              <a:rPr lang="en-US" sz="2000" b="0" dirty="0" smtClean="0"/>
              <a:t> normal </a:t>
            </a:r>
            <a:r>
              <a:rPr lang="en-US" sz="2000" b="0" dirty="0" err="1" smtClean="0"/>
              <a:t>perusahaan</a:t>
            </a:r>
            <a:r>
              <a:rPr lang="en-US" sz="2000" b="0" dirty="0" smtClean="0"/>
              <a:t>. </a:t>
            </a:r>
            <a:r>
              <a:rPr lang="en-US" sz="2000" b="0" dirty="0" err="1" smtClean="0"/>
              <a:t>Aktiva</a:t>
            </a:r>
            <a:r>
              <a:rPr lang="en-US" sz="2000" b="0" dirty="0" smtClean="0"/>
              <a:t> lain yang </a:t>
            </a:r>
            <a:r>
              <a:rPr lang="en-US" sz="2000" b="0" dirty="0" err="1" smtClean="0"/>
              <a:t>dimiliki</a:t>
            </a:r>
            <a:r>
              <a:rPr lang="en-US" sz="2000" b="0" dirty="0" smtClean="0"/>
              <a:t> </a:t>
            </a:r>
            <a:r>
              <a:rPr lang="en-US" sz="2000" b="0" dirty="0" err="1" smtClean="0"/>
              <a:t>perusahaan</a:t>
            </a:r>
            <a:r>
              <a:rPr lang="en-US" sz="2000" b="0" dirty="0" smtClean="0"/>
              <a:t>, </a:t>
            </a:r>
            <a:r>
              <a:rPr lang="en-US" sz="2000" b="0" dirty="0" err="1" smtClean="0"/>
              <a:t>tetapi</a:t>
            </a:r>
            <a:r>
              <a:rPr lang="en-US" sz="2000" b="0" dirty="0" smtClean="0"/>
              <a:t> </a:t>
            </a:r>
            <a:r>
              <a:rPr lang="en-US" sz="2000" b="0" dirty="0" err="1" smtClean="0"/>
              <a:t>tidak</a:t>
            </a:r>
            <a:r>
              <a:rPr lang="en-US" sz="2000" b="0" dirty="0" smtClean="0"/>
              <a:t> </a:t>
            </a:r>
            <a:r>
              <a:rPr lang="en-US" sz="2000" b="0" dirty="0" err="1" smtClean="0"/>
              <a:t>untuk</a:t>
            </a:r>
            <a:r>
              <a:rPr lang="en-US" sz="2000" b="0" dirty="0" smtClean="0"/>
              <a:t> </a:t>
            </a:r>
            <a:r>
              <a:rPr lang="en-US" sz="2000" b="0" dirty="0" err="1" smtClean="0"/>
              <a:t>dijual</a:t>
            </a:r>
            <a:r>
              <a:rPr lang="en-US" sz="2000" b="0" dirty="0" smtClean="0"/>
              <a:t> </a:t>
            </a:r>
            <a:r>
              <a:rPr lang="en-US" sz="2000" b="0" dirty="0" err="1" smtClean="0"/>
              <a:t>atau</a:t>
            </a:r>
            <a:r>
              <a:rPr lang="en-US" sz="2000" b="0" dirty="0" smtClean="0"/>
              <a:t> </a:t>
            </a:r>
            <a:r>
              <a:rPr lang="en-US" sz="2000" b="0" dirty="0" err="1" smtClean="0"/>
              <a:t>dikonsumsi</a:t>
            </a:r>
            <a:r>
              <a:rPr lang="en-US" sz="2000" b="0" dirty="0" smtClean="0"/>
              <a:t> </a:t>
            </a:r>
            <a:r>
              <a:rPr lang="en-US" sz="2000" b="0" dirty="0" err="1" smtClean="0"/>
              <a:t>tidak</a:t>
            </a:r>
            <a:r>
              <a:rPr lang="en-US" sz="2000" b="0" dirty="0" smtClean="0"/>
              <a:t> </a:t>
            </a:r>
            <a:r>
              <a:rPr lang="en-US" sz="2000" b="0" dirty="0" err="1" smtClean="0"/>
              <a:t>termasuk</a:t>
            </a:r>
            <a:r>
              <a:rPr lang="en-US" sz="2000" b="0" dirty="0" smtClean="0"/>
              <a:t> </a:t>
            </a:r>
            <a:r>
              <a:rPr lang="en-US" sz="2000" b="0" dirty="0" err="1" smtClean="0"/>
              <a:t>dalam</a:t>
            </a:r>
            <a:r>
              <a:rPr lang="en-US" sz="2000" b="0" dirty="0" smtClean="0"/>
              <a:t> </a:t>
            </a:r>
            <a:r>
              <a:rPr lang="en-US" sz="2000" b="0" dirty="0" err="1" smtClean="0"/>
              <a:t>klasifikasi</a:t>
            </a:r>
            <a:r>
              <a:rPr lang="en-US" sz="2000" b="0" dirty="0" smtClean="0"/>
              <a:t> </a:t>
            </a:r>
            <a:r>
              <a:rPr lang="en-US" sz="2000" b="0" dirty="0" err="1" smtClean="0"/>
              <a:t>persediaan</a:t>
            </a:r>
            <a:r>
              <a:rPr lang="en-US" sz="2000" b="0" dirty="0" smtClean="0"/>
              <a:t>.</a:t>
            </a:r>
          </a:p>
        </p:txBody>
      </p:sp>
      <p:sp>
        <p:nvSpPr>
          <p:cNvPr id="5128" name="Text Box 4"/>
          <p:cNvSpPr txBox="1">
            <a:spLocks noChangeArrowheads="1"/>
          </p:cNvSpPr>
          <p:nvPr/>
        </p:nvSpPr>
        <p:spPr bwMode="auto">
          <a:xfrm>
            <a:off x="827088" y="2852738"/>
            <a:ext cx="7561262" cy="1192212"/>
          </a:xfrm>
          <a:prstGeom prst="rect">
            <a:avLst/>
          </a:prstGeom>
          <a:noFill/>
          <a:ln w="9525">
            <a:noFill/>
            <a:miter lim="800000"/>
            <a:headEnd/>
            <a:tailEnd/>
          </a:ln>
        </p:spPr>
        <p:txBody>
          <a:bodyPr>
            <a:spAutoFit/>
          </a:bodyPr>
          <a:lstStyle/>
          <a:p>
            <a:pPr>
              <a:spcBef>
                <a:spcPct val="50000"/>
              </a:spcBef>
            </a:pPr>
            <a:r>
              <a:rPr lang="en-US" dirty="0" err="1"/>
              <a:t>Penggolongan</a:t>
            </a:r>
            <a:r>
              <a:rPr lang="en-US" dirty="0"/>
              <a:t> </a:t>
            </a:r>
            <a:r>
              <a:rPr lang="en-US" dirty="0" err="1"/>
              <a:t>Persediaan</a:t>
            </a:r>
            <a:endParaRPr lang="en-US" dirty="0"/>
          </a:p>
          <a:p>
            <a:pPr>
              <a:spcBef>
                <a:spcPct val="50000"/>
              </a:spcBef>
            </a:pPr>
            <a:r>
              <a:rPr lang="en-US" dirty="0"/>
              <a:t>Perusahaan </a:t>
            </a:r>
            <a:r>
              <a:rPr lang="en-US" dirty="0" err="1"/>
              <a:t>jasa</a:t>
            </a:r>
            <a:r>
              <a:rPr lang="en-US" dirty="0"/>
              <a:t>                       </a:t>
            </a:r>
            <a:r>
              <a:rPr lang="id-ID" dirty="0" smtClean="0"/>
              <a:t>           </a:t>
            </a:r>
            <a:r>
              <a:rPr lang="en-US" dirty="0" err="1" smtClean="0"/>
              <a:t>tdk</a:t>
            </a:r>
            <a:r>
              <a:rPr lang="en-US" dirty="0" smtClean="0"/>
              <a:t> </a:t>
            </a:r>
            <a:r>
              <a:rPr lang="en-US" dirty="0" err="1"/>
              <a:t>punya</a:t>
            </a:r>
            <a:r>
              <a:rPr lang="en-US" dirty="0"/>
              <a:t> </a:t>
            </a:r>
            <a:r>
              <a:rPr lang="en-US" dirty="0" err="1"/>
              <a:t>persediaan</a:t>
            </a:r>
            <a:endParaRPr lang="en-US" dirty="0"/>
          </a:p>
          <a:p>
            <a:pPr>
              <a:spcBef>
                <a:spcPct val="50000"/>
              </a:spcBef>
            </a:pPr>
            <a:r>
              <a:rPr lang="en-US" dirty="0"/>
              <a:t>Perusahaan </a:t>
            </a:r>
            <a:r>
              <a:rPr lang="en-US" dirty="0" err="1"/>
              <a:t>dagang</a:t>
            </a:r>
            <a:r>
              <a:rPr lang="en-US" dirty="0"/>
              <a:t>	 </a:t>
            </a:r>
          </a:p>
        </p:txBody>
      </p:sp>
      <p:sp>
        <p:nvSpPr>
          <p:cNvPr id="5129" name="Text Box 6"/>
          <p:cNvSpPr txBox="1">
            <a:spLocks noChangeArrowheads="1"/>
          </p:cNvSpPr>
          <p:nvPr/>
        </p:nvSpPr>
        <p:spPr bwMode="auto">
          <a:xfrm>
            <a:off x="4067175" y="3644900"/>
            <a:ext cx="4105275" cy="1054100"/>
          </a:xfrm>
          <a:prstGeom prst="rect">
            <a:avLst/>
          </a:prstGeom>
          <a:noFill/>
          <a:ln w="9525">
            <a:noFill/>
            <a:miter lim="800000"/>
            <a:headEnd/>
            <a:tailEnd/>
          </a:ln>
        </p:spPr>
        <p:txBody>
          <a:bodyPr>
            <a:spAutoFit/>
          </a:bodyPr>
          <a:lstStyle/>
          <a:p>
            <a:pPr>
              <a:spcBef>
                <a:spcPct val="50000"/>
              </a:spcBef>
            </a:pPr>
            <a:r>
              <a:rPr lang="en-US" dirty="0" err="1"/>
              <a:t>Persediaan</a:t>
            </a:r>
            <a:r>
              <a:rPr lang="en-US" dirty="0"/>
              <a:t> </a:t>
            </a:r>
            <a:r>
              <a:rPr lang="en-US" dirty="0" err="1"/>
              <a:t>Barang</a:t>
            </a:r>
            <a:r>
              <a:rPr lang="en-US" dirty="0"/>
              <a:t> </a:t>
            </a:r>
            <a:r>
              <a:rPr lang="en-US" dirty="0" err="1"/>
              <a:t>Dagangan</a:t>
            </a:r>
            <a:r>
              <a:rPr lang="en-US" dirty="0"/>
              <a:t>, </a:t>
            </a:r>
            <a:r>
              <a:rPr lang="en-US" dirty="0" err="1"/>
              <a:t>yaitu</a:t>
            </a:r>
            <a:r>
              <a:rPr lang="en-US" dirty="0"/>
              <a:t>:</a:t>
            </a:r>
          </a:p>
          <a:p>
            <a:pPr>
              <a:spcBef>
                <a:spcPct val="50000"/>
              </a:spcBef>
            </a:pPr>
            <a:r>
              <a:rPr lang="en-US" dirty="0" err="1"/>
              <a:t>Aktiva</a:t>
            </a:r>
            <a:r>
              <a:rPr lang="en-US" dirty="0"/>
              <a:t> </a:t>
            </a:r>
            <a:r>
              <a:rPr lang="en-US" dirty="0" err="1"/>
              <a:t>dalam</a:t>
            </a:r>
            <a:r>
              <a:rPr lang="en-US" dirty="0"/>
              <a:t> </a:t>
            </a:r>
            <a:r>
              <a:rPr lang="en-US" dirty="0" err="1"/>
              <a:t>bentuk</a:t>
            </a:r>
            <a:r>
              <a:rPr lang="en-US" dirty="0"/>
              <a:t> </a:t>
            </a:r>
            <a:r>
              <a:rPr lang="en-US" dirty="0" err="1"/>
              <a:t>siap</a:t>
            </a:r>
            <a:r>
              <a:rPr lang="en-US" dirty="0"/>
              <a:t> </a:t>
            </a:r>
            <a:r>
              <a:rPr lang="en-US" dirty="0" err="1"/>
              <a:t>dijual</a:t>
            </a:r>
            <a:r>
              <a:rPr lang="en-US" dirty="0"/>
              <a:t> </a:t>
            </a:r>
            <a:r>
              <a:rPr lang="en-US" dirty="0" err="1"/>
              <a:t>kembali</a:t>
            </a:r>
            <a:r>
              <a:rPr lang="en-US" dirty="0"/>
              <a:t> </a:t>
            </a:r>
            <a:r>
              <a:rPr lang="en-US" dirty="0" err="1"/>
              <a:t>kepada</a:t>
            </a:r>
            <a:r>
              <a:rPr lang="en-US" dirty="0"/>
              <a:t> </a:t>
            </a:r>
            <a:r>
              <a:rPr lang="en-US" dirty="0" err="1"/>
              <a:t>pelanggan</a:t>
            </a:r>
            <a:r>
              <a:rPr lang="en-US" dirty="0"/>
              <a:t> </a:t>
            </a:r>
          </a:p>
        </p:txBody>
      </p:sp>
      <p:sp>
        <p:nvSpPr>
          <p:cNvPr id="5130" name="Text Box 10"/>
          <p:cNvSpPr txBox="1">
            <a:spLocks noChangeArrowheads="1"/>
          </p:cNvSpPr>
          <p:nvPr/>
        </p:nvSpPr>
        <p:spPr bwMode="auto">
          <a:xfrm>
            <a:off x="827088" y="4365625"/>
            <a:ext cx="2808287" cy="366713"/>
          </a:xfrm>
          <a:prstGeom prst="rect">
            <a:avLst/>
          </a:prstGeom>
          <a:noFill/>
          <a:ln w="9525">
            <a:noFill/>
            <a:miter lim="800000"/>
            <a:headEnd/>
            <a:tailEnd/>
          </a:ln>
        </p:spPr>
        <p:txBody>
          <a:bodyPr>
            <a:spAutoFit/>
          </a:bodyPr>
          <a:lstStyle/>
          <a:p>
            <a:pPr>
              <a:spcBef>
                <a:spcPct val="50000"/>
              </a:spcBef>
            </a:pPr>
            <a:r>
              <a:rPr lang="en-US"/>
              <a:t>Perusahaan manufaktur              </a:t>
            </a:r>
          </a:p>
        </p:txBody>
      </p:sp>
      <p:sp>
        <p:nvSpPr>
          <p:cNvPr id="5131" name="Text Box 11"/>
          <p:cNvSpPr txBox="1">
            <a:spLocks noChangeArrowheads="1"/>
          </p:cNvSpPr>
          <p:nvPr/>
        </p:nvSpPr>
        <p:spPr bwMode="auto">
          <a:xfrm>
            <a:off x="3995738" y="4941888"/>
            <a:ext cx="4791104" cy="1192212"/>
          </a:xfrm>
          <a:prstGeom prst="rect">
            <a:avLst/>
          </a:prstGeom>
          <a:noFill/>
          <a:ln w="9525">
            <a:solidFill>
              <a:schemeClr val="tx2">
                <a:lumMod val="20000"/>
                <a:lumOff val="80000"/>
              </a:schemeClr>
            </a:solidFill>
            <a:miter lim="800000"/>
            <a:headEnd/>
            <a:tailEnd/>
          </a:ln>
        </p:spPr>
        <p:txBody>
          <a:bodyPr wrap="square">
            <a:spAutoFit/>
          </a:bodyPr>
          <a:lstStyle/>
          <a:p>
            <a:pPr>
              <a:spcBef>
                <a:spcPct val="50000"/>
              </a:spcBef>
            </a:pPr>
            <a:r>
              <a:rPr lang="en-US" dirty="0" err="1">
                <a:solidFill>
                  <a:schemeClr val="bg1"/>
                </a:solidFill>
              </a:rPr>
              <a:t>Bahan</a:t>
            </a:r>
            <a:r>
              <a:rPr lang="en-US" dirty="0">
                <a:solidFill>
                  <a:schemeClr val="bg1"/>
                </a:solidFill>
              </a:rPr>
              <a:t> Baku (Raw Material)</a:t>
            </a:r>
          </a:p>
          <a:p>
            <a:pPr>
              <a:spcBef>
                <a:spcPct val="50000"/>
              </a:spcBef>
            </a:pPr>
            <a:r>
              <a:rPr lang="en-US" dirty="0" err="1">
                <a:solidFill>
                  <a:schemeClr val="bg1"/>
                </a:solidFill>
              </a:rPr>
              <a:t>Barang</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Proses</a:t>
            </a:r>
            <a:r>
              <a:rPr lang="en-US" dirty="0">
                <a:solidFill>
                  <a:schemeClr val="bg1"/>
                </a:solidFill>
              </a:rPr>
              <a:t> (Goods in Process)</a:t>
            </a:r>
          </a:p>
          <a:p>
            <a:pPr>
              <a:spcBef>
                <a:spcPct val="50000"/>
              </a:spcBef>
            </a:pPr>
            <a:r>
              <a:rPr lang="en-US" dirty="0" err="1">
                <a:solidFill>
                  <a:schemeClr val="bg1"/>
                </a:solidFill>
              </a:rPr>
              <a:t>Barang</a:t>
            </a:r>
            <a:r>
              <a:rPr lang="en-US" dirty="0">
                <a:solidFill>
                  <a:schemeClr val="bg1"/>
                </a:solidFill>
              </a:rPr>
              <a:t> </a:t>
            </a:r>
            <a:r>
              <a:rPr lang="en-US" dirty="0" err="1">
                <a:solidFill>
                  <a:schemeClr val="bg1"/>
                </a:solidFill>
              </a:rPr>
              <a:t>Jadi</a:t>
            </a:r>
            <a:r>
              <a:rPr lang="en-US" dirty="0">
                <a:solidFill>
                  <a:schemeClr val="bg1"/>
                </a:solidFill>
              </a:rPr>
              <a:t> (Finished Goods)</a:t>
            </a:r>
          </a:p>
        </p:txBody>
      </p:sp>
      <p:sp>
        <p:nvSpPr>
          <p:cNvPr id="5132" name="Line 23"/>
          <p:cNvSpPr>
            <a:spLocks noChangeShapeType="1"/>
          </p:cNvSpPr>
          <p:nvPr/>
        </p:nvSpPr>
        <p:spPr bwMode="auto">
          <a:xfrm>
            <a:off x="2771775" y="3500438"/>
            <a:ext cx="1079500" cy="0"/>
          </a:xfrm>
          <a:prstGeom prst="line">
            <a:avLst/>
          </a:prstGeom>
          <a:noFill/>
          <a:ln w="9525">
            <a:solidFill>
              <a:schemeClr val="tx1"/>
            </a:solidFill>
            <a:round/>
            <a:headEnd/>
            <a:tailEnd type="triangle" w="med" len="med"/>
          </a:ln>
        </p:spPr>
        <p:txBody>
          <a:bodyPr/>
          <a:lstStyle/>
          <a:p>
            <a:endParaRPr lang="id-ID"/>
          </a:p>
        </p:txBody>
      </p:sp>
      <p:sp>
        <p:nvSpPr>
          <p:cNvPr id="5133" name="Line 24"/>
          <p:cNvSpPr>
            <a:spLocks noChangeShapeType="1"/>
          </p:cNvSpPr>
          <p:nvPr/>
        </p:nvSpPr>
        <p:spPr bwMode="auto">
          <a:xfrm>
            <a:off x="3059113" y="3860800"/>
            <a:ext cx="792162" cy="0"/>
          </a:xfrm>
          <a:prstGeom prst="line">
            <a:avLst/>
          </a:prstGeom>
          <a:noFill/>
          <a:ln w="9525">
            <a:solidFill>
              <a:schemeClr val="tx1"/>
            </a:solidFill>
            <a:round/>
            <a:headEnd/>
            <a:tailEnd type="triangle" w="med" len="med"/>
          </a:ln>
        </p:spPr>
        <p:txBody>
          <a:bodyPr/>
          <a:lstStyle/>
          <a:p>
            <a:endParaRPr lang="id-ID"/>
          </a:p>
        </p:txBody>
      </p:sp>
      <p:sp>
        <p:nvSpPr>
          <p:cNvPr id="5134" name="Line 25"/>
          <p:cNvSpPr>
            <a:spLocks noChangeShapeType="1"/>
          </p:cNvSpPr>
          <p:nvPr/>
        </p:nvSpPr>
        <p:spPr bwMode="auto">
          <a:xfrm>
            <a:off x="1979613" y="4724400"/>
            <a:ext cx="0" cy="1225550"/>
          </a:xfrm>
          <a:prstGeom prst="line">
            <a:avLst/>
          </a:prstGeom>
          <a:noFill/>
          <a:ln w="9525">
            <a:solidFill>
              <a:schemeClr val="tx1"/>
            </a:solidFill>
            <a:round/>
            <a:headEnd/>
            <a:tailEnd/>
          </a:ln>
        </p:spPr>
        <p:txBody>
          <a:bodyPr/>
          <a:lstStyle/>
          <a:p>
            <a:endParaRPr lang="id-ID"/>
          </a:p>
        </p:txBody>
      </p:sp>
      <p:sp>
        <p:nvSpPr>
          <p:cNvPr id="5135" name="Line 26"/>
          <p:cNvSpPr>
            <a:spLocks noChangeShapeType="1"/>
          </p:cNvSpPr>
          <p:nvPr/>
        </p:nvSpPr>
        <p:spPr bwMode="auto">
          <a:xfrm>
            <a:off x="1979613" y="5949950"/>
            <a:ext cx="1944687" cy="0"/>
          </a:xfrm>
          <a:prstGeom prst="line">
            <a:avLst/>
          </a:prstGeom>
          <a:noFill/>
          <a:ln w="9525">
            <a:solidFill>
              <a:schemeClr val="tx1"/>
            </a:solidFill>
            <a:round/>
            <a:headEnd/>
            <a:tailEnd type="triangle" w="med" len="med"/>
          </a:ln>
        </p:spPr>
        <p:txBody>
          <a:bodyPr/>
          <a:lstStyle/>
          <a:p>
            <a:endParaRPr lang="id-ID"/>
          </a:p>
        </p:txBody>
      </p:sp>
      <p:sp>
        <p:nvSpPr>
          <p:cNvPr id="5136" name="Line 27"/>
          <p:cNvSpPr>
            <a:spLocks noChangeShapeType="1"/>
          </p:cNvSpPr>
          <p:nvPr/>
        </p:nvSpPr>
        <p:spPr bwMode="auto">
          <a:xfrm>
            <a:off x="1979613" y="5541963"/>
            <a:ext cx="1944687" cy="0"/>
          </a:xfrm>
          <a:prstGeom prst="line">
            <a:avLst/>
          </a:prstGeom>
          <a:noFill/>
          <a:ln w="9525">
            <a:solidFill>
              <a:schemeClr val="tx1"/>
            </a:solidFill>
            <a:round/>
            <a:headEnd/>
            <a:tailEnd type="triangle" w="med" len="med"/>
          </a:ln>
        </p:spPr>
        <p:txBody>
          <a:bodyPr/>
          <a:lstStyle/>
          <a:p>
            <a:endParaRPr lang="id-ID"/>
          </a:p>
        </p:txBody>
      </p:sp>
      <p:sp>
        <p:nvSpPr>
          <p:cNvPr id="5137" name="Line 28"/>
          <p:cNvSpPr>
            <a:spLocks noChangeShapeType="1"/>
          </p:cNvSpPr>
          <p:nvPr/>
        </p:nvSpPr>
        <p:spPr bwMode="auto">
          <a:xfrm>
            <a:off x="1979613" y="5110163"/>
            <a:ext cx="1944687" cy="0"/>
          </a:xfrm>
          <a:prstGeom prst="line">
            <a:avLst/>
          </a:prstGeom>
          <a:noFill/>
          <a:ln w="9525">
            <a:solidFill>
              <a:schemeClr val="tx1"/>
            </a:solidFill>
            <a:round/>
            <a:headEnd/>
            <a:tailEnd type="triangle" w="med" len="med"/>
          </a:ln>
        </p:spPr>
        <p:txBody>
          <a:bodyPr/>
          <a:lstStyle/>
          <a:p>
            <a:endParaRPr lang="id-ID"/>
          </a:p>
        </p:txBody>
      </p:sp>
      <p:sp>
        <p:nvSpPr>
          <p:cNvPr id="5138" name="Line 29"/>
          <p:cNvSpPr>
            <a:spLocks noChangeShapeType="1"/>
          </p:cNvSpPr>
          <p:nvPr/>
        </p:nvSpPr>
        <p:spPr bwMode="auto">
          <a:xfrm>
            <a:off x="900113" y="4724400"/>
            <a:ext cx="2447925" cy="0"/>
          </a:xfrm>
          <a:prstGeom prst="line">
            <a:avLst/>
          </a:prstGeom>
          <a:noFill/>
          <a:ln w="9525">
            <a:solidFill>
              <a:schemeClr val="tx1"/>
            </a:solidFill>
            <a:round/>
            <a:headEnd/>
            <a:tailEnd/>
          </a:ln>
        </p:spPr>
        <p:txBody>
          <a:bodyPr/>
          <a:lstStyle/>
          <a:p>
            <a:endParaRPr lang="id-ID"/>
          </a:p>
        </p:txBody>
      </p:sp>
      <p:pic>
        <p:nvPicPr>
          <p:cNvPr id="5139" name="Picture 30"/>
          <p:cNvPicPr>
            <a:picLocks noChangeAspect="1" noChangeArrowheads="1"/>
          </p:cNvPicPr>
          <p:nvPr/>
        </p:nvPicPr>
        <p:blipFill>
          <a:blip r:embed="rId2" cstate="print"/>
          <a:srcRect/>
          <a:stretch>
            <a:fillRect/>
          </a:stretch>
        </p:blipFill>
        <p:spPr bwMode="auto">
          <a:xfrm>
            <a:off x="7143768" y="357166"/>
            <a:ext cx="1449388" cy="108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77" name="Group 69"/>
          <p:cNvGraphicFramePr>
            <a:graphicFrameLocks noGrp="1"/>
          </p:cNvGraphicFramePr>
          <p:nvPr>
            <p:ph type="tbl" idx="1"/>
          </p:nvPr>
        </p:nvGraphicFramePr>
        <p:xfrm>
          <a:off x="685800" y="457200"/>
          <a:ext cx="7772400" cy="6496813"/>
        </p:xfrm>
        <a:graphic>
          <a:graphicData uri="http://schemas.openxmlformats.org/drawingml/2006/table">
            <a:tbl>
              <a:tblPr/>
              <a:tblGrid>
                <a:gridCol w="2590800"/>
                <a:gridCol w="2590800"/>
                <a:gridCol w="2590800"/>
              </a:tblGrid>
              <a:tr h="183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Pembayaran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Hutang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Kas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Persed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Hutang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Kas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Pot pemb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9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Penjualan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Kas/Piut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Penjualan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HPPenj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Persed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Kas/Piut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Penjualan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8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Retur penj &amp; pot harga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Retur penj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Piutang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Persediaan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HPPenj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Retur penj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Piutang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3" name="Group 23"/>
          <p:cNvGraphicFramePr>
            <a:graphicFrameLocks noGrp="1"/>
          </p:cNvGraphicFramePr>
          <p:nvPr>
            <p:ph type="tbl" idx="1"/>
          </p:nvPr>
        </p:nvGraphicFramePr>
        <p:xfrm>
          <a:off x="685800" y="1295400"/>
          <a:ext cx="7772400" cy="2060448"/>
        </p:xfrm>
        <a:graphic>
          <a:graphicData uri="http://schemas.openxmlformats.org/drawingml/2006/table">
            <a:tbl>
              <a:tblPr/>
              <a:tblGrid>
                <a:gridCol w="2590800"/>
                <a:gridCol w="2590800"/>
                <a:gridCol w="2590800"/>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Pelunasan/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Penerimaan kas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Kas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Pot Penj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Piutang     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Kas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Pot Penj  xx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Piutang     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Identifikasi Khusus</a:t>
            </a:r>
          </a:p>
        </p:txBody>
      </p:sp>
      <p:sp>
        <p:nvSpPr>
          <p:cNvPr id="20485" name="Rectangle 3"/>
          <p:cNvSpPr>
            <a:spLocks noGrp="1" noChangeArrowheads="1"/>
          </p:cNvSpPr>
          <p:nvPr>
            <p:ph type="body" idx="1"/>
          </p:nvPr>
        </p:nvSpPr>
        <p:spPr>
          <a:xfrm>
            <a:off x="457200" y="1774825"/>
            <a:ext cx="8229600" cy="3886200"/>
          </a:xfrm>
        </p:spPr>
        <p:txBody>
          <a:bodyPr>
            <a:normAutofit lnSpcReduction="10000"/>
          </a:bodyPr>
          <a:lstStyle/>
          <a:p>
            <a:pPr eaLnBrk="1" hangingPunct="1">
              <a:lnSpc>
                <a:spcPct val="80000"/>
              </a:lnSpc>
            </a:pPr>
            <a:r>
              <a:rPr lang="en-US" sz="2200" smtClean="0"/>
              <a:t>Metode ini berdasarkan anggapan bahwa arus barang harus sama dengan arus biaya. Tiap jenis barang dipisah berdasarkan harga pokoknya dan tiap kelompok dibuatkan kartu persediaan sendiri. Contohnya ponsel merek A tipe 123 dibuatkan kartu persediaan sendiri.</a:t>
            </a:r>
          </a:p>
          <a:p>
            <a:pPr eaLnBrk="1" hangingPunct="1">
              <a:lnSpc>
                <a:spcPct val="80000"/>
              </a:lnSpc>
            </a:pPr>
            <a:r>
              <a:rPr lang="en-US" sz="2200" smtClean="0"/>
              <a:t>Harga pokok penjualan terdiri dari harga pokok barang-barang yang dijual, dan sisanya merupakan persediaan akhir.</a:t>
            </a:r>
          </a:p>
          <a:p>
            <a:pPr eaLnBrk="1" hangingPunct="1">
              <a:lnSpc>
                <a:spcPct val="80000"/>
              </a:lnSpc>
            </a:pPr>
            <a:r>
              <a:rPr lang="en-US" sz="2200" smtClean="0"/>
              <a:t>Metode ini dapat digunakan perusahaan yang menggunakan prosedur pencatatan persediaan dengan cara periodik maupun perpectual. </a:t>
            </a:r>
          </a:p>
          <a:p>
            <a:pPr eaLnBrk="1" hangingPunct="1">
              <a:lnSpc>
                <a:spcPct val="80000"/>
              </a:lnSpc>
            </a:pPr>
            <a:r>
              <a:rPr lang="en-US" sz="2200" smtClean="0"/>
              <a:t>Tetapi karena cara ini menimbulkan banyak pekerjaan tambahan maupun gudang yang luas maka jarang digunakan.</a:t>
            </a:r>
          </a:p>
          <a:p>
            <a:pPr eaLnBrk="1" hangingPunct="1">
              <a:lnSpc>
                <a:spcPct val="80000"/>
              </a:lnSpc>
            </a:pPr>
            <a:r>
              <a:rPr lang="en-US" sz="2200" smtClean="0"/>
              <a:t>Metode ini biasanya diterapkan pada perusahaan yang menjual produk dengan harga mahal, jumlah dan jenis produknya terbatas.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idx="1"/>
          </p:nvPr>
        </p:nvSpPr>
        <p:spPr>
          <a:xfrm>
            <a:off x="457200" y="476250"/>
            <a:ext cx="8229600" cy="5391150"/>
          </a:xfrm>
        </p:spPr>
        <p:txBody>
          <a:bodyPr/>
          <a:lstStyle/>
          <a:p>
            <a:pPr eaLnBrk="1" hangingPunct="1">
              <a:lnSpc>
                <a:spcPct val="80000"/>
              </a:lnSpc>
              <a:buFont typeface="Wingdings" pitchFamily="2" charset="2"/>
              <a:buNone/>
            </a:pPr>
            <a:r>
              <a:rPr lang="en-US" sz="2000" b="1" dirty="0" err="1" smtClean="0"/>
              <a:t>Contoh</a:t>
            </a:r>
            <a:r>
              <a:rPr lang="en-US" sz="2000" b="1" dirty="0" smtClean="0"/>
              <a:t> </a:t>
            </a:r>
            <a:r>
              <a:rPr lang="en-US" sz="2000" b="1" dirty="0" err="1" smtClean="0"/>
              <a:t>Metode</a:t>
            </a:r>
            <a:r>
              <a:rPr lang="en-US" sz="2000" b="1" dirty="0" smtClean="0"/>
              <a:t> </a:t>
            </a:r>
            <a:r>
              <a:rPr lang="en-US" sz="2000" b="1" dirty="0" err="1" smtClean="0"/>
              <a:t>Identifikasi</a:t>
            </a:r>
            <a:r>
              <a:rPr lang="en-US" sz="2000" b="1" dirty="0" smtClean="0"/>
              <a:t> </a:t>
            </a:r>
            <a:r>
              <a:rPr lang="en-US" sz="2000" b="1" dirty="0" err="1" smtClean="0"/>
              <a:t>Khusus</a:t>
            </a:r>
            <a:r>
              <a:rPr lang="en-US" sz="2000" b="1" dirty="0" smtClean="0"/>
              <a:t> :</a:t>
            </a:r>
            <a:r>
              <a:rPr lang="en-US" sz="2000" dirty="0" smtClean="0"/>
              <a:t/>
            </a:r>
            <a:br>
              <a:rPr lang="en-US" sz="2000" dirty="0" smtClean="0"/>
            </a:br>
            <a:r>
              <a:rPr lang="en-US" sz="2000" dirty="0" smtClean="0"/>
              <a:t>			Mobil A 	</a:t>
            </a:r>
            <a:r>
              <a:rPr lang="id-ID" sz="2000" dirty="0" smtClean="0"/>
              <a:t>                </a:t>
            </a:r>
            <a:r>
              <a:rPr lang="en-US" sz="2000" dirty="0" smtClean="0"/>
              <a:t>Mobil B </a:t>
            </a:r>
            <a:r>
              <a:rPr lang="id-ID" sz="2000" dirty="0" smtClean="0"/>
              <a:t>   </a:t>
            </a:r>
            <a:r>
              <a:rPr lang="en-US" sz="2000" dirty="0" smtClean="0"/>
              <a:t>	Mobil C</a:t>
            </a:r>
            <a:br>
              <a:rPr lang="en-US" sz="2000" dirty="0" smtClean="0"/>
            </a:br>
            <a:r>
              <a:rPr lang="en-US" sz="2000" dirty="0" err="1" smtClean="0"/>
              <a:t>Pembelian</a:t>
            </a:r>
            <a:r>
              <a:rPr lang="en-US" sz="2000" dirty="0" smtClean="0"/>
              <a:t> 		</a:t>
            </a:r>
            <a:r>
              <a:rPr lang="en-US" sz="2000" dirty="0" err="1" smtClean="0"/>
              <a:t>Rp</a:t>
            </a:r>
            <a:r>
              <a:rPr lang="en-US" sz="2000" dirty="0" smtClean="0"/>
              <a:t> 40.000 	</a:t>
            </a:r>
            <a:r>
              <a:rPr lang="en-US" sz="2000" dirty="0" err="1" smtClean="0"/>
              <a:t>Rp</a:t>
            </a:r>
            <a:r>
              <a:rPr lang="en-US" sz="2000" dirty="0" smtClean="0"/>
              <a:t> 50.000 	</a:t>
            </a:r>
            <a:r>
              <a:rPr lang="en-US" sz="2000" dirty="0" err="1" smtClean="0"/>
              <a:t>Rp</a:t>
            </a:r>
            <a:r>
              <a:rPr lang="en-US" sz="2000" dirty="0" smtClean="0"/>
              <a:t> 180.000</a:t>
            </a:r>
            <a:br>
              <a:rPr lang="en-US" sz="2000" dirty="0" smtClean="0"/>
            </a:br>
            <a:r>
              <a:rPr lang="en-US" sz="2000" dirty="0" err="1" smtClean="0"/>
              <a:t>Penjualan</a:t>
            </a:r>
            <a:r>
              <a:rPr lang="en-US" sz="2000" dirty="0" smtClean="0"/>
              <a:t> 		</a:t>
            </a:r>
            <a:r>
              <a:rPr lang="en-US" sz="2000" dirty="0" err="1" smtClean="0"/>
              <a:t>Rp</a:t>
            </a:r>
            <a:r>
              <a:rPr lang="en-US" sz="2000" dirty="0" smtClean="0"/>
              <a:t> 45.000</a:t>
            </a:r>
            <a:br>
              <a:rPr lang="en-US" sz="2000" dirty="0" smtClean="0"/>
            </a:br>
            <a:endParaRPr lang="en-US" sz="2000" dirty="0" smtClean="0"/>
          </a:p>
          <a:p>
            <a:pPr eaLnBrk="1" hangingPunct="1">
              <a:lnSpc>
                <a:spcPct val="80000"/>
              </a:lnSpc>
              <a:buFont typeface="Wingdings" pitchFamily="2" charset="2"/>
              <a:buNone/>
            </a:pPr>
            <a:r>
              <a:rPr lang="en-US" sz="2000" b="1" dirty="0" err="1" smtClean="0"/>
              <a:t>Jurnal</a:t>
            </a:r>
            <a:r>
              <a:rPr lang="en-US" sz="2000" b="1" dirty="0" smtClean="0"/>
              <a:t> </a:t>
            </a:r>
            <a:r>
              <a:rPr lang="en-US" sz="2000" b="1" dirty="0" err="1" smtClean="0"/>
              <a:t>untuk</a:t>
            </a:r>
            <a:r>
              <a:rPr lang="en-US" sz="2000" b="1" dirty="0" smtClean="0"/>
              <a:t> </a:t>
            </a:r>
            <a:r>
              <a:rPr lang="en-US" sz="2000" b="1" dirty="0" err="1" smtClean="0"/>
              <a:t>mencatat</a:t>
            </a:r>
            <a:r>
              <a:rPr lang="en-US" sz="2000" b="1" dirty="0" smtClean="0"/>
              <a:t> </a:t>
            </a:r>
            <a:r>
              <a:rPr lang="en-US" sz="2000" b="1" dirty="0" err="1" smtClean="0"/>
              <a:t>pembelian</a:t>
            </a:r>
            <a:r>
              <a:rPr lang="en-US" sz="2000" b="1" dirty="0" smtClean="0"/>
              <a:t> :</a:t>
            </a:r>
            <a:r>
              <a:rPr lang="en-US" sz="2000" dirty="0" smtClean="0"/>
              <a:t/>
            </a:r>
            <a:br>
              <a:rPr lang="en-US" sz="2000" dirty="0" smtClean="0"/>
            </a:br>
            <a:r>
              <a:rPr lang="en-US" sz="2000" dirty="0" err="1" smtClean="0"/>
              <a:t>Pembelian</a:t>
            </a:r>
            <a:r>
              <a:rPr lang="en-US" sz="2000" dirty="0" smtClean="0"/>
              <a:t> (Mobil A) 	</a:t>
            </a:r>
            <a:r>
              <a:rPr lang="en-US" sz="2000" dirty="0" err="1" smtClean="0"/>
              <a:t>Rp</a:t>
            </a:r>
            <a:r>
              <a:rPr lang="en-US" sz="2000" dirty="0" smtClean="0"/>
              <a:t> 40.000,00</a:t>
            </a:r>
            <a:br>
              <a:rPr lang="en-US" sz="2000" dirty="0" smtClean="0"/>
            </a:br>
            <a:r>
              <a:rPr lang="en-US" sz="2000" dirty="0" err="1" smtClean="0"/>
              <a:t>Pembelian</a:t>
            </a:r>
            <a:r>
              <a:rPr lang="en-US" sz="2000" dirty="0" smtClean="0"/>
              <a:t> (Mobil B) 	</a:t>
            </a:r>
            <a:r>
              <a:rPr lang="en-US" sz="2000" dirty="0" err="1" smtClean="0"/>
              <a:t>Rp</a:t>
            </a:r>
            <a:r>
              <a:rPr lang="en-US" sz="2000" dirty="0" smtClean="0"/>
              <a:t> 50.000,00</a:t>
            </a:r>
            <a:br>
              <a:rPr lang="en-US" sz="2000" dirty="0" smtClean="0"/>
            </a:br>
            <a:r>
              <a:rPr lang="en-US" sz="2000" dirty="0" err="1" smtClean="0"/>
              <a:t>Pembelian</a:t>
            </a:r>
            <a:r>
              <a:rPr lang="en-US" sz="2000" dirty="0" smtClean="0"/>
              <a:t> (Mobil C) 	</a:t>
            </a:r>
            <a:r>
              <a:rPr lang="en-US" sz="2000" dirty="0" err="1" smtClean="0"/>
              <a:t>Rp</a:t>
            </a:r>
            <a:r>
              <a:rPr lang="en-US" sz="2000" dirty="0" smtClean="0"/>
              <a:t> 180.000,00</a:t>
            </a:r>
            <a:br>
              <a:rPr lang="en-US" sz="2000" dirty="0" smtClean="0"/>
            </a:br>
            <a:r>
              <a:rPr lang="en-US" sz="2000" dirty="0" smtClean="0"/>
              <a:t>	</a:t>
            </a:r>
            <a:r>
              <a:rPr lang="en-US" sz="2000" dirty="0" err="1" smtClean="0"/>
              <a:t>Kas</a:t>
            </a:r>
            <a:r>
              <a:rPr lang="en-US" sz="2000" dirty="0" smtClean="0"/>
              <a:t> ( </a:t>
            </a:r>
            <a:r>
              <a:rPr lang="en-US" sz="2000" dirty="0" err="1" smtClean="0"/>
              <a:t>Hutang</a:t>
            </a:r>
            <a:r>
              <a:rPr lang="en-US" sz="2000" dirty="0" smtClean="0"/>
              <a:t>) 				</a:t>
            </a:r>
            <a:r>
              <a:rPr lang="en-US" sz="2000" dirty="0" err="1" smtClean="0"/>
              <a:t>Rp</a:t>
            </a:r>
            <a:r>
              <a:rPr lang="en-US" sz="2000" dirty="0" smtClean="0"/>
              <a:t> 270.000,00</a:t>
            </a:r>
            <a:br>
              <a:rPr lang="en-US" sz="2000" dirty="0" smtClean="0"/>
            </a:br>
            <a:endParaRPr lang="en-US" sz="2000" dirty="0" smtClean="0"/>
          </a:p>
          <a:p>
            <a:pPr eaLnBrk="1" hangingPunct="1">
              <a:lnSpc>
                <a:spcPct val="80000"/>
              </a:lnSpc>
              <a:buFont typeface="Wingdings" pitchFamily="2" charset="2"/>
              <a:buNone/>
            </a:pPr>
            <a:r>
              <a:rPr lang="en-US" sz="2000" b="1" dirty="0" err="1" smtClean="0"/>
              <a:t>Jurnal</a:t>
            </a:r>
            <a:r>
              <a:rPr lang="en-US" sz="2000" b="1" dirty="0" smtClean="0"/>
              <a:t> </a:t>
            </a:r>
            <a:r>
              <a:rPr lang="en-US" sz="2000" b="1" dirty="0" err="1" smtClean="0"/>
              <a:t>untuk</a:t>
            </a:r>
            <a:r>
              <a:rPr lang="en-US" sz="2000" b="1" dirty="0" smtClean="0"/>
              <a:t> </a:t>
            </a:r>
            <a:r>
              <a:rPr lang="en-US" sz="2000" b="1" dirty="0" err="1" smtClean="0"/>
              <a:t>mencatat</a:t>
            </a:r>
            <a:r>
              <a:rPr lang="en-US" sz="2000" b="1" dirty="0" smtClean="0"/>
              <a:t> </a:t>
            </a:r>
            <a:r>
              <a:rPr lang="en-US" sz="2000" b="1" dirty="0" err="1" smtClean="0"/>
              <a:t>penjualan</a:t>
            </a:r>
            <a:r>
              <a:rPr lang="en-US" sz="2000" b="1" dirty="0" smtClean="0"/>
              <a:t> :</a:t>
            </a:r>
            <a:r>
              <a:rPr lang="en-US" sz="2000" dirty="0" smtClean="0"/>
              <a:t/>
            </a:r>
            <a:br>
              <a:rPr lang="en-US" sz="2000" dirty="0" smtClean="0"/>
            </a:br>
            <a:r>
              <a:rPr lang="en-US" sz="2000" dirty="0" err="1" smtClean="0"/>
              <a:t>Kas</a:t>
            </a:r>
            <a:r>
              <a:rPr lang="en-US" sz="2000" dirty="0" smtClean="0"/>
              <a:t> ( </a:t>
            </a:r>
            <a:r>
              <a:rPr lang="en-US" sz="2000" dirty="0" err="1" smtClean="0"/>
              <a:t>Piutang</a:t>
            </a:r>
            <a:r>
              <a:rPr lang="en-US" sz="2000" dirty="0" smtClean="0"/>
              <a:t> ) 	</a:t>
            </a:r>
            <a:r>
              <a:rPr lang="en-US" sz="2000" dirty="0" err="1" smtClean="0"/>
              <a:t>Rp</a:t>
            </a:r>
            <a:r>
              <a:rPr lang="en-US" sz="2000" dirty="0" smtClean="0"/>
              <a:t> 45.000,00</a:t>
            </a:r>
            <a:br>
              <a:rPr lang="en-US" sz="2000" dirty="0" smtClean="0"/>
            </a:br>
            <a:r>
              <a:rPr lang="en-US" sz="2000" dirty="0" smtClean="0"/>
              <a:t>	</a:t>
            </a:r>
            <a:r>
              <a:rPr lang="en-US" sz="2000" dirty="0" err="1" smtClean="0"/>
              <a:t>Penjualan</a:t>
            </a:r>
            <a:r>
              <a:rPr lang="en-US" sz="2000" dirty="0" smtClean="0"/>
              <a:t> 				</a:t>
            </a:r>
            <a:r>
              <a:rPr lang="en-US" sz="2000" dirty="0" err="1" smtClean="0"/>
              <a:t>Rp</a:t>
            </a:r>
            <a:r>
              <a:rPr lang="en-US" sz="2000" dirty="0" smtClean="0"/>
              <a:t> 45.000,00</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000" b="1" dirty="0" err="1" smtClean="0"/>
              <a:t>Menentukan</a:t>
            </a:r>
            <a:r>
              <a:rPr lang="en-US" sz="2000" b="1" dirty="0" smtClean="0"/>
              <a:t> </a:t>
            </a:r>
            <a:r>
              <a:rPr lang="en-US" sz="2000" b="1" dirty="0" err="1" smtClean="0"/>
              <a:t>persediaan</a:t>
            </a:r>
            <a:r>
              <a:rPr lang="en-US" sz="2000" b="1" dirty="0" smtClean="0"/>
              <a:t> </a:t>
            </a:r>
            <a:r>
              <a:rPr lang="en-US" sz="2000" b="1" dirty="0" err="1" smtClean="0"/>
              <a:t>akhir</a:t>
            </a:r>
            <a:r>
              <a:rPr lang="en-US" sz="2000" dirty="0" smtClean="0"/>
              <a:t>:</a:t>
            </a:r>
            <a:br>
              <a:rPr lang="en-US" sz="2000" dirty="0" smtClean="0"/>
            </a:br>
            <a:r>
              <a:rPr lang="en-US" sz="2000" dirty="0" smtClean="0"/>
              <a:t>Mobil yang </a:t>
            </a:r>
            <a:r>
              <a:rPr lang="en-US" sz="2000" dirty="0" err="1" smtClean="0"/>
              <a:t>belum</a:t>
            </a:r>
            <a:r>
              <a:rPr lang="en-US" sz="2000" dirty="0" smtClean="0"/>
              <a:t> </a:t>
            </a:r>
            <a:r>
              <a:rPr lang="en-US" sz="2000" dirty="0" err="1" smtClean="0"/>
              <a:t>terjual</a:t>
            </a:r>
            <a:r>
              <a:rPr lang="en-US" sz="2000" dirty="0" smtClean="0"/>
              <a:t> </a:t>
            </a:r>
            <a:r>
              <a:rPr lang="en-US" sz="2000" dirty="0" err="1" smtClean="0"/>
              <a:t>adalah</a:t>
            </a:r>
            <a:r>
              <a:rPr lang="en-US" sz="2000" dirty="0" smtClean="0"/>
              <a:t> </a:t>
            </a:r>
            <a:r>
              <a:rPr lang="en-US" sz="2000" dirty="0" err="1" smtClean="0"/>
              <a:t>mobil</a:t>
            </a:r>
            <a:r>
              <a:rPr lang="en-US" sz="2000" dirty="0" smtClean="0"/>
              <a:t> B </a:t>
            </a:r>
            <a:r>
              <a:rPr lang="en-US" sz="2000" dirty="0" err="1" smtClean="0"/>
              <a:t>dan</a:t>
            </a:r>
            <a:r>
              <a:rPr lang="en-US" sz="2000" dirty="0" smtClean="0"/>
              <a:t> Mobil C yang </a:t>
            </a:r>
            <a:r>
              <a:rPr lang="en-US" sz="2000" dirty="0" err="1" smtClean="0"/>
              <a:t>nilai</a:t>
            </a:r>
            <a:r>
              <a:rPr lang="en-US" sz="2000" dirty="0" smtClean="0"/>
              <a:t> </a:t>
            </a:r>
            <a:r>
              <a:rPr lang="en-US" sz="2000" dirty="0" err="1" smtClean="0"/>
              <a:t>belinya</a:t>
            </a:r>
            <a:r>
              <a:rPr lang="en-US" sz="2000" dirty="0" smtClean="0"/>
              <a:t> </a:t>
            </a:r>
            <a:r>
              <a:rPr lang="en-US" sz="2000" dirty="0" err="1" smtClean="0"/>
              <a:t>adalah</a:t>
            </a:r>
            <a:r>
              <a:rPr lang="en-US" sz="2000" dirty="0" smtClean="0"/>
              <a:t> : </a:t>
            </a:r>
            <a:r>
              <a:rPr lang="en-US" sz="2000" dirty="0" err="1" smtClean="0"/>
              <a:t>Rp</a:t>
            </a:r>
            <a:r>
              <a:rPr lang="en-US" sz="2000" dirty="0" smtClean="0"/>
              <a:t>. 50.000,00 + </a:t>
            </a:r>
            <a:r>
              <a:rPr lang="en-US" sz="2000" dirty="0" err="1" smtClean="0"/>
              <a:t>Rp</a:t>
            </a:r>
            <a:r>
              <a:rPr lang="en-US" sz="2000" dirty="0" smtClean="0"/>
              <a:t>. 180.000,00 = </a:t>
            </a:r>
            <a:r>
              <a:rPr lang="en-US" sz="2000" dirty="0" err="1" smtClean="0"/>
              <a:t>Rp</a:t>
            </a:r>
            <a:r>
              <a:rPr lang="en-US" sz="2000" dirty="0" smtClean="0"/>
              <a:t>. 230.000,00</a:t>
            </a:r>
            <a:br>
              <a:rPr lang="en-US" sz="2000" dirty="0" smtClean="0"/>
            </a:br>
            <a:endParaRPr lang="en-US" sz="2000" dirty="0" smtClean="0"/>
          </a:p>
          <a:p>
            <a:pPr eaLnBrk="1" hangingPunct="1">
              <a:lnSpc>
                <a:spcPct val="80000"/>
              </a:lnSpc>
              <a:buFont typeface="Wingdings" pitchFamily="2" charset="2"/>
              <a:buNone/>
            </a:pPr>
            <a:r>
              <a:rPr lang="en-US" sz="2000" dirty="0" err="1" smtClean="0"/>
              <a:t>Melaporan</a:t>
            </a:r>
            <a:r>
              <a:rPr lang="en-US" sz="2000" dirty="0" smtClean="0"/>
              <a:t> </a:t>
            </a:r>
            <a:r>
              <a:rPr lang="en-US" sz="2000" dirty="0" err="1" smtClean="0"/>
              <a:t>Persediaan</a:t>
            </a:r>
            <a:r>
              <a:rPr lang="en-US" sz="2000" dirty="0" smtClean="0"/>
              <a:t> </a:t>
            </a:r>
            <a:r>
              <a:rPr lang="en-US" sz="2000" dirty="0" err="1" smtClean="0"/>
              <a:t>dalam</a:t>
            </a:r>
            <a:r>
              <a:rPr lang="en-US" sz="2000" dirty="0" smtClean="0"/>
              <a:t> </a:t>
            </a:r>
            <a:r>
              <a:rPr lang="en-US" sz="2000" dirty="0" err="1" smtClean="0"/>
              <a:t>neraca</a:t>
            </a:r>
            <a:r>
              <a:rPr lang="en-US" sz="2000" dirty="0" smtClean="0"/>
              <a:t> </a:t>
            </a:r>
            <a:r>
              <a:rPr lang="en-US" sz="2000" dirty="0" err="1" smtClean="0"/>
              <a:t>akhir</a:t>
            </a:r>
            <a:r>
              <a:rPr lang="en-US" sz="20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838200"/>
          </a:xfrm>
        </p:spPr>
        <p:txBody>
          <a:bodyPr>
            <a:normAutofit fontScale="90000"/>
          </a:bodyPr>
          <a:lstStyle/>
          <a:p>
            <a:pPr eaLnBrk="1" hangingPunct="1"/>
            <a:r>
              <a:rPr lang="en-US" sz="3600" smtClean="0"/>
              <a:t>PENETAPAN HARGA POKOK</a:t>
            </a:r>
            <a:r>
              <a:rPr lang="en-US" sz="4000" smtClean="0"/>
              <a:t/>
            </a:r>
            <a:br>
              <a:rPr lang="en-US" sz="4000" smtClean="0"/>
            </a:br>
            <a:r>
              <a:rPr lang="en-US" sz="3600" smtClean="0"/>
              <a:t>SISTEM</a:t>
            </a:r>
            <a:r>
              <a:rPr lang="en-US" sz="4000" smtClean="0"/>
              <a:t> PERIODIK</a:t>
            </a:r>
          </a:p>
        </p:txBody>
      </p:sp>
      <p:sp>
        <p:nvSpPr>
          <p:cNvPr id="20483" name="Rectangle 3"/>
          <p:cNvSpPr>
            <a:spLocks noGrp="1" noChangeArrowheads="1"/>
          </p:cNvSpPr>
          <p:nvPr>
            <p:ph type="body" idx="1"/>
          </p:nvPr>
        </p:nvSpPr>
        <p:spPr>
          <a:xfrm>
            <a:off x="685800" y="1447800"/>
            <a:ext cx="7772400" cy="5410200"/>
          </a:xfrm>
        </p:spPr>
        <p:txBody>
          <a:bodyPr/>
          <a:lstStyle/>
          <a:p>
            <a:pPr eaLnBrk="1" hangingPunct="1">
              <a:lnSpc>
                <a:spcPct val="80000"/>
              </a:lnSpc>
            </a:pPr>
            <a:r>
              <a:rPr lang="en-US" sz="2800" smtClean="0"/>
              <a:t>RATA-RATA</a:t>
            </a:r>
          </a:p>
          <a:p>
            <a:pPr eaLnBrk="1" hangingPunct="1">
              <a:lnSpc>
                <a:spcPct val="80000"/>
              </a:lnSpc>
            </a:pPr>
            <a:r>
              <a:rPr lang="en-US" sz="2800" smtClean="0"/>
              <a:t>Misal:</a:t>
            </a:r>
          </a:p>
          <a:p>
            <a:pPr eaLnBrk="1" hangingPunct="1">
              <a:lnSpc>
                <a:spcPct val="80000"/>
              </a:lnSpc>
              <a:buFontTx/>
              <a:buNone/>
            </a:pPr>
            <a:r>
              <a:rPr lang="en-US" sz="2800" smtClean="0"/>
              <a:t>			        Unit  HP/Unit		H.Pokok</a:t>
            </a:r>
          </a:p>
          <a:p>
            <a:pPr eaLnBrk="1" hangingPunct="1">
              <a:lnSpc>
                <a:spcPct val="80000"/>
              </a:lnSpc>
              <a:buFontTx/>
              <a:buNone/>
            </a:pPr>
            <a:r>
              <a:rPr lang="en-US" sz="2800" smtClean="0"/>
              <a:t>1/1   Persd aw    100	Rp.10		Rp.   1000</a:t>
            </a:r>
          </a:p>
          <a:p>
            <a:pPr eaLnBrk="1" hangingPunct="1">
              <a:lnSpc>
                <a:spcPct val="80000"/>
              </a:lnSpc>
              <a:buFontTx/>
              <a:buNone/>
            </a:pPr>
            <a:r>
              <a:rPr lang="en-US" sz="2800" smtClean="0"/>
              <a:t>12/4 Pembel       200	Rp.11		Rp.   2200</a:t>
            </a:r>
          </a:p>
          <a:p>
            <a:pPr eaLnBrk="1" hangingPunct="1">
              <a:lnSpc>
                <a:spcPct val="80000"/>
              </a:lnSpc>
              <a:buFontTx/>
              <a:buNone/>
            </a:pPr>
            <a:r>
              <a:rPr lang="en-US" sz="2800" smtClean="0"/>
              <a:t>20/9 Pembel       300	Rp.12		Rp.   3600</a:t>
            </a:r>
          </a:p>
          <a:p>
            <a:pPr eaLnBrk="1" hangingPunct="1">
              <a:lnSpc>
                <a:spcPct val="80000"/>
              </a:lnSpc>
              <a:buFontTx/>
              <a:buNone/>
            </a:pPr>
            <a:r>
              <a:rPr lang="en-US" sz="2800" smtClean="0"/>
              <a:t>29/11Pembel      </a:t>
            </a:r>
            <a:r>
              <a:rPr lang="en-US" sz="2800" u="sng" smtClean="0"/>
              <a:t>400 </a:t>
            </a:r>
            <a:r>
              <a:rPr lang="en-US" sz="2800" smtClean="0"/>
              <a:t>	Rp.13		</a:t>
            </a:r>
            <a:r>
              <a:rPr lang="en-US" sz="2800" u="sng" smtClean="0"/>
              <a:t>Rp.   5200</a:t>
            </a:r>
          </a:p>
          <a:p>
            <a:pPr eaLnBrk="1" hangingPunct="1">
              <a:lnSpc>
                <a:spcPct val="80000"/>
              </a:lnSpc>
              <a:buFontTx/>
              <a:buNone/>
            </a:pPr>
            <a:r>
              <a:rPr lang="en-US" sz="2800" smtClean="0"/>
              <a:t>			     1000			Rp.12.000</a:t>
            </a:r>
          </a:p>
          <a:p>
            <a:pPr eaLnBrk="1" hangingPunct="1">
              <a:lnSpc>
                <a:spcPct val="80000"/>
              </a:lnSpc>
              <a:buFontTx/>
              <a:buNone/>
            </a:pPr>
            <a:r>
              <a:rPr lang="en-US" sz="2800" smtClean="0"/>
              <a:t>Harga pokok rata2 </a:t>
            </a:r>
            <a:r>
              <a:rPr lang="en-US" sz="2800" u="sng" smtClean="0"/>
              <a:t>Rp.12.000  </a:t>
            </a:r>
            <a:r>
              <a:rPr lang="en-US" sz="2800" smtClean="0"/>
              <a:t>= Rp.12</a:t>
            </a:r>
          </a:p>
          <a:p>
            <a:pPr eaLnBrk="1" hangingPunct="1">
              <a:lnSpc>
                <a:spcPct val="80000"/>
              </a:lnSpc>
              <a:buFontTx/>
              <a:buNone/>
            </a:pPr>
            <a:r>
              <a:rPr lang="en-US" sz="2800" smtClean="0"/>
              <a:t>				        1000</a:t>
            </a:r>
          </a:p>
          <a:p>
            <a:pPr eaLnBrk="1" hangingPunct="1">
              <a:lnSpc>
                <a:spcPct val="80000"/>
              </a:lnSpc>
              <a:buFontTx/>
              <a:buNone/>
            </a:pPr>
            <a:r>
              <a:rPr lang="en-US" sz="2800" smtClean="0"/>
              <a:t>Persed akhir diket = 450 unit</a:t>
            </a:r>
          </a:p>
          <a:p>
            <a:pPr eaLnBrk="1" hangingPunct="1">
              <a:lnSpc>
                <a:spcPct val="80000"/>
              </a:lnSpc>
              <a:buFontTx/>
              <a:buNone/>
            </a:pPr>
            <a:r>
              <a:rPr lang="en-US" sz="2800" smtClean="0"/>
              <a:t>Nilai Persediaan akhir = 450 x Rp.12 = Rp. 5400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1000">
                                          <p:stCondLst>
                                            <p:cond delay="0"/>
                                          </p:stCondLst>
                                        </p:cTn>
                                        <p:tgtEl>
                                          <p:spTgt spid="204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1000">
                                          <p:stCondLst>
                                            <p:cond delay="0"/>
                                          </p:stCondLst>
                                        </p:cTn>
                                        <p:tgtEl>
                                          <p:spTgt spid="204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Effect transition="in" filter="fade">
                                      <p:cBhvr>
                                        <p:cTn id="24" dur="1000">
                                          <p:stCondLst>
                                            <p:cond delay="0"/>
                                          </p:stCondLst>
                                        </p:cTn>
                                        <p:tgtEl>
                                          <p:spTgt spid="204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Effect transition="in" filter="fade">
                                      <p:cBhvr>
                                        <p:cTn id="29" dur="1000">
                                          <p:stCondLst>
                                            <p:cond delay="0"/>
                                          </p:stCondLst>
                                        </p:cTn>
                                        <p:tgtEl>
                                          <p:spTgt spid="204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483">
                                            <p:txEl>
                                              <p:pRg st="4" end="4"/>
                                            </p:txEl>
                                          </p:spTgt>
                                        </p:tgtEl>
                                        <p:attrNameLst>
                                          <p:attrName>style.visibility</p:attrName>
                                        </p:attrNameLst>
                                      </p:cBhvr>
                                      <p:to>
                                        <p:strVal val="visible"/>
                                      </p:to>
                                    </p:set>
                                    <p:animEffect transition="in" filter="fade">
                                      <p:cBhvr>
                                        <p:cTn id="34" dur="1000">
                                          <p:stCondLst>
                                            <p:cond delay="0"/>
                                          </p:stCondLst>
                                        </p:cTn>
                                        <p:tgtEl>
                                          <p:spTgt spid="2048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483">
                                            <p:txEl>
                                              <p:pRg st="5" end="5"/>
                                            </p:txEl>
                                          </p:spTgt>
                                        </p:tgtEl>
                                        <p:attrNameLst>
                                          <p:attrName>style.visibility</p:attrName>
                                        </p:attrNameLst>
                                      </p:cBhvr>
                                      <p:to>
                                        <p:strVal val="visible"/>
                                      </p:to>
                                    </p:set>
                                    <p:animEffect transition="in" filter="fade">
                                      <p:cBhvr>
                                        <p:cTn id="39" dur="1000">
                                          <p:stCondLst>
                                            <p:cond delay="0"/>
                                          </p:stCondLst>
                                        </p:cTn>
                                        <p:tgtEl>
                                          <p:spTgt spid="2048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483">
                                            <p:txEl>
                                              <p:pRg st="6" end="6"/>
                                            </p:txEl>
                                          </p:spTgt>
                                        </p:tgtEl>
                                        <p:attrNameLst>
                                          <p:attrName>style.visibility</p:attrName>
                                        </p:attrNameLst>
                                      </p:cBhvr>
                                      <p:to>
                                        <p:strVal val="visible"/>
                                      </p:to>
                                    </p:set>
                                    <p:animEffect transition="in" filter="fade">
                                      <p:cBhvr>
                                        <p:cTn id="44" dur="1000">
                                          <p:stCondLst>
                                            <p:cond delay="0"/>
                                          </p:stCondLst>
                                        </p:cTn>
                                        <p:tgtEl>
                                          <p:spTgt spid="2048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Effect transition="in" filter="fade">
                                      <p:cBhvr>
                                        <p:cTn id="49" dur="1000">
                                          <p:stCondLst>
                                            <p:cond delay="0"/>
                                          </p:stCondLst>
                                        </p:cTn>
                                        <p:tgtEl>
                                          <p:spTgt spid="2048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483">
                                            <p:txEl>
                                              <p:pRg st="8" end="8"/>
                                            </p:txEl>
                                          </p:spTgt>
                                        </p:tgtEl>
                                        <p:attrNameLst>
                                          <p:attrName>style.visibility</p:attrName>
                                        </p:attrNameLst>
                                      </p:cBhvr>
                                      <p:to>
                                        <p:strVal val="visible"/>
                                      </p:to>
                                    </p:set>
                                    <p:animEffect transition="in" filter="fade">
                                      <p:cBhvr>
                                        <p:cTn id="54" dur="1000">
                                          <p:stCondLst>
                                            <p:cond delay="0"/>
                                          </p:stCondLst>
                                        </p:cTn>
                                        <p:tgtEl>
                                          <p:spTgt spid="2048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483">
                                            <p:txEl>
                                              <p:pRg st="9" end="9"/>
                                            </p:txEl>
                                          </p:spTgt>
                                        </p:tgtEl>
                                        <p:attrNameLst>
                                          <p:attrName>style.visibility</p:attrName>
                                        </p:attrNameLst>
                                      </p:cBhvr>
                                      <p:to>
                                        <p:strVal val="visible"/>
                                      </p:to>
                                    </p:set>
                                    <p:animEffect transition="in" filter="fade">
                                      <p:cBhvr>
                                        <p:cTn id="59" dur="1000">
                                          <p:stCondLst>
                                            <p:cond delay="0"/>
                                          </p:stCondLst>
                                        </p:cTn>
                                        <p:tgtEl>
                                          <p:spTgt spid="2048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483">
                                            <p:txEl>
                                              <p:pRg st="10" end="10"/>
                                            </p:txEl>
                                          </p:spTgt>
                                        </p:tgtEl>
                                        <p:attrNameLst>
                                          <p:attrName>style.visibility</p:attrName>
                                        </p:attrNameLst>
                                      </p:cBhvr>
                                      <p:to>
                                        <p:strVal val="visible"/>
                                      </p:to>
                                    </p:set>
                                    <p:animEffect transition="in" filter="fade">
                                      <p:cBhvr>
                                        <p:cTn id="64" dur="1000">
                                          <p:stCondLst>
                                            <p:cond delay="0"/>
                                          </p:stCondLst>
                                        </p:cTn>
                                        <p:tgtEl>
                                          <p:spTgt spid="2048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483">
                                            <p:txEl>
                                              <p:pRg st="11" end="11"/>
                                            </p:txEl>
                                          </p:spTgt>
                                        </p:tgtEl>
                                        <p:attrNameLst>
                                          <p:attrName>style.visibility</p:attrName>
                                        </p:attrNameLst>
                                      </p:cBhvr>
                                      <p:to>
                                        <p:strVal val="visible"/>
                                      </p:to>
                                    </p:set>
                                    <p:animEffect transition="in" filter="fade">
                                      <p:cBhvr>
                                        <p:cTn id="69" dur="1000">
                                          <p:stCondLst>
                                            <p:cond delay="0"/>
                                          </p:stCondLst>
                                        </p:cTn>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685800"/>
            <a:ext cx="7772400" cy="5410200"/>
          </a:xfrm>
        </p:spPr>
        <p:txBody>
          <a:bodyPr/>
          <a:lstStyle/>
          <a:p>
            <a:pPr eaLnBrk="1" hangingPunct="1"/>
            <a:r>
              <a:rPr lang="en-US" smtClean="0"/>
              <a:t>Harga pokok Penjualan:</a:t>
            </a:r>
          </a:p>
          <a:p>
            <a:pPr eaLnBrk="1" hangingPunct="1"/>
            <a:r>
              <a:rPr lang="en-US" smtClean="0"/>
              <a:t>Persediaan awal	Rp.   1.000</a:t>
            </a:r>
          </a:p>
          <a:p>
            <a:pPr eaLnBrk="1" hangingPunct="1"/>
            <a:r>
              <a:rPr lang="en-US" smtClean="0"/>
              <a:t>Pembelian		</a:t>
            </a:r>
            <a:r>
              <a:rPr lang="en-US" u="sng" smtClean="0"/>
              <a:t>Rp. 11.000</a:t>
            </a:r>
          </a:p>
          <a:p>
            <a:pPr eaLnBrk="1" hangingPunct="1"/>
            <a:r>
              <a:rPr lang="en-US" smtClean="0"/>
              <a:t>Persed siap dijual	Rp. 12.000</a:t>
            </a:r>
          </a:p>
          <a:p>
            <a:pPr eaLnBrk="1" hangingPunct="1"/>
            <a:r>
              <a:rPr lang="en-US" smtClean="0"/>
              <a:t>Persed akhir 		</a:t>
            </a:r>
            <a:r>
              <a:rPr lang="en-US" u="sng" smtClean="0"/>
              <a:t>Rp.   5.400</a:t>
            </a:r>
          </a:p>
          <a:p>
            <a:pPr eaLnBrk="1" hangingPunct="1"/>
            <a:r>
              <a:rPr lang="en-US" smtClean="0"/>
              <a:t>Harga Pokok Penj	Rp.   6.600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stCondLst>
                                            <p:cond delay="0"/>
                                          </p:stCondLst>
                                        </p:cTn>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1000">
                                          <p:stCondLst>
                                            <p:cond delay="0"/>
                                          </p:stCondLst>
                                        </p:cTn>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1000">
                                          <p:stCondLst>
                                            <p:cond delay="0"/>
                                          </p:stCondLst>
                                        </p:cTn>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1000">
                                          <p:stCondLst>
                                            <p:cond delay="0"/>
                                          </p:stCondLst>
                                        </p:cTn>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1000">
                                          <p:stCondLst>
                                            <p:cond delay="0"/>
                                          </p:stCondLst>
                                        </p:cTn>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fade">
                                      <p:cBhvr>
                                        <p:cTn id="32" dur="1000">
                                          <p:stCondLst>
                                            <p:cond delay="0"/>
                                          </p:stCondLst>
                                        </p:cTn>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FIFO (First In First Out)</a:t>
            </a:r>
          </a:p>
        </p:txBody>
      </p:sp>
      <p:sp>
        <p:nvSpPr>
          <p:cNvPr id="22531" name="Rectangle 3"/>
          <p:cNvSpPr>
            <a:spLocks noGrp="1" noChangeArrowheads="1"/>
          </p:cNvSpPr>
          <p:nvPr>
            <p:ph type="body" idx="1"/>
          </p:nvPr>
        </p:nvSpPr>
        <p:spPr>
          <a:xfrm>
            <a:off x="685800" y="1752600"/>
            <a:ext cx="7772400" cy="4343400"/>
          </a:xfrm>
        </p:spPr>
        <p:txBody>
          <a:bodyPr/>
          <a:lstStyle/>
          <a:p>
            <a:pPr eaLnBrk="1" hangingPunct="1">
              <a:lnSpc>
                <a:spcPct val="80000"/>
              </a:lnSpc>
            </a:pPr>
            <a:r>
              <a:rPr lang="en-US" sz="2800" smtClean="0"/>
              <a:t>Harga Pokok Persed akhir:</a:t>
            </a:r>
          </a:p>
          <a:p>
            <a:pPr eaLnBrk="1" hangingPunct="1">
              <a:lnSpc>
                <a:spcPct val="80000"/>
              </a:lnSpc>
              <a:buFontTx/>
              <a:buNone/>
            </a:pPr>
            <a:r>
              <a:rPr lang="en-US" sz="2800" smtClean="0"/>
              <a:t>			Unit		HP/U		H.Pokok</a:t>
            </a:r>
          </a:p>
          <a:p>
            <a:pPr eaLnBrk="1" hangingPunct="1">
              <a:lnSpc>
                <a:spcPct val="80000"/>
              </a:lnSpc>
              <a:buFontTx/>
              <a:buNone/>
            </a:pPr>
            <a:r>
              <a:rPr lang="en-US" sz="2800" smtClean="0"/>
              <a:t>	29/11	400		Rp.13		Rp.5.200</a:t>
            </a:r>
          </a:p>
          <a:p>
            <a:pPr eaLnBrk="1" hangingPunct="1">
              <a:lnSpc>
                <a:spcPct val="80000"/>
              </a:lnSpc>
              <a:buFontTx/>
              <a:buNone/>
            </a:pPr>
            <a:r>
              <a:rPr lang="en-US" sz="2800" smtClean="0"/>
              <a:t>	20/9	</a:t>
            </a:r>
            <a:r>
              <a:rPr lang="en-US" sz="2800" u="sng" smtClean="0"/>
              <a:t>  50</a:t>
            </a:r>
            <a:r>
              <a:rPr lang="en-US" sz="2800" smtClean="0"/>
              <a:t>		Rp.12		</a:t>
            </a:r>
            <a:r>
              <a:rPr lang="en-US" sz="2800" u="sng" smtClean="0"/>
              <a:t>Rp.   600</a:t>
            </a:r>
          </a:p>
          <a:p>
            <a:pPr eaLnBrk="1" hangingPunct="1">
              <a:lnSpc>
                <a:spcPct val="80000"/>
              </a:lnSpc>
              <a:buFontTx/>
              <a:buNone/>
            </a:pPr>
            <a:r>
              <a:rPr lang="en-US" sz="2800" smtClean="0"/>
              <a:t>			450				Rp.5.800</a:t>
            </a:r>
          </a:p>
          <a:p>
            <a:pPr eaLnBrk="1" hangingPunct="1">
              <a:lnSpc>
                <a:spcPct val="80000"/>
              </a:lnSpc>
              <a:buFontTx/>
              <a:buNone/>
            </a:pPr>
            <a:r>
              <a:rPr lang="en-US" sz="2800" smtClean="0"/>
              <a:t>H.Pokok Penjualan</a:t>
            </a:r>
          </a:p>
          <a:p>
            <a:pPr eaLnBrk="1" hangingPunct="1">
              <a:lnSpc>
                <a:spcPct val="80000"/>
              </a:lnSpc>
              <a:buFontTx/>
              <a:buNone/>
            </a:pPr>
            <a:r>
              <a:rPr lang="en-US" sz="2800" smtClean="0"/>
              <a:t>Persediaan tersedia dijual 	Rp.12.000</a:t>
            </a:r>
          </a:p>
          <a:p>
            <a:pPr eaLnBrk="1" hangingPunct="1">
              <a:lnSpc>
                <a:spcPct val="80000"/>
              </a:lnSpc>
              <a:buFontTx/>
              <a:buNone/>
            </a:pPr>
            <a:r>
              <a:rPr lang="en-US" sz="2800" smtClean="0"/>
              <a:t>Persediaan akhir			</a:t>
            </a:r>
            <a:r>
              <a:rPr lang="en-US" sz="2800" u="sng" smtClean="0"/>
              <a:t>Rp.  5.800</a:t>
            </a:r>
          </a:p>
          <a:p>
            <a:pPr eaLnBrk="1" hangingPunct="1">
              <a:lnSpc>
                <a:spcPct val="80000"/>
              </a:lnSpc>
              <a:buFontTx/>
              <a:buNone/>
            </a:pPr>
            <a:r>
              <a:rPr lang="en-US" sz="2800" smtClean="0"/>
              <a:t>H.Pokok Penjualan		Rp.  6.200	</a:t>
            </a:r>
          </a:p>
          <a:p>
            <a:pPr eaLnBrk="1" hangingPunct="1">
              <a:lnSpc>
                <a:spcPct val="80000"/>
              </a:lnSpc>
              <a:buFontTx/>
              <a:buNone/>
            </a:pPr>
            <a:r>
              <a:rPr lang="en-US" sz="2800" smtClean="0"/>
              <a:t>					</a:t>
            </a:r>
          </a:p>
          <a:p>
            <a:pPr eaLnBrk="1" hangingPunct="1">
              <a:lnSpc>
                <a:spcPct val="80000"/>
              </a:lnSpc>
            </a:pPr>
            <a:endParaRPr lang="en-US" sz="2800" smtClean="0"/>
          </a:p>
          <a:p>
            <a:pPr eaLnBrk="1" hangingPunct="1">
              <a:lnSpc>
                <a:spcPct val="8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dissolve">
                                      <p:cBhvr>
                                        <p:cTn id="12" dur="5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dissolve">
                                      <p:cBhvr>
                                        <p:cTn id="17" dur="5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dissolve">
                                      <p:cBhvr>
                                        <p:cTn id="22" dur="5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dissolve">
                                      <p:cBhvr>
                                        <p:cTn id="27" dur="500"/>
                                        <p:tgtEl>
                                          <p:spTgt spid="22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dissolve">
                                      <p:cBhvr>
                                        <p:cTn id="32" dur="500"/>
                                        <p:tgtEl>
                                          <p:spTgt spid="225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dissolve">
                                      <p:cBhvr>
                                        <p:cTn id="37" dur="500"/>
                                        <p:tgtEl>
                                          <p:spTgt spid="225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dissolve">
                                      <p:cBhvr>
                                        <p:cTn id="42" dur="500"/>
                                        <p:tgtEl>
                                          <p:spTgt spid="225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dissolve">
                                      <p:cBhvr>
                                        <p:cTn id="47" dur="500"/>
                                        <p:tgtEl>
                                          <p:spTgt spid="2253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531">
                                            <p:txEl>
                                              <p:pRg st="8" end="8"/>
                                            </p:txEl>
                                          </p:spTgt>
                                        </p:tgtEl>
                                        <p:attrNameLst>
                                          <p:attrName>style.visibility</p:attrName>
                                        </p:attrNameLst>
                                      </p:cBhvr>
                                      <p:to>
                                        <p:strVal val="visible"/>
                                      </p:to>
                                    </p:set>
                                    <p:animEffect transition="in" filter="dissolve">
                                      <p:cBhvr>
                                        <p:cTn id="52" dur="500"/>
                                        <p:tgtEl>
                                          <p:spTgt spid="2253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531">
                                            <p:txEl>
                                              <p:pRg st="9" end="9"/>
                                            </p:txEl>
                                          </p:spTgt>
                                        </p:tgtEl>
                                        <p:attrNameLst>
                                          <p:attrName>style.visibility</p:attrName>
                                        </p:attrNameLst>
                                      </p:cBhvr>
                                      <p:to>
                                        <p:strVal val="visible"/>
                                      </p:to>
                                    </p:set>
                                    <p:animEffect transition="in" filter="dissolve">
                                      <p:cBhvr>
                                        <p:cTn id="57" dur="500"/>
                                        <p:tgtEl>
                                          <p:spTgt spid="22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914400"/>
          </a:xfrm>
        </p:spPr>
        <p:txBody>
          <a:bodyPr/>
          <a:lstStyle/>
          <a:p>
            <a:pPr eaLnBrk="1" hangingPunct="1"/>
            <a:r>
              <a:rPr lang="en-US" smtClean="0"/>
              <a:t>LIFO (Last In First Out)</a:t>
            </a:r>
          </a:p>
        </p:txBody>
      </p:sp>
      <p:sp>
        <p:nvSpPr>
          <p:cNvPr id="23555" name="Rectangle 3"/>
          <p:cNvSpPr>
            <a:spLocks noGrp="1" noChangeArrowheads="1"/>
          </p:cNvSpPr>
          <p:nvPr>
            <p:ph type="body" idx="1"/>
          </p:nvPr>
        </p:nvSpPr>
        <p:spPr>
          <a:xfrm>
            <a:off x="685800" y="1752600"/>
            <a:ext cx="7772400" cy="4343400"/>
          </a:xfrm>
        </p:spPr>
        <p:txBody>
          <a:bodyPr/>
          <a:lstStyle/>
          <a:p>
            <a:pPr eaLnBrk="1" hangingPunct="1">
              <a:lnSpc>
                <a:spcPct val="80000"/>
              </a:lnSpc>
            </a:pPr>
            <a:r>
              <a:rPr lang="en-US" sz="2800" smtClean="0"/>
              <a:t>Harga Pokok Persediaan akhir</a:t>
            </a:r>
          </a:p>
          <a:p>
            <a:pPr eaLnBrk="1" hangingPunct="1">
              <a:lnSpc>
                <a:spcPct val="80000"/>
              </a:lnSpc>
              <a:buFontTx/>
              <a:buNone/>
            </a:pPr>
            <a:r>
              <a:rPr lang="en-US" sz="2800" smtClean="0"/>
              <a:t>			Unit		HP/U		H. Pokok</a:t>
            </a:r>
          </a:p>
          <a:p>
            <a:pPr eaLnBrk="1" hangingPunct="1">
              <a:lnSpc>
                <a:spcPct val="80000"/>
              </a:lnSpc>
              <a:buFontTx/>
              <a:buNone/>
            </a:pPr>
            <a:r>
              <a:rPr lang="en-US" sz="2800" smtClean="0"/>
              <a:t>1/1		100		Rp.10		Rp.1.000</a:t>
            </a:r>
          </a:p>
          <a:p>
            <a:pPr eaLnBrk="1" hangingPunct="1">
              <a:lnSpc>
                <a:spcPct val="80000"/>
              </a:lnSpc>
              <a:buFontTx/>
              <a:buNone/>
            </a:pPr>
            <a:r>
              <a:rPr lang="en-US" sz="2800" smtClean="0"/>
              <a:t>12/4		200		Rp.11		Rp.2.200</a:t>
            </a:r>
          </a:p>
          <a:p>
            <a:pPr eaLnBrk="1" hangingPunct="1">
              <a:lnSpc>
                <a:spcPct val="80000"/>
              </a:lnSpc>
              <a:buFontTx/>
              <a:buNone/>
            </a:pPr>
            <a:r>
              <a:rPr lang="en-US" sz="2800" smtClean="0"/>
              <a:t>20/9		</a:t>
            </a:r>
            <a:r>
              <a:rPr lang="en-US" sz="2800" u="sng" smtClean="0"/>
              <a:t>150</a:t>
            </a:r>
            <a:r>
              <a:rPr lang="en-US" sz="2800" smtClean="0"/>
              <a:t>		Rp.12		</a:t>
            </a:r>
            <a:r>
              <a:rPr lang="en-US" sz="2800" u="sng" smtClean="0"/>
              <a:t>Rp.1.800</a:t>
            </a:r>
          </a:p>
          <a:p>
            <a:pPr eaLnBrk="1" hangingPunct="1">
              <a:lnSpc>
                <a:spcPct val="80000"/>
              </a:lnSpc>
              <a:buFontTx/>
              <a:buNone/>
            </a:pPr>
            <a:r>
              <a:rPr lang="en-US" sz="2800" smtClean="0"/>
              <a:t>			450				Rp.5.000</a:t>
            </a:r>
          </a:p>
          <a:p>
            <a:pPr eaLnBrk="1" hangingPunct="1">
              <a:lnSpc>
                <a:spcPct val="80000"/>
              </a:lnSpc>
              <a:buFontTx/>
              <a:buNone/>
            </a:pPr>
            <a:r>
              <a:rPr lang="en-US" sz="2800" smtClean="0"/>
              <a:t>H.P.Penjualan:</a:t>
            </a:r>
          </a:p>
          <a:p>
            <a:pPr eaLnBrk="1" hangingPunct="1">
              <a:lnSpc>
                <a:spcPct val="80000"/>
              </a:lnSpc>
              <a:buFontTx/>
              <a:buNone/>
            </a:pPr>
            <a:r>
              <a:rPr lang="en-US" sz="2800" smtClean="0"/>
              <a:t>Persediaan tersedia dijual		Rp.12.000</a:t>
            </a:r>
          </a:p>
          <a:p>
            <a:pPr eaLnBrk="1" hangingPunct="1">
              <a:lnSpc>
                <a:spcPct val="80000"/>
              </a:lnSpc>
              <a:buFontTx/>
              <a:buNone/>
            </a:pPr>
            <a:r>
              <a:rPr lang="en-US" sz="2800" smtClean="0"/>
              <a:t>Persediaan akhir			</a:t>
            </a:r>
            <a:r>
              <a:rPr lang="en-US" sz="2800" u="sng" smtClean="0"/>
              <a:t>Rp.  5.000</a:t>
            </a:r>
          </a:p>
          <a:p>
            <a:pPr eaLnBrk="1" hangingPunct="1">
              <a:lnSpc>
                <a:spcPct val="80000"/>
              </a:lnSpc>
              <a:buFontTx/>
              <a:buNone/>
            </a:pPr>
            <a:r>
              <a:rPr lang="en-US" sz="2800" smtClean="0"/>
              <a:t>H.P.Penjualan			Rp.  7.000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ssolve">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dissolve">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dissolve">
                                      <p:cBhvr>
                                        <p:cTn id="22" dur="5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dissolve">
                                      <p:cBhvr>
                                        <p:cTn id="27" dur="500"/>
                                        <p:tgtEl>
                                          <p:spTgt spid="23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dissolve">
                                      <p:cBhvr>
                                        <p:cTn id="32" dur="500"/>
                                        <p:tgtEl>
                                          <p:spTgt spid="235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Effect transition="in" filter="dissolve">
                                      <p:cBhvr>
                                        <p:cTn id="37" dur="500"/>
                                        <p:tgtEl>
                                          <p:spTgt spid="235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555">
                                            <p:txEl>
                                              <p:pRg st="6" end="6"/>
                                            </p:txEl>
                                          </p:spTgt>
                                        </p:tgtEl>
                                        <p:attrNameLst>
                                          <p:attrName>style.visibility</p:attrName>
                                        </p:attrNameLst>
                                      </p:cBhvr>
                                      <p:to>
                                        <p:strVal val="visible"/>
                                      </p:to>
                                    </p:set>
                                    <p:animEffect transition="in" filter="dissolve">
                                      <p:cBhvr>
                                        <p:cTn id="42" dur="500"/>
                                        <p:tgtEl>
                                          <p:spTgt spid="2355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555">
                                            <p:txEl>
                                              <p:pRg st="7" end="7"/>
                                            </p:txEl>
                                          </p:spTgt>
                                        </p:tgtEl>
                                        <p:attrNameLst>
                                          <p:attrName>style.visibility</p:attrName>
                                        </p:attrNameLst>
                                      </p:cBhvr>
                                      <p:to>
                                        <p:strVal val="visible"/>
                                      </p:to>
                                    </p:set>
                                    <p:animEffect transition="in" filter="dissolve">
                                      <p:cBhvr>
                                        <p:cTn id="47" dur="500"/>
                                        <p:tgtEl>
                                          <p:spTgt spid="2355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555">
                                            <p:txEl>
                                              <p:pRg st="8" end="8"/>
                                            </p:txEl>
                                          </p:spTgt>
                                        </p:tgtEl>
                                        <p:attrNameLst>
                                          <p:attrName>style.visibility</p:attrName>
                                        </p:attrNameLst>
                                      </p:cBhvr>
                                      <p:to>
                                        <p:strVal val="visible"/>
                                      </p:to>
                                    </p:set>
                                    <p:animEffect transition="in" filter="dissolve">
                                      <p:cBhvr>
                                        <p:cTn id="52" dur="500"/>
                                        <p:tgtEl>
                                          <p:spTgt spid="2355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3555">
                                            <p:txEl>
                                              <p:pRg st="9" end="9"/>
                                            </p:txEl>
                                          </p:spTgt>
                                        </p:tgtEl>
                                        <p:attrNameLst>
                                          <p:attrName>style.visibility</p:attrName>
                                        </p:attrNameLst>
                                      </p:cBhvr>
                                      <p:to>
                                        <p:strVal val="visible"/>
                                      </p:to>
                                    </p:set>
                                    <p:animEffect transition="in" filter="dissolve">
                                      <p:cBhvr>
                                        <p:cTn id="57"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2146250"/>
          </a:xfrm>
        </p:spPr>
        <p:txBody>
          <a:bodyPr>
            <a:normAutofit fontScale="90000"/>
          </a:bodyPr>
          <a:lstStyle/>
          <a:p>
            <a:pPr algn="just"/>
            <a:r>
              <a:rPr lang="id-ID" sz="2200" dirty="0" smtClean="0"/>
              <a:t>1. Tentukan Jumlah yang harus di laporkan MusicPlace untuk Beban Pokok Penjualan dan Persediaan akhir dengan dua cara : FIFO dan LIFo</a:t>
            </a:r>
            <a:br>
              <a:rPr lang="id-ID" sz="2200" dirty="0" smtClean="0"/>
            </a:br>
            <a:r>
              <a:rPr lang="id-ID" sz="2200" dirty="0" smtClean="0"/>
              <a:t>2. Buatlah laporan laba rugi MusicPlace untuk bulan yang berakhir 30 april 2010 dengan melaporkan laba kotor, bebasn ioperasional berjumlah Rp 260 dan tingkat pajak penghasilan 35%</a:t>
            </a:r>
            <a:br>
              <a:rPr lang="id-ID" sz="2200" dirty="0" smtClean="0"/>
            </a:br>
            <a:r>
              <a:rPr lang="id-ID" sz="2000" dirty="0" smtClean="0"/>
              <a:t/>
            </a:r>
            <a:br>
              <a:rPr lang="id-ID" sz="2000" dirty="0" smtClean="0"/>
            </a:br>
            <a:r>
              <a:rPr lang="id-ID" dirty="0" smtClean="0"/>
              <a:t> </a:t>
            </a:r>
            <a:endParaRPr lang="id-ID" dirty="0"/>
          </a:p>
        </p:txBody>
      </p:sp>
      <p:graphicFrame>
        <p:nvGraphicFramePr>
          <p:cNvPr id="4" name="Content Placeholder 3"/>
          <p:cNvGraphicFramePr>
            <a:graphicFrameLocks noGrp="1"/>
          </p:cNvGraphicFramePr>
          <p:nvPr>
            <p:ph idx="1"/>
          </p:nvPr>
        </p:nvGraphicFramePr>
        <p:xfrm>
          <a:off x="457200" y="2636838"/>
          <a:ext cx="8229600" cy="2592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18472">
                <a:tc>
                  <a:txBody>
                    <a:bodyPr/>
                    <a:lstStyle/>
                    <a:p>
                      <a:r>
                        <a:rPr lang="id-ID" sz="2000" dirty="0" smtClean="0"/>
                        <a:t>tanggal</a:t>
                      </a:r>
                      <a:endParaRPr lang="id-ID" sz="2000" dirty="0"/>
                    </a:p>
                  </a:txBody>
                  <a:tcPr/>
                </a:tc>
                <a:tc>
                  <a:txBody>
                    <a:bodyPr/>
                    <a:lstStyle/>
                    <a:p>
                      <a:r>
                        <a:rPr lang="id-ID" sz="2000" dirty="0" smtClean="0"/>
                        <a:t>item</a:t>
                      </a:r>
                      <a:endParaRPr lang="id-ID" sz="2000" dirty="0"/>
                    </a:p>
                  </a:txBody>
                  <a:tcPr/>
                </a:tc>
                <a:tc>
                  <a:txBody>
                    <a:bodyPr/>
                    <a:lstStyle/>
                    <a:p>
                      <a:r>
                        <a:rPr lang="id-ID" sz="2000" dirty="0" smtClean="0"/>
                        <a:t>kuantitas</a:t>
                      </a:r>
                      <a:endParaRPr lang="id-ID" sz="2000" dirty="0"/>
                    </a:p>
                  </a:txBody>
                  <a:tcPr/>
                </a:tc>
                <a:tc>
                  <a:txBody>
                    <a:bodyPr/>
                    <a:lstStyle/>
                    <a:p>
                      <a:r>
                        <a:rPr lang="id-ID" sz="2000" dirty="0" smtClean="0"/>
                        <a:t>Biaya per unit</a:t>
                      </a:r>
                      <a:endParaRPr lang="id-ID" sz="2000" dirty="0"/>
                    </a:p>
                  </a:txBody>
                  <a:tcPr/>
                </a:tc>
                <a:tc>
                  <a:txBody>
                    <a:bodyPr/>
                    <a:lstStyle/>
                    <a:p>
                      <a:r>
                        <a:rPr lang="id-ID" sz="2000" dirty="0" smtClean="0"/>
                        <a:t>Harga jual</a:t>
                      </a:r>
                      <a:endParaRPr lang="id-ID" sz="2000" dirty="0"/>
                    </a:p>
                  </a:txBody>
                  <a:tcPr/>
                </a:tc>
              </a:tr>
              <a:tr h="518472">
                <a:tc>
                  <a:txBody>
                    <a:bodyPr/>
                    <a:lstStyle/>
                    <a:p>
                      <a:r>
                        <a:rPr lang="id-ID" sz="2000" dirty="0" smtClean="0"/>
                        <a:t>1 april</a:t>
                      </a:r>
                      <a:endParaRPr lang="id-ID" sz="2000" dirty="0"/>
                    </a:p>
                  </a:txBody>
                  <a:tcPr/>
                </a:tc>
                <a:tc>
                  <a:txBody>
                    <a:bodyPr/>
                    <a:lstStyle/>
                    <a:p>
                      <a:r>
                        <a:rPr lang="id-ID" sz="2000" dirty="0" smtClean="0"/>
                        <a:t>Saldo</a:t>
                      </a:r>
                      <a:endParaRPr lang="id-ID" sz="2000" dirty="0"/>
                    </a:p>
                  </a:txBody>
                  <a:tcPr/>
                </a:tc>
                <a:tc>
                  <a:txBody>
                    <a:bodyPr/>
                    <a:lstStyle/>
                    <a:p>
                      <a:r>
                        <a:rPr lang="id-ID" sz="2000" dirty="0" smtClean="0"/>
                        <a:t>16</a:t>
                      </a:r>
                      <a:endParaRPr lang="id-ID" sz="2000" dirty="0"/>
                    </a:p>
                  </a:txBody>
                  <a:tcPr/>
                </a:tc>
                <a:tc>
                  <a:txBody>
                    <a:bodyPr/>
                    <a:lstStyle/>
                    <a:p>
                      <a:r>
                        <a:rPr lang="id-ID" sz="2000" dirty="0" smtClean="0"/>
                        <a:t>32</a:t>
                      </a:r>
                      <a:endParaRPr lang="id-ID" sz="2000" dirty="0"/>
                    </a:p>
                  </a:txBody>
                  <a:tcPr/>
                </a:tc>
                <a:tc>
                  <a:txBody>
                    <a:bodyPr/>
                    <a:lstStyle/>
                    <a:p>
                      <a:endParaRPr lang="id-ID" sz="2000" dirty="0"/>
                    </a:p>
                  </a:txBody>
                  <a:tcPr/>
                </a:tc>
              </a:tr>
              <a:tr h="518472">
                <a:tc>
                  <a:txBody>
                    <a:bodyPr/>
                    <a:lstStyle/>
                    <a:p>
                      <a:r>
                        <a:rPr lang="id-ID" sz="2000" dirty="0" smtClean="0"/>
                        <a:t>2</a:t>
                      </a:r>
                      <a:endParaRPr lang="id-ID" sz="2000" dirty="0"/>
                    </a:p>
                  </a:txBody>
                  <a:tcPr/>
                </a:tc>
                <a:tc>
                  <a:txBody>
                    <a:bodyPr/>
                    <a:lstStyle/>
                    <a:p>
                      <a:r>
                        <a:rPr lang="id-ID" sz="2000" dirty="0" smtClean="0"/>
                        <a:t>Pembelian</a:t>
                      </a:r>
                      <a:endParaRPr lang="id-ID" sz="2000" dirty="0"/>
                    </a:p>
                  </a:txBody>
                  <a:tcPr/>
                </a:tc>
                <a:tc>
                  <a:txBody>
                    <a:bodyPr/>
                    <a:lstStyle/>
                    <a:p>
                      <a:r>
                        <a:rPr lang="id-ID" sz="2000" dirty="0" smtClean="0"/>
                        <a:t>5</a:t>
                      </a:r>
                      <a:endParaRPr lang="id-ID" sz="2000" dirty="0"/>
                    </a:p>
                  </a:txBody>
                  <a:tcPr/>
                </a:tc>
                <a:tc>
                  <a:txBody>
                    <a:bodyPr/>
                    <a:lstStyle/>
                    <a:p>
                      <a:r>
                        <a:rPr lang="id-ID" sz="2000" dirty="0" smtClean="0"/>
                        <a:t>63</a:t>
                      </a:r>
                      <a:endParaRPr lang="id-ID" sz="2000" dirty="0"/>
                    </a:p>
                  </a:txBody>
                  <a:tcPr/>
                </a:tc>
                <a:tc>
                  <a:txBody>
                    <a:bodyPr/>
                    <a:lstStyle/>
                    <a:p>
                      <a:endParaRPr lang="id-ID" sz="2000" dirty="0"/>
                    </a:p>
                  </a:txBody>
                  <a:tcPr/>
                </a:tc>
              </a:tr>
              <a:tr h="518472">
                <a:tc>
                  <a:txBody>
                    <a:bodyPr/>
                    <a:lstStyle/>
                    <a:p>
                      <a:r>
                        <a:rPr lang="id-ID" sz="2000" dirty="0" smtClean="0"/>
                        <a:t>7</a:t>
                      </a:r>
                      <a:endParaRPr lang="id-ID" sz="2000" dirty="0"/>
                    </a:p>
                  </a:txBody>
                  <a:tcPr/>
                </a:tc>
                <a:tc>
                  <a:txBody>
                    <a:bodyPr/>
                    <a:lstStyle/>
                    <a:p>
                      <a:r>
                        <a:rPr lang="id-ID" sz="2000" dirty="0" smtClean="0"/>
                        <a:t>Penjualan</a:t>
                      </a:r>
                      <a:endParaRPr lang="id-ID" sz="2000" dirty="0"/>
                    </a:p>
                  </a:txBody>
                  <a:tcPr/>
                </a:tc>
                <a:tc>
                  <a:txBody>
                    <a:bodyPr/>
                    <a:lstStyle/>
                    <a:p>
                      <a:r>
                        <a:rPr lang="id-ID" sz="2000" dirty="0" smtClean="0"/>
                        <a:t>7</a:t>
                      </a:r>
                      <a:endParaRPr lang="id-ID" sz="2000" dirty="0"/>
                    </a:p>
                  </a:txBody>
                  <a:tcPr/>
                </a:tc>
                <a:tc>
                  <a:txBody>
                    <a:bodyPr/>
                    <a:lstStyle/>
                    <a:p>
                      <a:endParaRPr lang="id-ID" sz="2000" dirty="0"/>
                    </a:p>
                  </a:txBody>
                  <a:tcPr/>
                </a:tc>
                <a:tc>
                  <a:txBody>
                    <a:bodyPr/>
                    <a:lstStyle/>
                    <a:p>
                      <a:r>
                        <a:rPr lang="id-ID" sz="2000" dirty="0" smtClean="0"/>
                        <a:t>112</a:t>
                      </a:r>
                      <a:endParaRPr lang="id-ID" sz="2000" dirty="0"/>
                    </a:p>
                  </a:txBody>
                  <a:tcPr/>
                </a:tc>
              </a:tr>
              <a:tr h="518472">
                <a:tc>
                  <a:txBody>
                    <a:bodyPr/>
                    <a:lstStyle/>
                    <a:p>
                      <a:r>
                        <a:rPr lang="id-ID" sz="2000" dirty="0" smtClean="0"/>
                        <a:t>13</a:t>
                      </a:r>
                      <a:endParaRPr lang="id-ID" sz="2000" dirty="0"/>
                    </a:p>
                  </a:txBody>
                  <a:tcPr/>
                </a:tc>
                <a:tc>
                  <a:txBody>
                    <a:bodyPr/>
                    <a:lstStyle/>
                    <a:p>
                      <a:r>
                        <a:rPr lang="id-ID" sz="2000" dirty="0" smtClean="0"/>
                        <a:t>penjualan</a:t>
                      </a:r>
                      <a:endParaRPr lang="id-ID" sz="2000" dirty="0"/>
                    </a:p>
                  </a:txBody>
                  <a:tcPr/>
                </a:tc>
                <a:tc>
                  <a:txBody>
                    <a:bodyPr/>
                    <a:lstStyle/>
                    <a:p>
                      <a:r>
                        <a:rPr lang="id-ID" sz="2000" dirty="0" smtClean="0"/>
                        <a:t>5</a:t>
                      </a:r>
                      <a:endParaRPr lang="id-ID" sz="2000" dirty="0"/>
                    </a:p>
                  </a:txBody>
                  <a:tcPr/>
                </a:tc>
                <a:tc>
                  <a:txBody>
                    <a:bodyPr/>
                    <a:lstStyle/>
                    <a:p>
                      <a:endParaRPr lang="id-ID" sz="2000" dirty="0"/>
                    </a:p>
                  </a:txBody>
                  <a:tcPr/>
                </a:tc>
                <a:tc>
                  <a:txBody>
                    <a:bodyPr/>
                    <a:lstStyle/>
                    <a:p>
                      <a:r>
                        <a:rPr lang="id-ID" sz="2000" dirty="0" smtClean="0"/>
                        <a:t>112</a:t>
                      </a:r>
                      <a:endParaRPr lang="id-ID" sz="20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14400" y="228600"/>
            <a:ext cx="7315200" cy="76200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eaLnBrk="0" hangingPunct="0">
              <a:defRPr/>
            </a:pPr>
            <a:r>
              <a:rPr lang="en-US" sz="3600" b="1">
                <a:solidFill>
                  <a:srgbClr val="FFFFFF"/>
                </a:solidFill>
                <a:effectLst>
                  <a:outerShdw blurRad="38100" dist="38100" dir="2700000" algn="tl">
                    <a:srgbClr val="000000"/>
                  </a:outerShdw>
                </a:effectLst>
              </a:rPr>
              <a:t>Perpetual Inventory Costs</a:t>
            </a:r>
          </a:p>
        </p:txBody>
      </p:sp>
      <p:sp>
        <p:nvSpPr>
          <p:cNvPr id="28675" name="Rectangle 3"/>
          <p:cNvSpPr>
            <a:spLocks noChangeArrowheads="1"/>
          </p:cNvSpPr>
          <p:nvPr/>
        </p:nvSpPr>
        <p:spPr bwMode="auto">
          <a:xfrm>
            <a:off x="1525588" y="1166813"/>
            <a:ext cx="6092825" cy="831850"/>
          </a:xfrm>
          <a:prstGeom prst="rect">
            <a:avLst/>
          </a:prstGeom>
          <a:solidFill>
            <a:srgbClr val="000099"/>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eaLnBrk="0" hangingPunct="0">
              <a:defRPr/>
            </a:pPr>
            <a:r>
              <a:rPr lang="en-US" b="1">
                <a:solidFill>
                  <a:schemeClr val="bg1"/>
                </a:solidFill>
                <a:effectLst>
                  <a:outerShdw blurRad="38100" dist="38100" dir="2700000" algn="tl">
                    <a:srgbClr val="000000"/>
                  </a:outerShdw>
                </a:effectLst>
              </a:rPr>
              <a:t>Inventory cost data to demonstrate </a:t>
            </a:r>
          </a:p>
          <a:p>
            <a:pPr algn="ctr" eaLnBrk="0" hangingPunct="0">
              <a:defRPr/>
            </a:pPr>
            <a:r>
              <a:rPr lang="en-US" b="1">
                <a:solidFill>
                  <a:schemeClr val="bg1"/>
                </a:solidFill>
                <a:effectLst>
                  <a:outerShdw blurRad="38100" dist="38100" dir="2700000" algn="tl">
                    <a:srgbClr val="000000"/>
                  </a:outerShdw>
                </a:effectLst>
              </a:rPr>
              <a:t>FIFO and LIFO Perpetual Systems</a:t>
            </a:r>
          </a:p>
        </p:txBody>
      </p:sp>
      <p:sp>
        <p:nvSpPr>
          <p:cNvPr id="28676" name="Rectangle 4"/>
          <p:cNvSpPr>
            <a:spLocks noChangeArrowheads="1"/>
          </p:cNvSpPr>
          <p:nvPr/>
        </p:nvSpPr>
        <p:spPr bwMode="auto">
          <a:xfrm>
            <a:off x="1646238" y="2925763"/>
            <a:ext cx="2574925" cy="819150"/>
          </a:xfrm>
          <a:prstGeom prst="rect">
            <a:avLst/>
          </a:prstGeom>
          <a:solidFill>
            <a:srgbClr val="009688"/>
          </a:solidFill>
          <a:ln w="12700">
            <a:noFill/>
            <a:miter lim="800000"/>
            <a:headEnd/>
            <a:tailEnd/>
          </a:ln>
          <a:effectLst/>
        </p:spPr>
        <p:txBody>
          <a:bodyPr lIns="90488" tIns="44450" rIns="90488" bIns="44450" anchor="ctr">
            <a:spAutoFit/>
          </a:bodyPr>
          <a:lstStyle/>
          <a:p>
            <a:pPr algn="ctr" eaLnBrk="0" hangingPunct="0">
              <a:defRPr/>
            </a:pPr>
            <a:r>
              <a:rPr lang="en-US" b="1">
                <a:solidFill>
                  <a:schemeClr val="bg1"/>
                </a:solidFill>
                <a:effectLst>
                  <a:outerShdw blurRad="38100" dist="38100" dir="2700000" algn="tl">
                    <a:srgbClr val="000000"/>
                  </a:outerShdw>
                </a:effectLst>
              </a:rPr>
              <a:t>Cost of</a:t>
            </a:r>
          </a:p>
          <a:p>
            <a:pPr algn="ctr" eaLnBrk="0" hangingPunct="0">
              <a:defRPr/>
            </a:pPr>
            <a:r>
              <a:rPr lang="en-US" b="1">
                <a:solidFill>
                  <a:schemeClr val="bg1"/>
                </a:solidFill>
                <a:effectLst>
                  <a:outerShdw blurRad="38100" dist="38100" dir="2700000" algn="tl">
                    <a:srgbClr val="000000"/>
                  </a:outerShdw>
                </a:effectLst>
              </a:rPr>
              <a:t>Mdse. Sold</a:t>
            </a:r>
          </a:p>
        </p:txBody>
      </p:sp>
      <p:sp>
        <p:nvSpPr>
          <p:cNvPr id="28677" name="Rectangle 5"/>
          <p:cNvSpPr>
            <a:spLocks noChangeArrowheads="1"/>
          </p:cNvSpPr>
          <p:nvPr/>
        </p:nvSpPr>
        <p:spPr bwMode="auto">
          <a:xfrm>
            <a:off x="1531938" y="2005013"/>
            <a:ext cx="6080125" cy="2813050"/>
          </a:xfrm>
          <a:prstGeom prst="rect">
            <a:avLst/>
          </a:prstGeom>
          <a:solidFill>
            <a:srgbClr val="FCFEB9"/>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spAutoFit/>
          </a:bodyPr>
          <a:lstStyle/>
          <a:p>
            <a:pPr eaLnBrk="0" hangingPunct="0">
              <a:lnSpc>
                <a:spcPct val="130000"/>
              </a:lnSpc>
              <a:tabLst>
                <a:tab pos="977900" algn="r"/>
                <a:tab pos="1371600" algn="l"/>
                <a:tab pos="3492500" algn="dec"/>
                <a:tab pos="4521200" algn="dec"/>
                <a:tab pos="5435600" algn="dec"/>
              </a:tabLst>
              <a:defRPr/>
            </a:pPr>
            <a:r>
              <a:rPr lang="en-US" sz="2200" b="1">
                <a:solidFill>
                  <a:srgbClr val="000000"/>
                </a:solidFill>
              </a:rPr>
              <a:t>  Item 127B  	                  Units	    Cost	    Price</a:t>
            </a:r>
          </a:p>
          <a:p>
            <a:pPr eaLnBrk="0" hangingPunct="0">
              <a:lnSpc>
                <a:spcPct val="110000"/>
              </a:lnSpc>
              <a:spcBef>
                <a:spcPct val="20000"/>
              </a:spcBef>
              <a:tabLst>
                <a:tab pos="977900" algn="r"/>
                <a:tab pos="1371600" algn="l"/>
                <a:tab pos="3492500" algn="dec"/>
                <a:tab pos="4521200" algn="dec"/>
                <a:tab pos="5435600" algn="dec"/>
              </a:tabLst>
              <a:defRPr/>
            </a:pPr>
            <a:r>
              <a:rPr lang="en-US" sz="2200" b="1">
                <a:solidFill>
                  <a:srgbClr val="000000"/>
                </a:solidFill>
              </a:rPr>
              <a:t>  Jan.	 1	Inventory	10	$20	</a:t>
            </a:r>
          </a:p>
          <a:p>
            <a:pPr eaLnBrk="0" hangingPunct="0">
              <a:lnSpc>
                <a:spcPct val="110000"/>
              </a:lnSpc>
              <a:tabLst>
                <a:tab pos="977900" algn="r"/>
                <a:tab pos="1371600" algn="l"/>
                <a:tab pos="3492500" algn="dec"/>
                <a:tab pos="4521200" algn="dec"/>
                <a:tab pos="5435600" algn="dec"/>
              </a:tabLst>
              <a:defRPr/>
            </a:pPr>
            <a:r>
              <a:rPr lang="en-US" sz="2200" b="1">
                <a:solidFill>
                  <a:srgbClr val="000000"/>
                </a:solidFill>
              </a:rPr>
              <a:t>	4	Sale	7		$30</a:t>
            </a:r>
          </a:p>
          <a:p>
            <a:pPr eaLnBrk="0" hangingPunct="0">
              <a:lnSpc>
                <a:spcPct val="110000"/>
              </a:lnSpc>
              <a:tabLst>
                <a:tab pos="977900" algn="r"/>
                <a:tab pos="1371600" algn="l"/>
                <a:tab pos="3492500" algn="dec"/>
                <a:tab pos="4521200" algn="dec"/>
                <a:tab pos="5435600" algn="dec"/>
              </a:tabLst>
              <a:defRPr/>
            </a:pPr>
            <a:r>
              <a:rPr lang="en-US" sz="2200" b="1">
                <a:solidFill>
                  <a:srgbClr val="000000"/>
                </a:solidFill>
              </a:rPr>
              <a:t>	10	Purchase	8	21</a:t>
            </a:r>
          </a:p>
          <a:p>
            <a:pPr eaLnBrk="0" hangingPunct="0">
              <a:lnSpc>
                <a:spcPct val="110000"/>
              </a:lnSpc>
              <a:tabLst>
                <a:tab pos="977900" algn="r"/>
                <a:tab pos="1371600" algn="l"/>
                <a:tab pos="3492500" algn="dec"/>
                <a:tab pos="4521200" algn="dec"/>
                <a:tab pos="5435600" algn="dec"/>
              </a:tabLst>
              <a:defRPr/>
            </a:pPr>
            <a:r>
              <a:rPr lang="en-US" sz="2200" b="1">
                <a:solidFill>
                  <a:srgbClr val="000000"/>
                </a:solidFill>
              </a:rPr>
              <a:t>	22	Sale	4		31</a:t>
            </a:r>
          </a:p>
          <a:p>
            <a:pPr eaLnBrk="0" hangingPunct="0">
              <a:lnSpc>
                <a:spcPct val="110000"/>
              </a:lnSpc>
              <a:tabLst>
                <a:tab pos="977900" algn="r"/>
                <a:tab pos="1371600" algn="l"/>
                <a:tab pos="3492500" algn="dec"/>
                <a:tab pos="4521200" algn="dec"/>
                <a:tab pos="5435600" algn="dec"/>
              </a:tabLst>
              <a:defRPr/>
            </a:pPr>
            <a:r>
              <a:rPr lang="en-US" sz="2200" b="1">
                <a:solidFill>
                  <a:srgbClr val="000000"/>
                </a:solidFill>
              </a:rPr>
              <a:t>	28	Sale	2		32</a:t>
            </a:r>
          </a:p>
          <a:p>
            <a:pPr eaLnBrk="0" hangingPunct="0">
              <a:lnSpc>
                <a:spcPct val="110000"/>
              </a:lnSpc>
              <a:tabLst>
                <a:tab pos="977900" algn="r"/>
                <a:tab pos="1371600" algn="l"/>
                <a:tab pos="3492500" algn="dec"/>
                <a:tab pos="4521200" algn="dec"/>
                <a:tab pos="5435600" algn="dec"/>
              </a:tabLst>
              <a:defRPr/>
            </a:pPr>
            <a:r>
              <a:rPr lang="en-US" sz="2200" b="1">
                <a:solidFill>
                  <a:srgbClr val="000000"/>
                </a:solidFill>
              </a:rPr>
              <a:t>	30	Purchase	10	22</a:t>
            </a:r>
          </a:p>
        </p:txBody>
      </p:sp>
      <p:sp>
        <p:nvSpPr>
          <p:cNvPr id="17414" name="Line 6"/>
          <p:cNvSpPr>
            <a:spLocks noChangeShapeType="1"/>
          </p:cNvSpPr>
          <p:nvPr/>
        </p:nvSpPr>
        <p:spPr bwMode="auto">
          <a:xfrm>
            <a:off x="1689100" y="2527300"/>
            <a:ext cx="5613400" cy="0"/>
          </a:xfrm>
          <a:prstGeom prst="line">
            <a:avLst/>
          </a:prstGeom>
          <a:noFill/>
          <a:ln w="25400">
            <a:solidFill>
              <a:srgbClr val="006B61"/>
            </a:solidFill>
            <a:round/>
            <a:headEnd/>
            <a:tailEnd/>
          </a:ln>
        </p:spPr>
        <p:txBody>
          <a:bodyPr wrap="none" anchor="ctr"/>
          <a:lstStyle/>
          <a:p>
            <a:endParaRPr lang="id-ID"/>
          </a:p>
        </p:txBody>
      </p:sp>
      <p:sp>
        <p:nvSpPr>
          <p:cNvPr id="17415" name="Text Box 7"/>
          <p:cNvSpPr txBox="1">
            <a:spLocks noChangeArrowheads="1"/>
          </p:cNvSpPr>
          <p:nvPr/>
        </p:nvSpPr>
        <p:spPr bwMode="auto">
          <a:xfrm>
            <a:off x="2819400" y="5562600"/>
            <a:ext cx="3581400" cy="579438"/>
          </a:xfrm>
          <a:prstGeom prst="rect">
            <a:avLst/>
          </a:prstGeom>
          <a:noFill/>
          <a:ln w="9525">
            <a:noFill/>
            <a:miter lim="800000"/>
            <a:headEnd/>
            <a:tailEnd/>
          </a:ln>
        </p:spPr>
        <p:txBody>
          <a:bodyPr>
            <a:spAutoFit/>
          </a:bodyPr>
          <a:lstStyle/>
          <a:p>
            <a:pPr algn="ctr" eaLnBrk="0" hangingPunct="0">
              <a:spcBef>
                <a:spcPct val="50000"/>
              </a:spcBef>
            </a:pPr>
            <a:endParaRPr lang="en-US" sz="3200"/>
          </a:p>
        </p:txBody>
      </p:sp>
      <p:sp>
        <p:nvSpPr>
          <p:cNvPr id="28680" name="AutoShape 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260350"/>
            <a:ext cx="7543800" cy="509588"/>
          </a:xfrm>
        </p:spPr>
        <p:txBody>
          <a:bodyPr/>
          <a:lstStyle/>
          <a:p>
            <a:pPr eaLnBrk="1" hangingPunct="1"/>
            <a:r>
              <a:rPr lang="en-US" sz="1800" b="0" smtClean="0"/>
              <a:t>Tujuan pokok akuntansi terhadap persediaan:</a:t>
            </a:r>
          </a:p>
        </p:txBody>
      </p:sp>
      <p:sp>
        <p:nvSpPr>
          <p:cNvPr id="6147" name="Rectangle 3"/>
          <p:cNvSpPr>
            <a:spLocks noGrp="1" noChangeArrowheads="1"/>
          </p:cNvSpPr>
          <p:nvPr>
            <p:ph type="body" idx="1"/>
          </p:nvPr>
        </p:nvSpPr>
        <p:spPr>
          <a:xfrm>
            <a:off x="457200" y="981075"/>
            <a:ext cx="8229600" cy="5149850"/>
          </a:xfrm>
        </p:spPr>
        <p:txBody>
          <a:bodyPr/>
          <a:lstStyle/>
          <a:p>
            <a:pPr eaLnBrk="1" hangingPunct="1">
              <a:buFont typeface="Wingdings" pitchFamily="2" charset="2"/>
              <a:buNone/>
            </a:pPr>
            <a:r>
              <a:rPr lang="en-US" sz="1800" dirty="0" smtClean="0"/>
              <a:t>1</a:t>
            </a:r>
            <a:r>
              <a:rPr lang="en-US" sz="2800" dirty="0" smtClean="0"/>
              <a:t>.  </a:t>
            </a:r>
            <a:r>
              <a:rPr lang="en-US" sz="2800" dirty="0" err="1" smtClean="0"/>
              <a:t>Penentuan</a:t>
            </a:r>
            <a:r>
              <a:rPr lang="en-US" sz="2800" dirty="0" smtClean="0"/>
              <a:t> </a:t>
            </a:r>
            <a:r>
              <a:rPr lang="en-US" sz="2800" dirty="0" err="1" smtClean="0"/>
              <a:t>jumlah</a:t>
            </a:r>
            <a:r>
              <a:rPr lang="en-US" sz="2800" dirty="0" smtClean="0"/>
              <a:t> </a:t>
            </a:r>
            <a:r>
              <a:rPr lang="en-US" sz="2800" dirty="0" err="1" smtClean="0"/>
              <a:t>persediaan</a:t>
            </a:r>
            <a:r>
              <a:rPr lang="en-US" sz="2800" dirty="0" smtClean="0"/>
              <a:t> yang </a:t>
            </a:r>
            <a:r>
              <a:rPr lang="en-US" sz="2800" dirty="0" err="1" smtClean="0"/>
              <a:t>akan</a:t>
            </a:r>
            <a:r>
              <a:rPr lang="en-US" sz="2800" dirty="0" smtClean="0"/>
              <a:t> </a:t>
            </a:r>
            <a:r>
              <a:rPr lang="en-US" sz="2800" dirty="0" err="1" smtClean="0"/>
              <a:t>disajikan</a:t>
            </a:r>
            <a:r>
              <a:rPr lang="en-US" sz="2800" dirty="0" smtClean="0"/>
              <a:t> </a:t>
            </a:r>
            <a:r>
              <a:rPr lang="en-US" sz="2800" dirty="0" err="1" smtClean="0"/>
              <a:t>di</a:t>
            </a:r>
            <a:r>
              <a:rPr lang="en-US" sz="2800" dirty="0" smtClean="0"/>
              <a:t> </a:t>
            </a:r>
            <a:r>
              <a:rPr lang="en-US" sz="2800" dirty="0" err="1" smtClean="0"/>
              <a:t>Neraca</a:t>
            </a:r>
            <a:r>
              <a:rPr lang="en-US" sz="2800" dirty="0" smtClean="0"/>
              <a:t> (</a:t>
            </a:r>
            <a:r>
              <a:rPr lang="en-US" sz="2800" dirty="0" err="1" smtClean="0"/>
              <a:t>Penilaian</a:t>
            </a:r>
            <a:r>
              <a:rPr lang="en-US" sz="2800" dirty="0" smtClean="0"/>
              <a:t> </a:t>
            </a:r>
            <a:r>
              <a:rPr lang="en-US" sz="2800" dirty="0" err="1" smtClean="0"/>
              <a:t>Persediaan</a:t>
            </a:r>
            <a:r>
              <a:rPr lang="en-US" sz="2800" dirty="0" smtClean="0"/>
              <a:t>)</a:t>
            </a:r>
          </a:p>
          <a:p>
            <a:pPr eaLnBrk="1" hangingPunct="1">
              <a:buFont typeface="Wingdings" pitchFamily="2" charset="2"/>
              <a:buNone/>
            </a:pPr>
            <a:r>
              <a:rPr lang="en-US" sz="2800" dirty="0" smtClean="0"/>
              <a:t>2.  </a:t>
            </a:r>
            <a:r>
              <a:rPr lang="en-US" sz="2800" dirty="0" err="1" smtClean="0"/>
              <a:t>Penentuan</a:t>
            </a:r>
            <a:r>
              <a:rPr lang="en-US" sz="2800" dirty="0" smtClean="0"/>
              <a:t> </a:t>
            </a:r>
            <a:r>
              <a:rPr lang="en-US" sz="2800" dirty="0" err="1" smtClean="0"/>
              <a:t>laba-rugi</a:t>
            </a:r>
            <a:r>
              <a:rPr lang="en-US" sz="2800" dirty="0" smtClean="0"/>
              <a:t> </a:t>
            </a:r>
            <a:r>
              <a:rPr lang="en-US" sz="2800" dirty="0" err="1" smtClean="0"/>
              <a:t>periodik</a:t>
            </a:r>
            <a:r>
              <a:rPr lang="en-US" sz="2800" dirty="0" smtClean="0"/>
              <a:t> (</a:t>
            </a:r>
            <a:r>
              <a:rPr lang="en-US" sz="2800" i="1" dirty="0" smtClean="0"/>
              <a:t>income determination</a:t>
            </a:r>
            <a:r>
              <a:rPr lang="en-US" sz="2800" dirty="0" smtClean="0"/>
              <a:t>), </a:t>
            </a:r>
            <a:r>
              <a:rPr lang="en-US" sz="2800" dirty="0" err="1" smtClean="0"/>
              <a:t>yaitu</a:t>
            </a:r>
            <a:r>
              <a:rPr lang="en-US" sz="2800" dirty="0" smtClean="0"/>
              <a:t> </a:t>
            </a:r>
            <a:r>
              <a:rPr lang="en-US" sz="2800" dirty="0" err="1" smtClean="0"/>
              <a:t>melalui</a:t>
            </a:r>
            <a:r>
              <a:rPr lang="en-US" sz="2800" dirty="0" smtClean="0"/>
              <a:t> </a:t>
            </a:r>
            <a:r>
              <a:rPr lang="en-US" sz="2800" dirty="0" err="1" smtClean="0"/>
              <a:t>proses</a:t>
            </a:r>
            <a:r>
              <a:rPr lang="en-US" sz="2800" dirty="0" smtClean="0"/>
              <a:t> </a:t>
            </a:r>
            <a:r>
              <a:rPr lang="en-US" sz="2800" dirty="0" err="1" smtClean="0"/>
              <a:t>mempertemukan</a:t>
            </a:r>
            <a:r>
              <a:rPr lang="en-US" sz="2800" dirty="0" smtClean="0"/>
              <a:t> </a:t>
            </a:r>
            <a:r>
              <a:rPr lang="en-US" sz="2800" dirty="0" err="1" smtClean="0"/>
              <a:t>antara</a:t>
            </a:r>
            <a:r>
              <a:rPr lang="en-US" sz="2800" dirty="0" smtClean="0"/>
              <a:t> </a:t>
            </a:r>
            <a:r>
              <a:rPr lang="en-US" sz="2800" dirty="0" err="1" smtClean="0"/>
              <a:t>kos</a:t>
            </a:r>
            <a:r>
              <a:rPr lang="en-US" sz="2800" dirty="0" smtClean="0"/>
              <a:t> </a:t>
            </a:r>
            <a:r>
              <a:rPr lang="en-US" sz="2800" dirty="0" err="1" smtClean="0"/>
              <a:t>barang</a:t>
            </a:r>
            <a:r>
              <a:rPr lang="en-US" sz="2800" dirty="0" smtClean="0"/>
              <a:t> yang </a:t>
            </a:r>
            <a:r>
              <a:rPr lang="en-US" sz="2800" dirty="0" err="1" smtClean="0"/>
              <a:t>dijual</a:t>
            </a:r>
            <a:r>
              <a:rPr lang="en-US" sz="2800" dirty="0" smtClean="0"/>
              <a:t> </a:t>
            </a:r>
            <a:r>
              <a:rPr lang="en-US" sz="2800" dirty="0" err="1" smtClean="0"/>
              <a:t>dengan</a:t>
            </a:r>
            <a:r>
              <a:rPr lang="en-US" sz="2800" dirty="0" smtClean="0"/>
              <a:t> </a:t>
            </a:r>
            <a:r>
              <a:rPr lang="en-US" sz="2800" dirty="0" err="1" smtClean="0"/>
              <a:t>hasil</a:t>
            </a:r>
            <a:r>
              <a:rPr lang="en-US" sz="2800" dirty="0" smtClean="0"/>
              <a:t> </a:t>
            </a:r>
            <a:r>
              <a:rPr lang="en-US" sz="2800" dirty="0" err="1" smtClean="0"/>
              <a:t>penjualan</a:t>
            </a:r>
            <a:endParaRPr lang="en-US" sz="2800" dirty="0" smtClean="0"/>
          </a:p>
          <a:p>
            <a:pPr eaLnBrk="1" hangingPunct="1">
              <a:buFont typeface="Wingdings" pitchFamily="2" charset="2"/>
              <a:buNone/>
            </a:pPr>
            <a:endParaRPr lang="en-US" sz="2800" dirty="0" smtClean="0"/>
          </a:p>
        </p:txBody>
      </p:sp>
      <p:sp>
        <p:nvSpPr>
          <p:cNvPr id="6148" name="Text Box 4"/>
          <p:cNvSpPr txBox="1">
            <a:spLocks noChangeArrowheads="1"/>
          </p:cNvSpPr>
          <p:nvPr/>
        </p:nvSpPr>
        <p:spPr bwMode="auto">
          <a:xfrm>
            <a:off x="642910" y="3857628"/>
            <a:ext cx="7991475" cy="2308324"/>
          </a:xfrm>
          <a:prstGeom prst="rect">
            <a:avLst/>
          </a:prstGeom>
          <a:noFill/>
          <a:ln w="9525">
            <a:noFill/>
            <a:miter lim="800000"/>
            <a:headEnd/>
            <a:tailEnd/>
          </a:ln>
        </p:spPr>
        <p:txBody>
          <a:bodyPr wrap="square">
            <a:spAutoFit/>
          </a:bodyPr>
          <a:lstStyle/>
          <a:p>
            <a:pPr marL="342900" indent="-342900">
              <a:spcBef>
                <a:spcPct val="50000"/>
              </a:spcBef>
            </a:pPr>
            <a:r>
              <a:rPr lang="en-US" sz="2400" dirty="0" err="1"/>
              <a:t>Masalah</a:t>
            </a:r>
            <a:r>
              <a:rPr lang="en-US" sz="2400" dirty="0"/>
              <a:t> </a:t>
            </a:r>
            <a:r>
              <a:rPr lang="en-US" sz="2400" dirty="0" err="1"/>
              <a:t>dalam</a:t>
            </a:r>
            <a:r>
              <a:rPr lang="en-US" sz="2400" dirty="0"/>
              <a:t> </a:t>
            </a:r>
            <a:r>
              <a:rPr lang="en-US" sz="2400" dirty="0" err="1"/>
              <a:t>penilaian</a:t>
            </a:r>
            <a:r>
              <a:rPr lang="en-US" sz="2400" dirty="0"/>
              <a:t> </a:t>
            </a:r>
            <a:r>
              <a:rPr lang="en-US" sz="2400" dirty="0" err="1"/>
              <a:t>persediaan</a:t>
            </a:r>
            <a:r>
              <a:rPr lang="en-US" sz="2400" dirty="0"/>
              <a:t>:</a:t>
            </a:r>
          </a:p>
          <a:p>
            <a:pPr marL="342900" indent="-342900">
              <a:spcBef>
                <a:spcPct val="50000"/>
              </a:spcBef>
              <a:buFontTx/>
              <a:buAutoNum type="arabicPeriod"/>
            </a:pPr>
            <a:r>
              <a:rPr lang="en-US" sz="2400" dirty="0" err="1"/>
              <a:t>Menentukan</a:t>
            </a:r>
            <a:r>
              <a:rPr lang="en-US" sz="2400" dirty="0"/>
              <a:t> </a:t>
            </a:r>
            <a:r>
              <a:rPr lang="en-US" sz="2400" dirty="0" err="1"/>
              <a:t>dan</a:t>
            </a:r>
            <a:r>
              <a:rPr lang="en-US" sz="2400" dirty="0"/>
              <a:t> </a:t>
            </a:r>
            <a:r>
              <a:rPr lang="en-US" sz="2400" dirty="0" err="1"/>
              <a:t>mengidentifikasi</a:t>
            </a:r>
            <a:r>
              <a:rPr lang="en-US" sz="2400" dirty="0"/>
              <a:t> </a:t>
            </a:r>
            <a:r>
              <a:rPr lang="en-US" sz="2400" dirty="0" err="1"/>
              <a:t>fisik</a:t>
            </a:r>
            <a:r>
              <a:rPr lang="en-US" sz="2400" dirty="0"/>
              <a:t> (</a:t>
            </a:r>
            <a:r>
              <a:rPr lang="en-US" sz="2400" dirty="0" err="1"/>
              <a:t>baik</a:t>
            </a:r>
            <a:r>
              <a:rPr lang="en-US" sz="2400" dirty="0"/>
              <a:t> </a:t>
            </a:r>
            <a:r>
              <a:rPr lang="en-US" sz="2400" dirty="0" err="1"/>
              <a:t>jenis</a:t>
            </a:r>
            <a:r>
              <a:rPr lang="en-US" sz="2400" dirty="0"/>
              <a:t> </a:t>
            </a:r>
            <a:r>
              <a:rPr lang="en-US" sz="2400" dirty="0" err="1"/>
              <a:t>maupun</a:t>
            </a:r>
            <a:r>
              <a:rPr lang="en-US" sz="2400" dirty="0"/>
              <a:t> </a:t>
            </a:r>
            <a:r>
              <a:rPr lang="en-US" sz="2400" dirty="0" err="1"/>
              <a:t>kuantitas</a:t>
            </a:r>
            <a:r>
              <a:rPr lang="en-US" sz="2400" dirty="0"/>
              <a:t>)</a:t>
            </a:r>
          </a:p>
          <a:p>
            <a:pPr marL="342900" indent="-342900">
              <a:spcBef>
                <a:spcPct val="50000"/>
              </a:spcBef>
              <a:buFontTx/>
              <a:buAutoNum type="arabicPeriod"/>
            </a:pPr>
            <a:r>
              <a:rPr lang="en-US" sz="2400" dirty="0" err="1"/>
              <a:t>Menentukan</a:t>
            </a:r>
            <a:r>
              <a:rPr lang="en-US" sz="2400" dirty="0"/>
              <a:t> </a:t>
            </a:r>
            <a:r>
              <a:rPr lang="en-US" sz="2400" dirty="0" err="1"/>
              <a:t>kos</a:t>
            </a:r>
            <a:r>
              <a:rPr lang="en-US" sz="2400" dirty="0"/>
              <a:t> yang </a:t>
            </a:r>
            <a:r>
              <a:rPr lang="en-US" sz="2400" dirty="0" err="1"/>
              <a:t>akan</a:t>
            </a:r>
            <a:r>
              <a:rPr lang="en-US" sz="2400" dirty="0"/>
              <a:t> </a:t>
            </a:r>
            <a:r>
              <a:rPr lang="en-US" sz="2400" dirty="0" err="1"/>
              <a:t>dipakai</a:t>
            </a:r>
            <a:r>
              <a:rPr lang="en-US" sz="2400" dirty="0"/>
              <a:t> </a:t>
            </a:r>
            <a:r>
              <a:rPr lang="en-US" sz="2400" dirty="0" err="1"/>
              <a:t>sebagai</a:t>
            </a:r>
            <a:r>
              <a:rPr lang="en-US" sz="2400" dirty="0"/>
              <a:t> </a:t>
            </a:r>
            <a:r>
              <a:rPr lang="en-US" sz="2400" dirty="0" err="1"/>
              <a:t>dasar</a:t>
            </a:r>
            <a:r>
              <a:rPr lang="en-US" sz="2400" dirty="0"/>
              <a:t> </a:t>
            </a:r>
            <a:r>
              <a:rPr lang="en-US" sz="2400" dirty="0" err="1"/>
              <a:t>penilaian</a:t>
            </a:r>
            <a:r>
              <a:rPr lang="en-US" sz="2400" dirty="0"/>
              <a:t> </a:t>
            </a:r>
            <a:r>
              <a:rPr lang="en-US" sz="2400" dirty="0" err="1"/>
              <a:t>terhadap</a:t>
            </a:r>
            <a:r>
              <a:rPr lang="en-US" sz="2400" dirty="0"/>
              <a:t> </a:t>
            </a:r>
            <a:r>
              <a:rPr lang="en-US" sz="2400" dirty="0" err="1"/>
              <a:t>persediaan</a:t>
            </a:r>
            <a:endParaRPr lang="en-US" sz="2400" dirty="0"/>
          </a:p>
        </p:txBody>
      </p:sp>
      <p:sp>
        <p:nvSpPr>
          <p:cNvPr id="6150" name="AutoShape 8"/>
          <p:cNvSpPr>
            <a:spLocks noChangeArrowheads="1"/>
          </p:cNvSpPr>
          <p:nvPr/>
        </p:nvSpPr>
        <p:spPr bwMode="auto">
          <a:xfrm rot="10800000">
            <a:off x="6851671" y="476250"/>
            <a:ext cx="720725" cy="287338"/>
          </a:xfrm>
          <a:custGeom>
            <a:avLst/>
            <a:gdLst>
              <a:gd name="T0" fmla="*/ 540544 w 21600"/>
              <a:gd name="T1" fmla="*/ 0 h 21600"/>
              <a:gd name="T2" fmla="*/ 0 w 21600"/>
              <a:gd name="T3" fmla="*/ 143669 h 21600"/>
              <a:gd name="T4" fmla="*/ 540544 w 21600"/>
              <a:gd name="T5" fmla="*/ 287338 h 21600"/>
              <a:gd name="T6" fmla="*/ 720725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6151" name="AutoShape 9"/>
          <p:cNvSpPr>
            <a:spLocks noChangeArrowheads="1"/>
          </p:cNvSpPr>
          <p:nvPr/>
        </p:nvSpPr>
        <p:spPr bwMode="auto">
          <a:xfrm rot="10800000">
            <a:off x="6357950" y="4000504"/>
            <a:ext cx="720725" cy="287338"/>
          </a:xfrm>
          <a:custGeom>
            <a:avLst/>
            <a:gdLst>
              <a:gd name="T0" fmla="*/ 540544 w 21600"/>
              <a:gd name="T1" fmla="*/ 0 h 21600"/>
              <a:gd name="T2" fmla="*/ 0 w 21600"/>
              <a:gd name="T3" fmla="*/ 143669 h 21600"/>
              <a:gd name="T4" fmla="*/ 540544 w 21600"/>
              <a:gd name="T5" fmla="*/ 287338 h 21600"/>
              <a:gd name="T6" fmla="*/ 720725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685800" y="304800"/>
            <a:ext cx="7772400" cy="990600"/>
          </a:xfrm>
        </p:spPr>
        <p:txBody>
          <a:bodyPr/>
          <a:lstStyle/>
          <a:p>
            <a:pPr eaLnBrk="1" hangingPunct="1"/>
            <a:r>
              <a:rPr lang="en-US" sz="4000" smtClean="0"/>
              <a:t>METODE RATA-RATA BERGERAK</a:t>
            </a:r>
          </a:p>
        </p:txBody>
      </p:sp>
      <p:graphicFrame>
        <p:nvGraphicFramePr>
          <p:cNvPr id="1026" name="Object 3"/>
          <p:cNvGraphicFramePr>
            <a:graphicFrameLocks noChangeAspect="1"/>
          </p:cNvGraphicFramePr>
          <p:nvPr>
            <p:ph idx="1"/>
          </p:nvPr>
        </p:nvGraphicFramePr>
        <p:xfrm>
          <a:off x="428596" y="1285860"/>
          <a:ext cx="8382000" cy="4860925"/>
        </p:xfrm>
        <a:graphic>
          <a:graphicData uri="http://schemas.openxmlformats.org/presentationml/2006/ole">
            <p:oleObj spid="_x0000_s2050" name="Worksheet" r:id="rId3" imgW="7124700" imgH="420052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US" sz="4000" dirty="0" smtClean="0"/>
              <a:t>METODE FIFO</a:t>
            </a:r>
          </a:p>
        </p:txBody>
      </p:sp>
      <p:graphicFrame>
        <p:nvGraphicFramePr>
          <p:cNvPr id="2050" name="Object 3"/>
          <p:cNvGraphicFramePr>
            <a:graphicFrameLocks noChangeAspect="1"/>
          </p:cNvGraphicFramePr>
          <p:nvPr>
            <p:ph idx="1"/>
          </p:nvPr>
        </p:nvGraphicFramePr>
        <p:xfrm>
          <a:off x="285720" y="714356"/>
          <a:ext cx="8589963" cy="5832475"/>
        </p:xfrm>
        <a:graphic>
          <a:graphicData uri="http://schemas.openxmlformats.org/presentationml/2006/ole">
            <p:oleObj spid="_x0000_s3074" name="Worksheet" r:id="rId3" imgW="6420002" imgH="4972202"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US" sz="4000" smtClean="0"/>
              <a:t>METODE LIFO</a:t>
            </a:r>
          </a:p>
        </p:txBody>
      </p:sp>
      <p:graphicFrame>
        <p:nvGraphicFramePr>
          <p:cNvPr id="3074" name="Object 3"/>
          <p:cNvGraphicFramePr>
            <a:graphicFrameLocks noChangeAspect="1"/>
          </p:cNvGraphicFramePr>
          <p:nvPr>
            <p:ph idx="1"/>
          </p:nvPr>
        </p:nvGraphicFramePr>
        <p:xfrm>
          <a:off x="488950" y="1030288"/>
          <a:ext cx="8294688" cy="6002337"/>
        </p:xfrm>
        <a:graphic>
          <a:graphicData uri="http://schemas.openxmlformats.org/presentationml/2006/ole">
            <p:oleObj spid="_x0000_s4098" name="Worksheet" r:id="rId3" imgW="6134100" imgH="4438802"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Effect transition="in" filter="fade">
                                      <p:cBhvr>
                                        <p:cTn id="9"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smtClean="0"/>
              <a:t>Penilaian Persediaan Menurut LCM</a:t>
            </a:r>
          </a:p>
        </p:txBody>
      </p:sp>
      <p:sp>
        <p:nvSpPr>
          <p:cNvPr id="61445" name="Rectangle 3"/>
          <p:cNvSpPr>
            <a:spLocks noGrp="1" noChangeArrowheads="1"/>
          </p:cNvSpPr>
          <p:nvPr>
            <p:ph type="body" idx="1"/>
          </p:nvPr>
        </p:nvSpPr>
        <p:spPr>
          <a:xfrm>
            <a:off x="685800" y="2133600"/>
            <a:ext cx="7772400" cy="4191000"/>
          </a:xfrm>
        </p:spPr>
        <p:txBody>
          <a:bodyPr/>
          <a:lstStyle/>
          <a:p>
            <a:pPr eaLnBrk="1" hangingPunct="1"/>
            <a:r>
              <a:rPr lang="en-US" smtClean="0"/>
              <a:t>Persediaan dinilai berdasarkan harga terendah antara harga perolehan (buku) dengan harga pasar persediaan tersebut</a:t>
            </a:r>
          </a:p>
          <a:p>
            <a:pPr eaLnBrk="1" hangingPunct="1"/>
            <a:r>
              <a:rPr lang="en-US" smtClean="0"/>
              <a:t>Dapat diberlakukan untuk tiap jenis persediaan, kelompok persediaan atau keseluruhan persediaan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descr="SCAN001001"/>
          <p:cNvPicPr>
            <a:picLocks noChangeAspect="1" noChangeArrowheads="1"/>
          </p:cNvPicPr>
          <p:nvPr/>
        </p:nvPicPr>
        <p:blipFill>
          <a:blip r:embed="rId2" cstate="print">
            <a:lum bright="2000"/>
          </a:blip>
          <a:srcRect t="2435" r="4094" b="1082"/>
          <a:stretch>
            <a:fillRect/>
          </a:stretch>
        </p:blipFill>
        <p:spPr bwMode="auto">
          <a:xfrm>
            <a:off x="1143000" y="1752600"/>
            <a:ext cx="7700963" cy="4648200"/>
          </a:xfrm>
          <a:prstGeom prst="rect">
            <a:avLst/>
          </a:prstGeom>
          <a:noFill/>
          <a:ln w="9525">
            <a:solidFill>
              <a:schemeClr val="tx1"/>
            </a:solidFill>
            <a:miter lim="800000"/>
            <a:headEnd/>
            <a:tailEnd/>
          </a:ln>
        </p:spPr>
      </p:pic>
      <p:sp>
        <p:nvSpPr>
          <p:cNvPr id="62469" name="Rectangle 3"/>
          <p:cNvSpPr>
            <a:spLocks noGrp="1" noChangeArrowheads="1"/>
          </p:cNvSpPr>
          <p:nvPr>
            <p:ph type="title"/>
          </p:nvPr>
        </p:nvSpPr>
        <p:spPr/>
        <p:txBody>
          <a:bodyPr/>
          <a:lstStyle/>
          <a:p>
            <a:pPr eaLnBrk="1" hangingPunct="1"/>
            <a:r>
              <a:rPr lang="en-US" smtClean="0"/>
              <a:t>Contoh Penerapan LCM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4419600"/>
            <a:ext cx="4343400" cy="1600200"/>
          </a:xfrm>
          <a:prstGeom prst="rect">
            <a:avLst/>
          </a:prstGeom>
          <a:solidFill>
            <a:srgbClr val="FDE111"/>
          </a:solidFill>
          <a:ln w="9525">
            <a:noFill/>
            <a:miter lim="800000"/>
            <a:headEnd/>
            <a:tailEnd/>
          </a:ln>
        </p:spPr>
        <p:txBody>
          <a:bodyPr wrap="none" anchor="ctr"/>
          <a:lstStyle/>
          <a:p>
            <a:endParaRPr lang="id-ID"/>
          </a:p>
        </p:txBody>
      </p:sp>
      <p:sp>
        <p:nvSpPr>
          <p:cNvPr id="18435" name="Rectangle 3"/>
          <p:cNvSpPr>
            <a:spLocks noChangeArrowheads="1"/>
          </p:cNvSpPr>
          <p:nvPr/>
        </p:nvSpPr>
        <p:spPr bwMode="auto">
          <a:xfrm>
            <a:off x="222250" y="590550"/>
            <a:ext cx="8686800" cy="3981450"/>
          </a:xfrm>
          <a:prstGeom prst="rect">
            <a:avLst/>
          </a:prstGeom>
          <a:solidFill>
            <a:srgbClr val="FCFEB9"/>
          </a:solidFill>
          <a:ln w="12700">
            <a:solidFill>
              <a:schemeClr val="tx1"/>
            </a:solidFill>
            <a:miter lim="800000"/>
            <a:headEnd/>
            <a:tailEnd/>
          </a:ln>
        </p:spPr>
        <p:txBody>
          <a:bodyPr wrap="none" anchor="ctr"/>
          <a:lstStyle/>
          <a:p>
            <a:endParaRPr lang="id-ID"/>
          </a:p>
        </p:txBody>
      </p:sp>
      <p:sp>
        <p:nvSpPr>
          <p:cNvPr id="40964" name="Rectangle 4"/>
          <p:cNvSpPr>
            <a:spLocks noGrp="1" noChangeArrowheads="1"/>
          </p:cNvSpPr>
          <p:nvPr>
            <p:ph type="body" idx="1"/>
          </p:nvPr>
        </p:nvSpPr>
        <p:spPr>
          <a:xfrm>
            <a:off x="330200" y="2714620"/>
            <a:ext cx="8585200" cy="2357454"/>
          </a:xfrm>
          <a:noFill/>
        </p:spPr>
        <p:txBody>
          <a:bodyPr lIns="90488" tIns="44450" rIns="90488" bIns="44450">
            <a:normAutofit lnSpcReduction="10000"/>
          </a:bodyPr>
          <a:lstStyle/>
          <a:p>
            <a:pPr marL="0" indent="0" eaLnBrk="1" hangingPunct="1">
              <a:lnSpc>
                <a:spcPct val="120000"/>
              </a:lnSpc>
              <a:spcBef>
                <a:spcPct val="0"/>
              </a:spcBef>
              <a:buFontTx/>
              <a:buNone/>
              <a:tabLst>
                <a:tab pos="5486400" algn="dec"/>
                <a:tab pos="6743700" algn="dec"/>
                <a:tab pos="8064500" algn="dec"/>
              </a:tabLst>
            </a:pPr>
            <a:r>
              <a:rPr lang="en-US" sz="2200" b="1" dirty="0" smtClean="0"/>
              <a:t>			$  </a:t>
            </a:r>
            <a:r>
              <a:rPr lang="en-US" sz="2200" b="1" dirty="0" smtClean="0">
                <a:solidFill>
                  <a:srgbClr val="006600"/>
                </a:solidFill>
              </a:rPr>
              <a:t>3,800</a:t>
            </a:r>
          </a:p>
          <a:p>
            <a:pPr marL="0" indent="0" eaLnBrk="1" hangingPunct="1">
              <a:lnSpc>
                <a:spcPct val="120000"/>
              </a:lnSpc>
              <a:spcBef>
                <a:spcPct val="0"/>
              </a:spcBef>
              <a:buFontTx/>
              <a:buNone/>
              <a:tabLst>
                <a:tab pos="5486400" algn="dec"/>
                <a:tab pos="6743700" algn="dec"/>
                <a:tab pos="8064500" algn="dec"/>
              </a:tabLst>
            </a:pPr>
            <a:r>
              <a:rPr lang="en-US" sz="2200" b="1" dirty="0" smtClean="0"/>
              <a:t>			</a:t>
            </a:r>
            <a:r>
              <a:rPr lang="en-US" sz="2200" b="1" dirty="0" smtClean="0">
                <a:solidFill>
                  <a:srgbClr val="990000"/>
                </a:solidFill>
              </a:rPr>
              <a:t>2,700</a:t>
            </a:r>
          </a:p>
          <a:p>
            <a:pPr marL="0" indent="0" eaLnBrk="1" hangingPunct="1">
              <a:lnSpc>
                <a:spcPct val="120000"/>
              </a:lnSpc>
              <a:spcBef>
                <a:spcPct val="0"/>
              </a:spcBef>
              <a:buFontTx/>
              <a:buNone/>
              <a:tabLst>
                <a:tab pos="5486400" algn="dec"/>
                <a:tab pos="6743700" algn="dec"/>
                <a:tab pos="8064500" algn="dec"/>
              </a:tabLst>
            </a:pPr>
            <a:r>
              <a:rPr lang="en-US" sz="2200" b="1" dirty="0" smtClean="0"/>
              <a:t>			</a:t>
            </a:r>
            <a:r>
              <a:rPr lang="en-US" sz="2200" b="1" dirty="0" smtClean="0">
                <a:solidFill>
                  <a:srgbClr val="006600"/>
                </a:solidFill>
              </a:rPr>
              <a:t>4,650</a:t>
            </a:r>
          </a:p>
          <a:p>
            <a:pPr marL="0" indent="0" eaLnBrk="1" hangingPunct="1">
              <a:lnSpc>
                <a:spcPct val="120000"/>
              </a:lnSpc>
              <a:spcBef>
                <a:spcPct val="0"/>
              </a:spcBef>
              <a:buFontTx/>
              <a:buNone/>
              <a:tabLst>
                <a:tab pos="5486400" algn="dec"/>
                <a:tab pos="6743700" algn="dec"/>
                <a:tab pos="8064500" algn="dec"/>
              </a:tabLst>
            </a:pPr>
            <a:r>
              <a:rPr lang="en-US" sz="2200" b="1" dirty="0" smtClean="0"/>
              <a:t>			</a:t>
            </a:r>
            <a:r>
              <a:rPr lang="en-US" sz="2200" b="1" dirty="0" smtClean="0">
                <a:solidFill>
                  <a:srgbClr val="990000"/>
                </a:solidFill>
              </a:rPr>
              <a:t>3,920</a:t>
            </a:r>
          </a:p>
          <a:p>
            <a:pPr marL="0" indent="0" eaLnBrk="1" hangingPunct="1">
              <a:lnSpc>
                <a:spcPct val="120000"/>
              </a:lnSpc>
              <a:buFontTx/>
              <a:buNone/>
              <a:tabLst>
                <a:tab pos="5486400" algn="dec"/>
                <a:tab pos="6743700" algn="dec"/>
                <a:tab pos="8064500" algn="dec"/>
              </a:tabLst>
            </a:pPr>
            <a:r>
              <a:rPr lang="en-US" sz="2200" b="1" dirty="0" smtClean="0">
                <a:solidFill>
                  <a:srgbClr val="000000"/>
                </a:solidFill>
              </a:rPr>
              <a:t>Total</a:t>
            </a:r>
            <a:r>
              <a:rPr lang="en-US" sz="2200" b="1" dirty="0" smtClean="0"/>
              <a:t> 	$15,520	$15,472	$15,070</a:t>
            </a:r>
          </a:p>
          <a:p>
            <a:pPr marL="0" indent="0" eaLnBrk="1" hangingPunct="1">
              <a:lnSpc>
                <a:spcPct val="90000"/>
              </a:lnSpc>
              <a:spcBef>
                <a:spcPct val="0"/>
              </a:spcBef>
              <a:buFontTx/>
              <a:buNone/>
              <a:tabLst>
                <a:tab pos="5486400" algn="dec"/>
                <a:tab pos="6743700" algn="dec"/>
                <a:tab pos="8064500" algn="dec"/>
              </a:tabLst>
            </a:pPr>
            <a:r>
              <a:rPr lang="en-US" sz="2200" b="1" dirty="0" smtClean="0">
                <a:solidFill>
                  <a:srgbClr val="000000"/>
                </a:solidFill>
              </a:rPr>
              <a:t>  </a:t>
            </a:r>
            <a:endParaRPr lang="en-US" sz="2200" b="1" dirty="0" smtClean="0"/>
          </a:p>
        </p:txBody>
      </p:sp>
      <p:sp>
        <p:nvSpPr>
          <p:cNvPr id="40965" name="Rectangle 5"/>
          <p:cNvSpPr>
            <a:spLocks noChangeArrowheads="1"/>
          </p:cNvSpPr>
          <p:nvPr/>
        </p:nvSpPr>
        <p:spPr bwMode="auto">
          <a:xfrm>
            <a:off x="215900" y="228600"/>
            <a:ext cx="8699500" cy="1295400"/>
          </a:xfrm>
          <a:prstGeom prst="rect">
            <a:avLst/>
          </a:prstGeom>
          <a:solidFill>
            <a:srgbClr val="990000"/>
          </a:solidFill>
          <a:ln w="12700">
            <a:noFill/>
            <a:miter lim="800000"/>
            <a:headEnd/>
            <a:tailEnd/>
          </a:ln>
          <a:effectLst/>
        </p:spPr>
        <p:txBody>
          <a:bodyPr lIns="90488" tIns="44450" rIns="90488" bIns="44450" anchor="ctr"/>
          <a:lstStyle/>
          <a:p>
            <a:pPr algn="ctr" eaLnBrk="0" hangingPunct="0">
              <a:defRPr/>
            </a:pPr>
            <a:r>
              <a:rPr lang="en-US" sz="4400" b="1">
                <a:solidFill>
                  <a:srgbClr val="FFFFFF"/>
                </a:solidFill>
                <a:effectLst>
                  <a:outerShdw blurRad="38100" dist="38100" dir="2700000" algn="tl">
                    <a:srgbClr val="000000"/>
                  </a:outerShdw>
                </a:effectLst>
              </a:rPr>
              <a:t>Valuation of Inventory at      Lower-of-Cost-or-Market</a:t>
            </a:r>
          </a:p>
        </p:txBody>
      </p:sp>
      <p:sp>
        <p:nvSpPr>
          <p:cNvPr id="18438" name="Rectangle 6"/>
          <p:cNvSpPr>
            <a:spLocks noChangeArrowheads="1"/>
          </p:cNvSpPr>
          <p:nvPr/>
        </p:nvSpPr>
        <p:spPr bwMode="auto">
          <a:xfrm>
            <a:off x="388938" y="2643182"/>
            <a:ext cx="7083425" cy="2097087"/>
          </a:xfrm>
          <a:prstGeom prst="rect">
            <a:avLst/>
          </a:prstGeom>
          <a:noFill/>
          <a:ln w="12700">
            <a:noFill/>
            <a:miter lim="800000"/>
            <a:headEnd/>
            <a:tailEnd/>
          </a:ln>
        </p:spPr>
        <p:txBody>
          <a:bodyPr lIns="90488" tIns="44450" rIns="90488" bIns="44450" anchor="ctr">
            <a:spAutoFit/>
          </a:bodyPr>
          <a:lstStyle/>
          <a:p>
            <a:pPr eaLnBrk="0" hangingPunct="0">
              <a:lnSpc>
                <a:spcPct val="120000"/>
              </a:lnSpc>
              <a:tabLst>
                <a:tab pos="1549400" algn="dec"/>
                <a:tab pos="2628900" algn="dec"/>
                <a:tab pos="3771900" algn="dec"/>
                <a:tab pos="5435600" algn="dec"/>
                <a:tab pos="6692900" algn="dec"/>
                <a:tab pos="7721600" algn="dec"/>
              </a:tabLst>
            </a:pPr>
            <a:r>
              <a:rPr lang="en-US" sz="2200" b="1" dirty="0">
                <a:solidFill>
                  <a:srgbClr val="000000"/>
                </a:solidFill>
              </a:rPr>
              <a:t>  A	400	$10.25	$  9.50	$  </a:t>
            </a:r>
            <a:r>
              <a:rPr lang="en-US" sz="2200" b="1" dirty="0">
                <a:solidFill>
                  <a:srgbClr val="990000"/>
                </a:solidFill>
              </a:rPr>
              <a:t>4,100</a:t>
            </a:r>
            <a:r>
              <a:rPr lang="en-US" sz="2200" b="1" dirty="0">
                <a:solidFill>
                  <a:srgbClr val="000000"/>
                </a:solidFill>
              </a:rPr>
              <a:t>	$  </a:t>
            </a:r>
            <a:r>
              <a:rPr lang="en-US" sz="2200" b="1" dirty="0">
                <a:solidFill>
                  <a:srgbClr val="006600"/>
                </a:solidFill>
              </a:rPr>
              <a:t>3,800</a:t>
            </a:r>
            <a:endParaRPr lang="en-US" sz="2200" b="1" dirty="0">
              <a:solidFill>
                <a:srgbClr val="000000"/>
              </a:solidFill>
            </a:endParaRPr>
          </a:p>
          <a:p>
            <a:pPr eaLnBrk="0" hangingPunct="0">
              <a:lnSpc>
                <a:spcPct val="120000"/>
              </a:lnSpc>
              <a:tabLst>
                <a:tab pos="1549400" algn="dec"/>
                <a:tab pos="2628900" algn="dec"/>
                <a:tab pos="3771900" algn="dec"/>
                <a:tab pos="5435600" algn="dec"/>
                <a:tab pos="6692900" algn="dec"/>
                <a:tab pos="7721600" algn="dec"/>
              </a:tabLst>
            </a:pPr>
            <a:r>
              <a:rPr lang="en-US" sz="2200" b="1" dirty="0">
                <a:solidFill>
                  <a:srgbClr val="000000"/>
                </a:solidFill>
              </a:rPr>
              <a:t>  B	120	22.50	24.10	</a:t>
            </a:r>
            <a:r>
              <a:rPr lang="en-US" sz="2200" b="1" dirty="0">
                <a:solidFill>
                  <a:srgbClr val="990000"/>
                </a:solidFill>
              </a:rPr>
              <a:t>2,700</a:t>
            </a:r>
            <a:r>
              <a:rPr lang="en-US" sz="2200" b="1" dirty="0">
                <a:solidFill>
                  <a:srgbClr val="000000"/>
                </a:solidFill>
              </a:rPr>
              <a:t>	</a:t>
            </a:r>
            <a:r>
              <a:rPr lang="en-US" sz="2200" b="1" dirty="0">
                <a:solidFill>
                  <a:srgbClr val="006600"/>
                </a:solidFill>
              </a:rPr>
              <a:t>2,892</a:t>
            </a:r>
            <a:endParaRPr lang="en-US" sz="2200" b="1" dirty="0">
              <a:solidFill>
                <a:srgbClr val="000000"/>
              </a:solidFill>
            </a:endParaRPr>
          </a:p>
          <a:p>
            <a:pPr eaLnBrk="0" hangingPunct="0">
              <a:lnSpc>
                <a:spcPct val="120000"/>
              </a:lnSpc>
              <a:tabLst>
                <a:tab pos="1549400" algn="dec"/>
                <a:tab pos="2628900" algn="dec"/>
                <a:tab pos="3771900" algn="dec"/>
                <a:tab pos="5435600" algn="dec"/>
                <a:tab pos="6692900" algn="dec"/>
                <a:tab pos="7721600" algn="dec"/>
              </a:tabLst>
            </a:pPr>
            <a:r>
              <a:rPr lang="en-US" sz="2200" b="1" dirty="0">
                <a:solidFill>
                  <a:srgbClr val="000000"/>
                </a:solidFill>
              </a:rPr>
              <a:t>  C	600	8.00	7.75	</a:t>
            </a:r>
            <a:r>
              <a:rPr lang="en-US" sz="2200" b="1" dirty="0">
                <a:solidFill>
                  <a:srgbClr val="990000"/>
                </a:solidFill>
              </a:rPr>
              <a:t>4,800	</a:t>
            </a:r>
            <a:r>
              <a:rPr lang="en-US" sz="2200" b="1" dirty="0">
                <a:solidFill>
                  <a:srgbClr val="006600"/>
                </a:solidFill>
              </a:rPr>
              <a:t>4,650</a:t>
            </a:r>
            <a:endParaRPr lang="en-US" sz="2200" b="1" dirty="0">
              <a:solidFill>
                <a:srgbClr val="000000"/>
              </a:solidFill>
            </a:endParaRPr>
          </a:p>
          <a:p>
            <a:pPr eaLnBrk="0" hangingPunct="0">
              <a:lnSpc>
                <a:spcPct val="120000"/>
              </a:lnSpc>
              <a:tabLst>
                <a:tab pos="1549400" algn="dec"/>
                <a:tab pos="2628900" algn="dec"/>
                <a:tab pos="3771900" algn="dec"/>
                <a:tab pos="5435600" algn="dec"/>
                <a:tab pos="6692900" algn="dec"/>
                <a:tab pos="7721600" algn="dec"/>
              </a:tabLst>
            </a:pPr>
            <a:r>
              <a:rPr lang="en-US" sz="2200" b="1" dirty="0">
                <a:solidFill>
                  <a:srgbClr val="000000"/>
                </a:solidFill>
              </a:rPr>
              <a:t>  D	280	14.00	14.75	</a:t>
            </a:r>
            <a:r>
              <a:rPr lang="en-US" sz="2200" b="1" dirty="0">
                <a:solidFill>
                  <a:srgbClr val="990000"/>
                </a:solidFill>
              </a:rPr>
              <a:t>3,920</a:t>
            </a:r>
            <a:r>
              <a:rPr lang="en-US" sz="2200" b="1" dirty="0">
                <a:solidFill>
                  <a:srgbClr val="000000"/>
                </a:solidFill>
              </a:rPr>
              <a:t>	</a:t>
            </a:r>
            <a:r>
              <a:rPr lang="en-US" sz="2200" b="1" dirty="0">
                <a:solidFill>
                  <a:srgbClr val="006600"/>
                </a:solidFill>
              </a:rPr>
              <a:t>4,130</a:t>
            </a:r>
            <a:endParaRPr lang="en-US" sz="2200" b="1" dirty="0">
              <a:solidFill>
                <a:srgbClr val="000000"/>
              </a:solidFill>
            </a:endParaRPr>
          </a:p>
          <a:p>
            <a:pPr eaLnBrk="0" hangingPunct="0">
              <a:lnSpc>
                <a:spcPct val="120000"/>
              </a:lnSpc>
              <a:tabLst>
                <a:tab pos="1549400" algn="dec"/>
                <a:tab pos="2628900" algn="dec"/>
                <a:tab pos="3771900" algn="dec"/>
                <a:tab pos="5435600" algn="dec"/>
                <a:tab pos="6692900" algn="dec"/>
                <a:tab pos="7721600" algn="dec"/>
              </a:tabLst>
            </a:pPr>
            <a:r>
              <a:rPr lang="en-US" sz="2200" b="1" dirty="0">
                <a:solidFill>
                  <a:srgbClr val="000000"/>
                </a:solidFill>
              </a:rPr>
              <a:t>				</a:t>
            </a:r>
          </a:p>
        </p:txBody>
      </p:sp>
      <p:sp>
        <p:nvSpPr>
          <p:cNvPr id="18439" name="Line 7"/>
          <p:cNvSpPr>
            <a:spLocks noChangeShapeType="1"/>
          </p:cNvSpPr>
          <p:nvPr/>
        </p:nvSpPr>
        <p:spPr bwMode="auto">
          <a:xfrm>
            <a:off x="533400" y="2755900"/>
            <a:ext cx="7937500" cy="0"/>
          </a:xfrm>
          <a:prstGeom prst="line">
            <a:avLst/>
          </a:prstGeom>
          <a:noFill/>
          <a:ln w="25400">
            <a:solidFill>
              <a:srgbClr val="006B61"/>
            </a:solidFill>
            <a:round/>
            <a:headEnd/>
            <a:tailEnd/>
          </a:ln>
        </p:spPr>
        <p:txBody>
          <a:bodyPr wrap="none" anchor="ctr"/>
          <a:lstStyle/>
          <a:p>
            <a:endParaRPr lang="id-ID"/>
          </a:p>
        </p:txBody>
      </p:sp>
      <p:sp>
        <p:nvSpPr>
          <p:cNvPr id="18440" name="Rectangle 8"/>
          <p:cNvSpPr>
            <a:spLocks noChangeArrowheads="1"/>
          </p:cNvSpPr>
          <p:nvPr/>
        </p:nvSpPr>
        <p:spPr bwMode="auto">
          <a:xfrm>
            <a:off x="436563" y="1603375"/>
            <a:ext cx="8350250" cy="1093788"/>
          </a:xfrm>
          <a:prstGeom prst="rect">
            <a:avLst/>
          </a:prstGeom>
          <a:noFill/>
          <a:ln w="12700">
            <a:noFill/>
            <a:miter lim="800000"/>
            <a:headEnd/>
            <a:tailEnd/>
          </a:ln>
        </p:spPr>
        <p:txBody>
          <a:bodyPr wrap="none" lIns="90488" tIns="44450" rIns="90488" bIns="44450">
            <a:spAutoFit/>
          </a:bodyPr>
          <a:lstStyle/>
          <a:p>
            <a:pPr eaLnBrk="0" hangingPunct="0">
              <a:tabLst>
                <a:tab pos="1371600" algn="ctr"/>
                <a:tab pos="2692400" algn="ctr"/>
                <a:tab pos="3771900" algn="ctr"/>
                <a:tab pos="5029200" algn="ctr"/>
                <a:tab pos="6286500" algn="ctr"/>
                <a:tab pos="7607300" algn="ctr"/>
              </a:tabLst>
            </a:pPr>
            <a:r>
              <a:rPr lang="en-US" sz="2200" b="1" dirty="0">
                <a:solidFill>
                  <a:srgbClr val="000000"/>
                </a:solidFill>
              </a:rPr>
              <a:t>		Unit	</a:t>
            </a:r>
            <a:r>
              <a:rPr lang="en-US" sz="2200" b="1" dirty="0" err="1">
                <a:solidFill>
                  <a:srgbClr val="000000"/>
                </a:solidFill>
              </a:rPr>
              <a:t>Unit</a:t>
            </a:r>
            <a:endParaRPr lang="en-US" sz="2200" b="1" dirty="0">
              <a:solidFill>
                <a:srgbClr val="000000"/>
              </a:solidFill>
            </a:endParaRPr>
          </a:p>
          <a:p>
            <a:pPr eaLnBrk="0" hangingPunct="0">
              <a:tabLst>
                <a:tab pos="1371600" algn="ctr"/>
                <a:tab pos="2692400" algn="ctr"/>
                <a:tab pos="3771900" algn="ctr"/>
                <a:tab pos="5029200" algn="ctr"/>
                <a:tab pos="6286500" algn="ctr"/>
                <a:tab pos="7607300" algn="ctr"/>
              </a:tabLst>
            </a:pPr>
            <a:r>
              <a:rPr lang="en-US" sz="2200" b="1" dirty="0">
                <a:solidFill>
                  <a:srgbClr val="000000"/>
                </a:solidFill>
              </a:rPr>
              <a:t>	Inventory	Cost	Market	Total	</a:t>
            </a:r>
            <a:r>
              <a:rPr lang="en-US" sz="2200" b="1" dirty="0" err="1">
                <a:solidFill>
                  <a:srgbClr val="000000"/>
                </a:solidFill>
              </a:rPr>
              <a:t>Total</a:t>
            </a:r>
            <a:r>
              <a:rPr lang="en-US" sz="2200" b="1" dirty="0">
                <a:solidFill>
                  <a:srgbClr val="000000"/>
                </a:solidFill>
              </a:rPr>
              <a:t>	 Lower  </a:t>
            </a:r>
          </a:p>
          <a:p>
            <a:pPr eaLnBrk="0" hangingPunct="0">
              <a:tabLst>
                <a:tab pos="1371600" algn="ctr"/>
                <a:tab pos="2692400" algn="ctr"/>
                <a:tab pos="3771900" algn="ctr"/>
                <a:tab pos="5029200" algn="ctr"/>
                <a:tab pos="6286500" algn="ctr"/>
                <a:tab pos="7607300" algn="ctr"/>
              </a:tabLst>
            </a:pPr>
            <a:r>
              <a:rPr lang="en-US" sz="2200" b="1" dirty="0">
                <a:solidFill>
                  <a:srgbClr val="000000"/>
                </a:solidFill>
              </a:rPr>
              <a:t>Item	Quantity	Price	</a:t>
            </a:r>
            <a:r>
              <a:rPr lang="en-US" sz="2200" b="1" dirty="0" err="1">
                <a:solidFill>
                  <a:srgbClr val="000000"/>
                </a:solidFill>
              </a:rPr>
              <a:t>Price</a:t>
            </a:r>
            <a:r>
              <a:rPr lang="en-US" sz="2200" b="1" dirty="0">
                <a:solidFill>
                  <a:srgbClr val="000000"/>
                </a:solidFill>
              </a:rPr>
              <a:t>	Cost	Market	C or M</a:t>
            </a:r>
          </a:p>
        </p:txBody>
      </p:sp>
      <p:sp>
        <p:nvSpPr>
          <p:cNvPr id="40969" name="Rectangle 9"/>
          <p:cNvSpPr>
            <a:spLocks noChangeArrowheads="1"/>
          </p:cNvSpPr>
          <p:nvPr/>
        </p:nvSpPr>
        <p:spPr bwMode="auto">
          <a:xfrm>
            <a:off x="76200" y="4953000"/>
            <a:ext cx="8763000" cy="1371600"/>
          </a:xfrm>
          <a:prstGeom prst="rect">
            <a:avLst/>
          </a:prstGeom>
          <a:noFill/>
          <a:ln w="12700">
            <a:noFill/>
            <a:miter lim="800000"/>
            <a:headEnd/>
            <a:tailEnd/>
          </a:ln>
        </p:spPr>
        <p:txBody>
          <a:bodyPr lIns="90488" tIns="44450" rIns="90488" bIns="44450"/>
          <a:lstStyle/>
          <a:p>
            <a:pPr marL="285750">
              <a:lnSpc>
                <a:spcPct val="120000"/>
              </a:lnSpc>
              <a:tabLst>
                <a:tab pos="5486400" algn="dec"/>
                <a:tab pos="6743700" algn="dec"/>
                <a:tab pos="8064500" algn="dec"/>
              </a:tabLst>
            </a:pPr>
            <a:r>
              <a:rPr lang="en-US" sz="2800" dirty="0">
                <a:solidFill>
                  <a:srgbClr val="000000"/>
                </a:solidFill>
              </a:rPr>
              <a:t>The market decline based on </a:t>
            </a:r>
            <a:r>
              <a:rPr lang="en-US" sz="2800" u="sng" dirty="0"/>
              <a:t>individual items</a:t>
            </a:r>
            <a:r>
              <a:rPr lang="en-US" sz="2800" dirty="0">
                <a:solidFill>
                  <a:srgbClr val="114FFB"/>
                </a:solidFill>
              </a:rPr>
              <a:t> </a:t>
            </a:r>
          </a:p>
          <a:p>
            <a:pPr marL="285750">
              <a:lnSpc>
                <a:spcPct val="120000"/>
              </a:lnSpc>
              <a:tabLst>
                <a:tab pos="5486400" algn="dec"/>
                <a:tab pos="6743700" algn="dec"/>
                <a:tab pos="8064500" algn="dec"/>
              </a:tabLst>
            </a:pPr>
            <a:r>
              <a:rPr lang="en-US" sz="2800" dirty="0">
                <a:solidFill>
                  <a:srgbClr val="000000"/>
                </a:solidFill>
              </a:rPr>
              <a:t>($15,520 – $15,070) = $450</a:t>
            </a:r>
          </a:p>
          <a:p>
            <a:pPr marL="285750">
              <a:tabLst>
                <a:tab pos="5486400" algn="dec"/>
                <a:tab pos="6743700" algn="dec"/>
                <a:tab pos="8064500" algn="dec"/>
              </a:tabLst>
            </a:pPr>
            <a:r>
              <a:rPr lang="en-US" sz="2600" b="1" dirty="0">
                <a:solidFill>
                  <a:srgbClr val="000000"/>
                </a:solidFill>
              </a:rPr>
              <a:t>  </a:t>
            </a:r>
            <a:endParaRPr lang="en-US" sz="2600" b="1" dirty="0"/>
          </a:p>
        </p:txBody>
      </p:sp>
      <p:sp>
        <p:nvSpPr>
          <p:cNvPr id="40970" name="AutoShape 10"/>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1000">
                                          <p:stCondLst>
                                            <p:cond delay="0"/>
                                          </p:stCondLst>
                                        </p:cTn>
                                        <p:tgtEl>
                                          <p:spTgt spid="409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fade">
                                      <p:cBhvr>
                                        <p:cTn id="12" dur="1000">
                                          <p:stCondLst>
                                            <p:cond delay="0"/>
                                          </p:stCondLst>
                                        </p:cTn>
                                        <p:tgtEl>
                                          <p:spTgt spid="409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fade">
                                      <p:cBhvr>
                                        <p:cTn id="17" dur="1000">
                                          <p:stCondLst>
                                            <p:cond delay="0"/>
                                          </p:stCondLst>
                                        </p:cTn>
                                        <p:tgtEl>
                                          <p:spTgt spid="409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4">
                                            <p:txEl>
                                              <p:pRg st="3" end="3"/>
                                            </p:txEl>
                                          </p:spTgt>
                                        </p:tgtEl>
                                        <p:attrNameLst>
                                          <p:attrName>style.visibility</p:attrName>
                                        </p:attrNameLst>
                                      </p:cBhvr>
                                      <p:to>
                                        <p:strVal val="visible"/>
                                      </p:to>
                                    </p:set>
                                    <p:animEffect transition="in" filter="fade">
                                      <p:cBhvr>
                                        <p:cTn id="22" dur="1000">
                                          <p:stCondLst>
                                            <p:cond delay="0"/>
                                          </p:stCondLst>
                                        </p:cTn>
                                        <p:tgtEl>
                                          <p:spTgt spid="409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4">
                                            <p:txEl>
                                              <p:pRg st="4" end="4"/>
                                            </p:txEl>
                                          </p:spTgt>
                                        </p:tgtEl>
                                        <p:attrNameLst>
                                          <p:attrName>style.visibility</p:attrName>
                                        </p:attrNameLst>
                                      </p:cBhvr>
                                      <p:to>
                                        <p:strVal val="visible"/>
                                      </p:to>
                                    </p:set>
                                    <p:animEffect transition="in" filter="fade">
                                      <p:cBhvr>
                                        <p:cTn id="27" dur="1000">
                                          <p:stCondLst>
                                            <p:cond delay="0"/>
                                          </p:stCondLst>
                                        </p:cTn>
                                        <p:tgtEl>
                                          <p:spTgt spid="409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4">
                                            <p:txEl>
                                              <p:pRg st="5" end="5"/>
                                            </p:txEl>
                                          </p:spTgt>
                                        </p:tgtEl>
                                        <p:attrNameLst>
                                          <p:attrName>style.visibility</p:attrName>
                                        </p:attrNameLst>
                                      </p:cBhvr>
                                      <p:to>
                                        <p:strVal val="visible"/>
                                      </p:to>
                                    </p:set>
                                    <p:animEffect transition="in" filter="fade">
                                      <p:cBhvr>
                                        <p:cTn id="32" dur="1000">
                                          <p:stCondLst>
                                            <p:cond delay="0"/>
                                          </p:stCondLst>
                                        </p:cTn>
                                        <p:tgtEl>
                                          <p:spTgt spid="40964">
                                            <p:txEl>
                                              <p:pRg st="5" end="5"/>
                                            </p:txEl>
                                          </p:spTgt>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499"/>
                                          </p:stCondLst>
                                        </p:cTn>
                                        <p:tgtEl>
                                          <p:spTgt spid="40969"/>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1000"/>
                                  </p:stCondLst>
                                  <p:childTnLst>
                                    <p:set>
                                      <p:cBhvr>
                                        <p:cTn id="38" dur="1" fill="hold">
                                          <p:stCondLst>
                                            <p:cond delay="499"/>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P spid="40969" grpId="0" autoUpdateAnimBg="0"/>
      <p:bldP spid="4097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1447800" y="228600"/>
            <a:ext cx="6324600" cy="1371600"/>
          </a:xfrm>
          <a:prstGeom prst="horizontalScroll">
            <a:avLst>
              <a:gd name="adj" fmla="val 12500"/>
            </a:avLst>
          </a:prstGeom>
          <a:solidFill>
            <a:srgbClr val="990000"/>
          </a:solidFill>
          <a:ln w="12700">
            <a:solidFill>
              <a:schemeClr val="tx1"/>
            </a:solidFill>
            <a:round/>
            <a:headEnd/>
            <a:tailEnd/>
          </a:ln>
          <a:effectLst>
            <a:outerShdw dist="107763" dir="2700000" algn="ctr" rotWithShape="0">
              <a:schemeClr val="tx2"/>
            </a:outerShdw>
          </a:effectLst>
        </p:spPr>
        <p:txBody>
          <a:bodyPr wrap="none" anchor="ctr"/>
          <a:lstStyle/>
          <a:p>
            <a:pPr algn="ctr" eaLnBrk="0" hangingPunct="0">
              <a:spcBef>
                <a:spcPct val="50000"/>
              </a:spcBef>
              <a:defRPr/>
            </a:pPr>
            <a:r>
              <a:rPr lang="en-US" sz="4400">
                <a:solidFill>
                  <a:srgbClr val="FFCC99"/>
                </a:solidFill>
                <a:effectLst>
                  <a:outerShdw blurRad="38100" dist="38100" dir="2700000" algn="tl">
                    <a:srgbClr val="000000"/>
                  </a:outerShdw>
                </a:effectLst>
              </a:rPr>
              <a:t>Estimating Inventory Cost</a:t>
            </a:r>
            <a:endParaRPr lang="en-US" sz="4000">
              <a:solidFill>
                <a:srgbClr val="FFCC99"/>
              </a:solidFill>
              <a:effectLst>
                <a:outerShdw blurRad="38100" dist="38100" dir="2700000" algn="tl">
                  <a:srgbClr val="000000"/>
                </a:outerShdw>
              </a:effectLst>
            </a:endParaRPr>
          </a:p>
        </p:txBody>
      </p:sp>
      <p:grpSp>
        <p:nvGrpSpPr>
          <p:cNvPr id="2" name="Group 3"/>
          <p:cNvGrpSpPr>
            <a:grpSpLocks/>
          </p:cNvGrpSpPr>
          <p:nvPr/>
        </p:nvGrpSpPr>
        <p:grpSpPr bwMode="auto">
          <a:xfrm>
            <a:off x="1981200" y="3886200"/>
            <a:ext cx="1933575" cy="2362200"/>
            <a:chOff x="2045" y="1083"/>
            <a:chExt cx="1650" cy="2150"/>
          </a:xfrm>
        </p:grpSpPr>
        <p:sp>
          <p:nvSpPr>
            <p:cNvPr id="19536" name="Freeform 4"/>
            <p:cNvSpPr>
              <a:spLocks/>
            </p:cNvSpPr>
            <p:nvPr/>
          </p:nvSpPr>
          <p:spPr bwMode="auto">
            <a:xfrm>
              <a:off x="2829" y="3012"/>
              <a:ext cx="105" cy="37"/>
            </a:xfrm>
            <a:custGeom>
              <a:avLst/>
              <a:gdLst>
                <a:gd name="T0" fmla="*/ 162 w 209"/>
                <a:gd name="T1" fmla="*/ 0 h 72"/>
                <a:gd name="T2" fmla="*/ 0 w 209"/>
                <a:gd name="T3" fmla="*/ 38 h 72"/>
                <a:gd name="T4" fmla="*/ 143 w 209"/>
                <a:gd name="T5" fmla="*/ 72 h 72"/>
                <a:gd name="T6" fmla="*/ 202 w 209"/>
                <a:gd name="T7" fmla="*/ 63 h 72"/>
                <a:gd name="T8" fmla="*/ 209 w 209"/>
                <a:gd name="T9" fmla="*/ 19 h 72"/>
                <a:gd name="T10" fmla="*/ 162 w 209"/>
                <a:gd name="T11" fmla="*/ 0 h 72"/>
                <a:gd name="T12" fmla="*/ 162 w 209"/>
                <a:gd name="T13" fmla="*/ 0 h 72"/>
                <a:gd name="T14" fmla="*/ 0 60000 65536"/>
                <a:gd name="T15" fmla="*/ 0 60000 65536"/>
                <a:gd name="T16" fmla="*/ 0 60000 65536"/>
                <a:gd name="T17" fmla="*/ 0 60000 65536"/>
                <a:gd name="T18" fmla="*/ 0 60000 65536"/>
                <a:gd name="T19" fmla="*/ 0 60000 65536"/>
                <a:gd name="T20" fmla="*/ 0 60000 65536"/>
                <a:gd name="T21" fmla="*/ 0 w 209"/>
                <a:gd name="T22" fmla="*/ 0 h 72"/>
                <a:gd name="T23" fmla="*/ 209 w 209"/>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72">
                  <a:moveTo>
                    <a:pt x="162" y="0"/>
                  </a:moveTo>
                  <a:lnTo>
                    <a:pt x="0" y="38"/>
                  </a:lnTo>
                  <a:lnTo>
                    <a:pt x="143" y="72"/>
                  </a:lnTo>
                  <a:lnTo>
                    <a:pt x="202" y="63"/>
                  </a:lnTo>
                  <a:lnTo>
                    <a:pt x="209" y="19"/>
                  </a:lnTo>
                  <a:lnTo>
                    <a:pt x="162" y="0"/>
                  </a:lnTo>
                  <a:close/>
                </a:path>
              </a:pathLst>
            </a:custGeom>
            <a:solidFill>
              <a:srgbClr val="666666"/>
            </a:solidFill>
            <a:ln w="9525">
              <a:noFill/>
              <a:round/>
              <a:headEnd/>
              <a:tailEnd/>
            </a:ln>
          </p:spPr>
          <p:txBody>
            <a:bodyPr/>
            <a:lstStyle/>
            <a:p>
              <a:endParaRPr lang="id-ID"/>
            </a:p>
          </p:txBody>
        </p:sp>
        <p:sp>
          <p:nvSpPr>
            <p:cNvPr id="19537" name="Freeform 5"/>
            <p:cNvSpPr>
              <a:spLocks/>
            </p:cNvSpPr>
            <p:nvPr/>
          </p:nvSpPr>
          <p:spPr bwMode="auto">
            <a:xfrm>
              <a:off x="3302" y="3055"/>
              <a:ext cx="87" cy="25"/>
            </a:xfrm>
            <a:custGeom>
              <a:avLst/>
              <a:gdLst>
                <a:gd name="T0" fmla="*/ 120 w 175"/>
                <a:gd name="T1" fmla="*/ 0 h 49"/>
                <a:gd name="T2" fmla="*/ 0 w 175"/>
                <a:gd name="T3" fmla="*/ 34 h 49"/>
                <a:gd name="T4" fmla="*/ 175 w 175"/>
                <a:gd name="T5" fmla="*/ 49 h 49"/>
                <a:gd name="T6" fmla="*/ 120 w 175"/>
                <a:gd name="T7" fmla="*/ 0 h 49"/>
                <a:gd name="T8" fmla="*/ 120 w 175"/>
                <a:gd name="T9" fmla="*/ 0 h 49"/>
                <a:gd name="T10" fmla="*/ 0 60000 65536"/>
                <a:gd name="T11" fmla="*/ 0 60000 65536"/>
                <a:gd name="T12" fmla="*/ 0 60000 65536"/>
                <a:gd name="T13" fmla="*/ 0 60000 65536"/>
                <a:gd name="T14" fmla="*/ 0 60000 65536"/>
                <a:gd name="T15" fmla="*/ 0 w 175"/>
                <a:gd name="T16" fmla="*/ 0 h 49"/>
                <a:gd name="T17" fmla="*/ 175 w 175"/>
                <a:gd name="T18" fmla="*/ 49 h 49"/>
              </a:gdLst>
              <a:ahLst/>
              <a:cxnLst>
                <a:cxn ang="T10">
                  <a:pos x="T0" y="T1"/>
                </a:cxn>
                <a:cxn ang="T11">
                  <a:pos x="T2" y="T3"/>
                </a:cxn>
                <a:cxn ang="T12">
                  <a:pos x="T4" y="T5"/>
                </a:cxn>
                <a:cxn ang="T13">
                  <a:pos x="T6" y="T7"/>
                </a:cxn>
                <a:cxn ang="T14">
                  <a:pos x="T8" y="T9"/>
                </a:cxn>
              </a:cxnLst>
              <a:rect l="T15" t="T16" r="T17" b="T18"/>
              <a:pathLst>
                <a:path w="175" h="49">
                  <a:moveTo>
                    <a:pt x="120" y="0"/>
                  </a:moveTo>
                  <a:lnTo>
                    <a:pt x="0" y="34"/>
                  </a:lnTo>
                  <a:lnTo>
                    <a:pt x="175" y="49"/>
                  </a:lnTo>
                  <a:lnTo>
                    <a:pt x="120" y="0"/>
                  </a:lnTo>
                  <a:close/>
                </a:path>
              </a:pathLst>
            </a:custGeom>
            <a:solidFill>
              <a:srgbClr val="666666"/>
            </a:solidFill>
            <a:ln w="9525">
              <a:noFill/>
              <a:round/>
              <a:headEnd/>
              <a:tailEnd/>
            </a:ln>
          </p:spPr>
          <p:txBody>
            <a:bodyPr/>
            <a:lstStyle/>
            <a:p>
              <a:endParaRPr lang="id-ID"/>
            </a:p>
          </p:txBody>
        </p:sp>
        <p:sp>
          <p:nvSpPr>
            <p:cNvPr id="19538" name="Freeform 6"/>
            <p:cNvSpPr>
              <a:spLocks/>
            </p:cNvSpPr>
            <p:nvPr/>
          </p:nvSpPr>
          <p:spPr bwMode="auto">
            <a:xfrm>
              <a:off x="2774" y="1402"/>
              <a:ext cx="892" cy="741"/>
            </a:xfrm>
            <a:custGeom>
              <a:avLst/>
              <a:gdLst>
                <a:gd name="T0" fmla="*/ 1097 w 1785"/>
                <a:gd name="T1" fmla="*/ 146 h 1481"/>
                <a:gd name="T2" fmla="*/ 1007 w 1785"/>
                <a:gd name="T3" fmla="*/ 192 h 1481"/>
                <a:gd name="T4" fmla="*/ 745 w 1785"/>
                <a:gd name="T5" fmla="*/ 207 h 1481"/>
                <a:gd name="T6" fmla="*/ 669 w 1785"/>
                <a:gd name="T7" fmla="*/ 224 h 1481"/>
                <a:gd name="T8" fmla="*/ 580 w 1785"/>
                <a:gd name="T9" fmla="*/ 327 h 1481"/>
                <a:gd name="T10" fmla="*/ 433 w 1785"/>
                <a:gd name="T11" fmla="*/ 435 h 1481"/>
                <a:gd name="T12" fmla="*/ 471 w 1785"/>
                <a:gd name="T13" fmla="*/ 336 h 1481"/>
                <a:gd name="T14" fmla="*/ 388 w 1785"/>
                <a:gd name="T15" fmla="*/ 336 h 1481"/>
                <a:gd name="T16" fmla="*/ 279 w 1785"/>
                <a:gd name="T17" fmla="*/ 279 h 1481"/>
                <a:gd name="T18" fmla="*/ 209 w 1785"/>
                <a:gd name="T19" fmla="*/ 405 h 1481"/>
                <a:gd name="T20" fmla="*/ 169 w 1785"/>
                <a:gd name="T21" fmla="*/ 449 h 1481"/>
                <a:gd name="T22" fmla="*/ 105 w 1785"/>
                <a:gd name="T23" fmla="*/ 580 h 1481"/>
                <a:gd name="T24" fmla="*/ 38 w 1785"/>
                <a:gd name="T25" fmla="*/ 622 h 1481"/>
                <a:gd name="T26" fmla="*/ 0 w 1785"/>
                <a:gd name="T27" fmla="*/ 758 h 1481"/>
                <a:gd name="T28" fmla="*/ 6 w 1785"/>
                <a:gd name="T29" fmla="*/ 848 h 1481"/>
                <a:gd name="T30" fmla="*/ 201 w 1785"/>
                <a:gd name="T31" fmla="*/ 1000 h 1481"/>
                <a:gd name="T32" fmla="*/ 428 w 1785"/>
                <a:gd name="T33" fmla="*/ 935 h 1481"/>
                <a:gd name="T34" fmla="*/ 700 w 1785"/>
                <a:gd name="T35" fmla="*/ 1228 h 1481"/>
                <a:gd name="T36" fmla="*/ 774 w 1785"/>
                <a:gd name="T37" fmla="*/ 1279 h 1481"/>
                <a:gd name="T38" fmla="*/ 804 w 1785"/>
                <a:gd name="T39" fmla="*/ 1384 h 1481"/>
                <a:gd name="T40" fmla="*/ 757 w 1785"/>
                <a:gd name="T41" fmla="*/ 1431 h 1481"/>
                <a:gd name="T42" fmla="*/ 705 w 1785"/>
                <a:gd name="T43" fmla="*/ 1443 h 1481"/>
                <a:gd name="T44" fmla="*/ 755 w 1785"/>
                <a:gd name="T45" fmla="*/ 1481 h 1481"/>
                <a:gd name="T46" fmla="*/ 1211 w 1785"/>
                <a:gd name="T47" fmla="*/ 1399 h 1481"/>
                <a:gd name="T48" fmla="*/ 1390 w 1785"/>
                <a:gd name="T49" fmla="*/ 1331 h 1481"/>
                <a:gd name="T50" fmla="*/ 1684 w 1785"/>
                <a:gd name="T51" fmla="*/ 886 h 1481"/>
                <a:gd name="T52" fmla="*/ 1741 w 1785"/>
                <a:gd name="T53" fmla="*/ 867 h 1481"/>
                <a:gd name="T54" fmla="*/ 1785 w 1785"/>
                <a:gd name="T55" fmla="*/ 760 h 1481"/>
                <a:gd name="T56" fmla="*/ 1775 w 1785"/>
                <a:gd name="T57" fmla="*/ 399 h 1481"/>
                <a:gd name="T58" fmla="*/ 1680 w 1785"/>
                <a:gd name="T59" fmla="*/ 287 h 1481"/>
                <a:gd name="T60" fmla="*/ 1441 w 1785"/>
                <a:gd name="T61" fmla="*/ 137 h 1481"/>
                <a:gd name="T62" fmla="*/ 1412 w 1785"/>
                <a:gd name="T63" fmla="*/ 0 h 1481"/>
                <a:gd name="T64" fmla="*/ 1319 w 1785"/>
                <a:gd name="T65" fmla="*/ 65 h 1481"/>
                <a:gd name="T66" fmla="*/ 1150 w 1785"/>
                <a:gd name="T67" fmla="*/ 158 h 1481"/>
                <a:gd name="T68" fmla="*/ 1097 w 1785"/>
                <a:gd name="T69" fmla="*/ 146 h 1481"/>
                <a:gd name="T70" fmla="*/ 1097 w 1785"/>
                <a:gd name="T71" fmla="*/ 146 h 14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5"/>
                <a:gd name="T109" fmla="*/ 0 h 1481"/>
                <a:gd name="T110" fmla="*/ 1785 w 1785"/>
                <a:gd name="T111" fmla="*/ 1481 h 14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5" h="1481">
                  <a:moveTo>
                    <a:pt x="1097" y="146"/>
                  </a:moveTo>
                  <a:lnTo>
                    <a:pt x="1007" y="192"/>
                  </a:lnTo>
                  <a:lnTo>
                    <a:pt x="745" y="207"/>
                  </a:lnTo>
                  <a:lnTo>
                    <a:pt x="669" y="224"/>
                  </a:lnTo>
                  <a:lnTo>
                    <a:pt x="580" y="327"/>
                  </a:lnTo>
                  <a:lnTo>
                    <a:pt x="433" y="435"/>
                  </a:lnTo>
                  <a:lnTo>
                    <a:pt x="471" y="336"/>
                  </a:lnTo>
                  <a:lnTo>
                    <a:pt x="388" y="336"/>
                  </a:lnTo>
                  <a:lnTo>
                    <a:pt x="279" y="279"/>
                  </a:lnTo>
                  <a:lnTo>
                    <a:pt x="209" y="405"/>
                  </a:lnTo>
                  <a:lnTo>
                    <a:pt x="169" y="449"/>
                  </a:lnTo>
                  <a:lnTo>
                    <a:pt x="105" y="580"/>
                  </a:lnTo>
                  <a:lnTo>
                    <a:pt x="38" y="622"/>
                  </a:lnTo>
                  <a:lnTo>
                    <a:pt x="0" y="758"/>
                  </a:lnTo>
                  <a:lnTo>
                    <a:pt x="6" y="848"/>
                  </a:lnTo>
                  <a:lnTo>
                    <a:pt x="201" y="1000"/>
                  </a:lnTo>
                  <a:lnTo>
                    <a:pt x="428" y="935"/>
                  </a:lnTo>
                  <a:lnTo>
                    <a:pt x="700" y="1228"/>
                  </a:lnTo>
                  <a:lnTo>
                    <a:pt x="774" y="1279"/>
                  </a:lnTo>
                  <a:lnTo>
                    <a:pt x="804" y="1384"/>
                  </a:lnTo>
                  <a:lnTo>
                    <a:pt x="757" y="1431"/>
                  </a:lnTo>
                  <a:lnTo>
                    <a:pt x="705" y="1443"/>
                  </a:lnTo>
                  <a:lnTo>
                    <a:pt x="755" y="1481"/>
                  </a:lnTo>
                  <a:lnTo>
                    <a:pt x="1211" y="1399"/>
                  </a:lnTo>
                  <a:lnTo>
                    <a:pt x="1390" y="1331"/>
                  </a:lnTo>
                  <a:lnTo>
                    <a:pt x="1684" y="886"/>
                  </a:lnTo>
                  <a:lnTo>
                    <a:pt x="1741" y="867"/>
                  </a:lnTo>
                  <a:lnTo>
                    <a:pt x="1785" y="760"/>
                  </a:lnTo>
                  <a:lnTo>
                    <a:pt x="1775" y="399"/>
                  </a:lnTo>
                  <a:lnTo>
                    <a:pt x="1680" y="287"/>
                  </a:lnTo>
                  <a:lnTo>
                    <a:pt x="1441" y="137"/>
                  </a:lnTo>
                  <a:lnTo>
                    <a:pt x="1412" y="0"/>
                  </a:lnTo>
                  <a:lnTo>
                    <a:pt x="1319" y="65"/>
                  </a:lnTo>
                  <a:lnTo>
                    <a:pt x="1150" y="158"/>
                  </a:lnTo>
                  <a:lnTo>
                    <a:pt x="1097" y="146"/>
                  </a:lnTo>
                  <a:close/>
                </a:path>
              </a:pathLst>
            </a:custGeom>
            <a:solidFill>
              <a:srgbClr val="E5E5FF"/>
            </a:solidFill>
            <a:ln w="9525">
              <a:noFill/>
              <a:round/>
              <a:headEnd/>
              <a:tailEnd/>
            </a:ln>
          </p:spPr>
          <p:txBody>
            <a:bodyPr/>
            <a:lstStyle/>
            <a:p>
              <a:endParaRPr lang="id-ID"/>
            </a:p>
          </p:txBody>
        </p:sp>
        <p:sp>
          <p:nvSpPr>
            <p:cNvPr id="19539" name="Freeform 7"/>
            <p:cNvSpPr>
              <a:spLocks/>
            </p:cNvSpPr>
            <p:nvPr/>
          </p:nvSpPr>
          <p:spPr bwMode="auto">
            <a:xfrm>
              <a:off x="3251" y="1604"/>
              <a:ext cx="312" cy="388"/>
            </a:xfrm>
            <a:custGeom>
              <a:avLst/>
              <a:gdLst>
                <a:gd name="T0" fmla="*/ 521 w 624"/>
                <a:gd name="T1" fmla="*/ 0 h 776"/>
                <a:gd name="T2" fmla="*/ 479 w 624"/>
                <a:gd name="T3" fmla="*/ 110 h 776"/>
                <a:gd name="T4" fmla="*/ 479 w 624"/>
                <a:gd name="T5" fmla="*/ 192 h 776"/>
                <a:gd name="T6" fmla="*/ 561 w 624"/>
                <a:gd name="T7" fmla="*/ 118 h 776"/>
                <a:gd name="T8" fmla="*/ 624 w 624"/>
                <a:gd name="T9" fmla="*/ 95 h 776"/>
                <a:gd name="T10" fmla="*/ 622 w 624"/>
                <a:gd name="T11" fmla="*/ 129 h 776"/>
                <a:gd name="T12" fmla="*/ 474 w 624"/>
                <a:gd name="T13" fmla="*/ 260 h 776"/>
                <a:gd name="T14" fmla="*/ 517 w 624"/>
                <a:gd name="T15" fmla="*/ 266 h 776"/>
                <a:gd name="T16" fmla="*/ 493 w 624"/>
                <a:gd name="T17" fmla="*/ 293 h 776"/>
                <a:gd name="T18" fmla="*/ 436 w 624"/>
                <a:gd name="T19" fmla="*/ 300 h 776"/>
                <a:gd name="T20" fmla="*/ 342 w 624"/>
                <a:gd name="T21" fmla="*/ 483 h 776"/>
                <a:gd name="T22" fmla="*/ 348 w 624"/>
                <a:gd name="T23" fmla="*/ 553 h 776"/>
                <a:gd name="T24" fmla="*/ 316 w 624"/>
                <a:gd name="T25" fmla="*/ 582 h 776"/>
                <a:gd name="T26" fmla="*/ 363 w 624"/>
                <a:gd name="T27" fmla="*/ 631 h 776"/>
                <a:gd name="T28" fmla="*/ 375 w 624"/>
                <a:gd name="T29" fmla="*/ 776 h 776"/>
                <a:gd name="T30" fmla="*/ 289 w 624"/>
                <a:gd name="T31" fmla="*/ 665 h 776"/>
                <a:gd name="T32" fmla="*/ 282 w 624"/>
                <a:gd name="T33" fmla="*/ 713 h 776"/>
                <a:gd name="T34" fmla="*/ 181 w 624"/>
                <a:gd name="T35" fmla="*/ 690 h 776"/>
                <a:gd name="T36" fmla="*/ 0 w 624"/>
                <a:gd name="T37" fmla="*/ 755 h 776"/>
                <a:gd name="T38" fmla="*/ 65 w 624"/>
                <a:gd name="T39" fmla="*/ 658 h 776"/>
                <a:gd name="T40" fmla="*/ 177 w 624"/>
                <a:gd name="T41" fmla="*/ 578 h 776"/>
                <a:gd name="T42" fmla="*/ 348 w 624"/>
                <a:gd name="T43" fmla="*/ 222 h 776"/>
                <a:gd name="T44" fmla="*/ 394 w 624"/>
                <a:gd name="T45" fmla="*/ 101 h 776"/>
                <a:gd name="T46" fmla="*/ 432 w 624"/>
                <a:gd name="T47" fmla="*/ 86 h 776"/>
                <a:gd name="T48" fmla="*/ 422 w 624"/>
                <a:gd name="T49" fmla="*/ 186 h 776"/>
                <a:gd name="T50" fmla="*/ 466 w 624"/>
                <a:gd name="T51" fmla="*/ 80 h 776"/>
                <a:gd name="T52" fmla="*/ 521 w 624"/>
                <a:gd name="T53" fmla="*/ 0 h 776"/>
                <a:gd name="T54" fmla="*/ 521 w 624"/>
                <a:gd name="T55" fmla="*/ 0 h 7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4"/>
                <a:gd name="T85" fmla="*/ 0 h 776"/>
                <a:gd name="T86" fmla="*/ 624 w 624"/>
                <a:gd name="T87" fmla="*/ 776 h 7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4" h="776">
                  <a:moveTo>
                    <a:pt x="521" y="0"/>
                  </a:moveTo>
                  <a:lnTo>
                    <a:pt x="479" y="110"/>
                  </a:lnTo>
                  <a:lnTo>
                    <a:pt x="479" y="192"/>
                  </a:lnTo>
                  <a:lnTo>
                    <a:pt x="561" y="118"/>
                  </a:lnTo>
                  <a:lnTo>
                    <a:pt x="624" y="95"/>
                  </a:lnTo>
                  <a:lnTo>
                    <a:pt x="622" y="129"/>
                  </a:lnTo>
                  <a:lnTo>
                    <a:pt x="474" y="260"/>
                  </a:lnTo>
                  <a:lnTo>
                    <a:pt x="517" y="266"/>
                  </a:lnTo>
                  <a:lnTo>
                    <a:pt x="493" y="293"/>
                  </a:lnTo>
                  <a:lnTo>
                    <a:pt x="436" y="300"/>
                  </a:lnTo>
                  <a:lnTo>
                    <a:pt x="342" y="483"/>
                  </a:lnTo>
                  <a:lnTo>
                    <a:pt x="348" y="553"/>
                  </a:lnTo>
                  <a:lnTo>
                    <a:pt x="316" y="582"/>
                  </a:lnTo>
                  <a:lnTo>
                    <a:pt x="363" y="631"/>
                  </a:lnTo>
                  <a:lnTo>
                    <a:pt x="375" y="776"/>
                  </a:lnTo>
                  <a:lnTo>
                    <a:pt x="289" y="665"/>
                  </a:lnTo>
                  <a:lnTo>
                    <a:pt x="282" y="713"/>
                  </a:lnTo>
                  <a:lnTo>
                    <a:pt x="181" y="690"/>
                  </a:lnTo>
                  <a:lnTo>
                    <a:pt x="0" y="755"/>
                  </a:lnTo>
                  <a:lnTo>
                    <a:pt x="65" y="658"/>
                  </a:lnTo>
                  <a:lnTo>
                    <a:pt x="177" y="578"/>
                  </a:lnTo>
                  <a:lnTo>
                    <a:pt x="348" y="222"/>
                  </a:lnTo>
                  <a:lnTo>
                    <a:pt x="394" y="101"/>
                  </a:lnTo>
                  <a:lnTo>
                    <a:pt x="432" y="86"/>
                  </a:lnTo>
                  <a:lnTo>
                    <a:pt x="422" y="186"/>
                  </a:lnTo>
                  <a:lnTo>
                    <a:pt x="466" y="80"/>
                  </a:lnTo>
                  <a:lnTo>
                    <a:pt x="521" y="0"/>
                  </a:lnTo>
                  <a:close/>
                </a:path>
              </a:pathLst>
            </a:custGeom>
            <a:solidFill>
              <a:srgbClr val="B8B8D9"/>
            </a:solidFill>
            <a:ln w="9525">
              <a:noFill/>
              <a:round/>
              <a:headEnd/>
              <a:tailEnd/>
            </a:ln>
          </p:spPr>
          <p:txBody>
            <a:bodyPr/>
            <a:lstStyle/>
            <a:p>
              <a:endParaRPr lang="id-ID"/>
            </a:p>
          </p:txBody>
        </p:sp>
        <p:sp>
          <p:nvSpPr>
            <p:cNvPr id="19540" name="Freeform 8"/>
            <p:cNvSpPr>
              <a:spLocks/>
            </p:cNvSpPr>
            <p:nvPr/>
          </p:nvSpPr>
          <p:spPr bwMode="auto">
            <a:xfrm>
              <a:off x="3326" y="1505"/>
              <a:ext cx="140" cy="140"/>
            </a:xfrm>
            <a:custGeom>
              <a:avLst/>
              <a:gdLst>
                <a:gd name="T0" fmla="*/ 86 w 280"/>
                <a:gd name="T1" fmla="*/ 74 h 280"/>
                <a:gd name="T2" fmla="*/ 27 w 280"/>
                <a:gd name="T3" fmla="*/ 204 h 280"/>
                <a:gd name="T4" fmla="*/ 0 w 280"/>
                <a:gd name="T5" fmla="*/ 280 h 280"/>
                <a:gd name="T6" fmla="*/ 88 w 280"/>
                <a:gd name="T7" fmla="*/ 156 h 280"/>
                <a:gd name="T8" fmla="*/ 219 w 280"/>
                <a:gd name="T9" fmla="*/ 93 h 280"/>
                <a:gd name="T10" fmla="*/ 280 w 280"/>
                <a:gd name="T11" fmla="*/ 0 h 280"/>
                <a:gd name="T12" fmla="*/ 170 w 280"/>
                <a:gd name="T13" fmla="*/ 69 h 280"/>
                <a:gd name="T14" fmla="*/ 111 w 280"/>
                <a:gd name="T15" fmla="*/ 105 h 280"/>
                <a:gd name="T16" fmla="*/ 86 w 280"/>
                <a:gd name="T17" fmla="*/ 74 h 280"/>
                <a:gd name="T18" fmla="*/ 86 w 280"/>
                <a:gd name="T19" fmla="*/ 74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0"/>
                <a:gd name="T31" fmla="*/ 0 h 280"/>
                <a:gd name="T32" fmla="*/ 280 w 280"/>
                <a:gd name="T33" fmla="*/ 280 h 2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0" h="280">
                  <a:moveTo>
                    <a:pt x="86" y="74"/>
                  </a:moveTo>
                  <a:lnTo>
                    <a:pt x="27" y="204"/>
                  </a:lnTo>
                  <a:lnTo>
                    <a:pt x="0" y="280"/>
                  </a:lnTo>
                  <a:lnTo>
                    <a:pt x="88" y="156"/>
                  </a:lnTo>
                  <a:lnTo>
                    <a:pt x="219" y="93"/>
                  </a:lnTo>
                  <a:lnTo>
                    <a:pt x="280" y="0"/>
                  </a:lnTo>
                  <a:lnTo>
                    <a:pt x="170" y="69"/>
                  </a:lnTo>
                  <a:lnTo>
                    <a:pt x="111" y="105"/>
                  </a:lnTo>
                  <a:lnTo>
                    <a:pt x="86" y="74"/>
                  </a:lnTo>
                  <a:close/>
                </a:path>
              </a:pathLst>
            </a:custGeom>
            <a:solidFill>
              <a:srgbClr val="B8B8D9"/>
            </a:solidFill>
            <a:ln w="9525">
              <a:noFill/>
              <a:round/>
              <a:headEnd/>
              <a:tailEnd/>
            </a:ln>
          </p:spPr>
          <p:txBody>
            <a:bodyPr/>
            <a:lstStyle/>
            <a:p>
              <a:endParaRPr lang="id-ID"/>
            </a:p>
          </p:txBody>
        </p:sp>
        <p:sp>
          <p:nvSpPr>
            <p:cNvPr id="19541" name="Freeform 9"/>
            <p:cNvSpPr>
              <a:spLocks/>
            </p:cNvSpPr>
            <p:nvPr/>
          </p:nvSpPr>
          <p:spPr bwMode="auto">
            <a:xfrm>
              <a:off x="3233" y="1688"/>
              <a:ext cx="220" cy="238"/>
            </a:xfrm>
            <a:custGeom>
              <a:avLst/>
              <a:gdLst>
                <a:gd name="T0" fmla="*/ 55 w 439"/>
                <a:gd name="T1" fmla="*/ 0 h 477"/>
                <a:gd name="T2" fmla="*/ 86 w 439"/>
                <a:gd name="T3" fmla="*/ 44 h 477"/>
                <a:gd name="T4" fmla="*/ 255 w 439"/>
                <a:gd name="T5" fmla="*/ 139 h 477"/>
                <a:gd name="T6" fmla="*/ 205 w 439"/>
                <a:gd name="T7" fmla="*/ 396 h 477"/>
                <a:gd name="T8" fmla="*/ 86 w 439"/>
                <a:gd name="T9" fmla="*/ 399 h 477"/>
                <a:gd name="T10" fmla="*/ 0 w 439"/>
                <a:gd name="T11" fmla="*/ 367 h 477"/>
                <a:gd name="T12" fmla="*/ 95 w 439"/>
                <a:gd name="T13" fmla="*/ 458 h 477"/>
                <a:gd name="T14" fmla="*/ 261 w 439"/>
                <a:gd name="T15" fmla="*/ 477 h 477"/>
                <a:gd name="T16" fmla="*/ 439 w 439"/>
                <a:gd name="T17" fmla="*/ 90 h 477"/>
                <a:gd name="T18" fmla="*/ 316 w 439"/>
                <a:gd name="T19" fmla="*/ 69 h 477"/>
                <a:gd name="T20" fmla="*/ 112 w 439"/>
                <a:gd name="T21" fmla="*/ 10 h 477"/>
                <a:gd name="T22" fmla="*/ 55 w 439"/>
                <a:gd name="T23" fmla="*/ 0 h 477"/>
                <a:gd name="T24" fmla="*/ 55 w 439"/>
                <a:gd name="T25" fmla="*/ 0 h 4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477"/>
                <a:gd name="T41" fmla="*/ 439 w 439"/>
                <a:gd name="T42" fmla="*/ 477 h 4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477">
                  <a:moveTo>
                    <a:pt x="55" y="0"/>
                  </a:moveTo>
                  <a:lnTo>
                    <a:pt x="86" y="44"/>
                  </a:lnTo>
                  <a:lnTo>
                    <a:pt x="255" y="139"/>
                  </a:lnTo>
                  <a:lnTo>
                    <a:pt x="205" y="396"/>
                  </a:lnTo>
                  <a:lnTo>
                    <a:pt x="86" y="399"/>
                  </a:lnTo>
                  <a:lnTo>
                    <a:pt x="0" y="367"/>
                  </a:lnTo>
                  <a:lnTo>
                    <a:pt x="95" y="458"/>
                  </a:lnTo>
                  <a:lnTo>
                    <a:pt x="261" y="477"/>
                  </a:lnTo>
                  <a:lnTo>
                    <a:pt x="439" y="90"/>
                  </a:lnTo>
                  <a:lnTo>
                    <a:pt x="316" y="69"/>
                  </a:lnTo>
                  <a:lnTo>
                    <a:pt x="112" y="10"/>
                  </a:lnTo>
                  <a:lnTo>
                    <a:pt x="55" y="0"/>
                  </a:lnTo>
                  <a:close/>
                </a:path>
              </a:pathLst>
            </a:custGeom>
            <a:solidFill>
              <a:srgbClr val="B8B8D9"/>
            </a:solidFill>
            <a:ln w="9525">
              <a:noFill/>
              <a:round/>
              <a:headEnd/>
              <a:tailEnd/>
            </a:ln>
          </p:spPr>
          <p:txBody>
            <a:bodyPr/>
            <a:lstStyle/>
            <a:p>
              <a:endParaRPr lang="id-ID"/>
            </a:p>
          </p:txBody>
        </p:sp>
        <p:sp>
          <p:nvSpPr>
            <p:cNvPr id="19542" name="Freeform 10"/>
            <p:cNvSpPr>
              <a:spLocks/>
            </p:cNvSpPr>
            <p:nvPr/>
          </p:nvSpPr>
          <p:spPr bwMode="auto">
            <a:xfrm>
              <a:off x="3043" y="1515"/>
              <a:ext cx="324" cy="508"/>
            </a:xfrm>
            <a:custGeom>
              <a:avLst/>
              <a:gdLst>
                <a:gd name="T0" fmla="*/ 547 w 648"/>
                <a:gd name="T1" fmla="*/ 48 h 1017"/>
                <a:gd name="T2" fmla="*/ 220 w 648"/>
                <a:gd name="T3" fmla="*/ 677 h 1017"/>
                <a:gd name="T4" fmla="*/ 13 w 648"/>
                <a:gd name="T5" fmla="*/ 901 h 1017"/>
                <a:gd name="T6" fmla="*/ 0 w 648"/>
                <a:gd name="T7" fmla="*/ 1004 h 1017"/>
                <a:gd name="T8" fmla="*/ 141 w 648"/>
                <a:gd name="T9" fmla="*/ 1006 h 1017"/>
                <a:gd name="T10" fmla="*/ 169 w 648"/>
                <a:gd name="T11" fmla="*/ 1017 h 1017"/>
                <a:gd name="T12" fmla="*/ 226 w 648"/>
                <a:gd name="T13" fmla="*/ 989 h 1017"/>
                <a:gd name="T14" fmla="*/ 382 w 648"/>
                <a:gd name="T15" fmla="*/ 970 h 1017"/>
                <a:gd name="T16" fmla="*/ 441 w 648"/>
                <a:gd name="T17" fmla="*/ 897 h 1017"/>
                <a:gd name="T18" fmla="*/ 591 w 648"/>
                <a:gd name="T19" fmla="*/ 827 h 1017"/>
                <a:gd name="T20" fmla="*/ 485 w 648"/>
                <a:gd name="T21" fmla="*/ 820 h 1017"/>
                <a:gd name="T22" fmla="*/ 382 w 648"/>
                <a:gd name="T23" fmla="*/ 871 h 1017"/>
                <a:gd name="T24" fmla="*/ 317 w 648"/>
                <a:gd name="T25" fmla="*/ 941 h 1017"/>
                <a:gd name="T26" fmla="*/ 158 w 648"/>
                <a:gd name="T27" fmla="*/ 915 h 1017"/>
                <a:gd name="T28" fmla="*/ 192 w 648"/>
                <a:gd name="T29" fmla="*/ 783 h 1017"/>
                <a:gd name="T30" fmla="*/ 306 w 648"/>
                <a:gd name="T31" fmla="*/ 782 h 1017"/>
                <a:gd name="T32" fmla="*/ 283 w 648"/>
                <a:gd name="T33" fmla="*/ 686 h 1017"/>
                <a:gd name="T34" fmla="*/ 346 w 648"/>
                <a:gd name="T35" fmla="*/ 468 h 1017"/>
                <a:gd name="T36" fmla="*/ 469 w 648"/>
                <a:gd name="T37" fmla="*/ 255 h 1017"/>
                <a:gd name="T38" fmla="*/ 563 w 648"/>
                <a:gd name="T39" fmla="*/ 63 h 1017"/>
                <a:gd name="T40" fmla="*/ 648 w 648"/>
                <a:gd name="T41" fmla="*/ 57 h 1017"/>
                <a:gd name="T42" fmla="*/ 612 w 648"/>
                <a:gd name="T43" fmla="*/ 0 h 1017"/>
                <a:gd name="T44" fmla="*/ 547 w 648"/>
                <a:gd name="T45" fmla="*/ 48 h 1017"/>
                <a:gd name="T46" fmla="*/ 547 w 648"/>
                <a:gd name="T47" fmla="*/ 48 h 10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8"/>
                <a:gd name="T73" fmla="*/ 0 h 1017"/>
                <a:gd name="T74" fmla="*/ 648 w 648"/>
                <a:gd name="T75" fmla="*/ 1017 h 10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8" h="1017">
                  <a:moveTo>
                    <a:pt x="547" y="48"/>
                  </a:moveTo>
                  <a:lnTo>
                    <a:pt x="220" y="677"/>
                  </a:lnTo>
                  <a:lnTo>
                    <a:pt x="13" y="901"/>
                  </a:lnTo>
                  <a:lnTo>
                    <a:pt x="0" y="1004"/>
                  </a:lnTo>
                  <a:lnTo>
                    <a:pt x="141" y="1006"/>
                  </a:lnTo>
                  <a:lnTo>
                    <a:pt x="169" y="1017"/>
                  </a:lnTo>
                  <a:lnTo>
                    <a:pt x="226" y="989"/>
                  </a:lnTo>
                  <a:lnTo>
                    <a:pt x="382" y="970"/>
                  </a:lnTo>
                  <a:lnTo>
                    <a:pt x="441" y="897"/>
                  </a:lnTo>
                  <a:lnTo>
                    <a:pt x="591" y="827"/>
                  </a:lnTo>
                  <a:lnTo>
                    <a:pt x="485" y="820"/>
                  </a:lnTo>
                  <a:lnTo>
                    <a:pt x="382" y="871"/>
                  </a:lnTo>
                  <a:lnTo>
                    <a:pt x="317" y="941"/>
                  </a:lnTo>
                  <a:lnTo>
                    <a:pt x="158" y="915"/>
                  </a:lnTo>
                  <a:lnTo>
                    <a:pt x="192" y="783"/>
                  </a:lnTo>
                  <a:lnTo>
                    <a:pt x="306" y="782"/>
                  </a:lnTo>
                  <a:lnTo>
                    <a:pt x="283" y="686"/>
                  </a:lnTo>
                  <a:lnTo>
                    <a:pt x="346" y="468"/>
                  </a:lnTo>
                  <a:lnTo>
                    <a:pt x="469" y="255"/>
                  </a:lnTo>
                  <a:lnTo>
                    <a:pt x="563" y="63"/>
                  </a:lnTo>
                  <a:lnTo>
                    <a:pt x="648" y="57"/>
                  </a:lnTo>
                  <a:lnTo>
                    <a:pt x="612" y="0"/>
                  </a:lnTo>
                  <a:lnTo>
                    <a:pt x="547" y="48"/>
                  </a:lnTo>
                  <a:close/>
                </a:path>
              </a:pathLst>
            </a:custGeom>
            <a:solidFill>
              <a:srgbClr val="B8B8D9"/>
            </a:solidFill>
            <a:ln w="9525">
              <a:noFill/>
              <a:round/>
              <a:headEnd/>
              <a:tailEnd/>
            </a:ln>
          </p:spPr>
          <p:txBody>
            <a:bodyPr/>
            <a:lstStyle/>
            <a:p>
              <a:endParaRPr lang="id-ID"/>
            </a:p>
          </p:txBody>
        </p:sp>
        <p:sp>
          <p:nvSpPr>
            <p:cNvPr id="19543" name="Freeform 11"/>
            <p:cNvSpPr>
              <a:spLocks/>
            </p:cNvSpPr>
            <p:nvPr/>
          </p:nvSpPr>
          <p:spPr bwMode="auto">
            <a:xfrm>
              <a:off x="3159" y="1468"/>
              <a:ext cx="510" cy="694"/>
            </a:xfrm>
            <a:custGeom>
              <a:avLst/>
              <a:gdLst>
                <a:gd name="T0" fmla="*/ 652 w 1021"/>
                <a:gd name="T1" fmla="*/ 13 h 1388"/>
                <a:gd name="T2" fmla="*/ 774 w 1021"/>
                <a:gd name="T3" fmla="*/ 112 h 1388"/>
                <a:gd name="T4" fmla="*/ 831 w 1021"/>
                <a:gd name="T5" fmla="*/ 141 h 1388"/>
                <a:gd name="T6" fmla="*/ 863 w 1021"/>
                <a:gd name="T7" fmla="*/ 190 h 1388"/>
                <a:gd name="T8" fmla="*/ 777 w 1021"/>
                <a:gd name="T9" fmla="*/ 245 h 1388"/>
                <a:gd name="T10" fmla="*/ 703 w 1021"/>
                <a:gd name="T11" fmla="*/ 359 h 1388"/>
                <a:gd name="T12" fmla="*/ 844 w 1021"/>
                <a:gd name="T13" fmla="*/ 251 h 1388"/>
                <a:gd name="T14" fmla="*/ 909 w 1021"/>
                <a:gd name="T15" fmla="*/ 247 h 1388"/>
                <a:gd name="T16" fmla="*/ 962 w 1021"/>
                <a:gd name="T17" fmla="*/ 278 h 1388"/>
                <a:gd name="T18" fmla="*/ 994 w 1021"/>
                <a:gd name="T19" fmla="*/ 517 h 1388"/>
                <a:gd name="T20" fmla="*/ 988 w 1021"/>
                <a:gd name="T21" fmla="*/ 622 h 1388"/>
                <a:gd name="T22" fmla="*/ 889 w 1021"/>
                <a:gd name="T23" fmla="*/ 700 h 1388"/>
                <a:gd name="T24" fmla="*/ 787 w 1021"/>
                <a:gd name="T25" fmla="*/ 861 h 1388"/>
                <a:gd name="T26" fmla="*/ 698 w 1021"/>
                <a:gd name="T27" fmla="*/ 1046 h 1388"/>
                <a:gd name="T28" fmla="*/ 654 w 1021"/>
                <a:gd name="T29" fmla="*/ 1061 h 1388"/>
                <a:gd name="T30" fmla="*/ 582 w 1021"/>
                <a:gd name="T31" fmla="*/ 1021 h 1388"/>
                <a:gd name="T32" fmla="*/ 606 w 1021"/>
                <a:gd name="T33" fmla="*/ 1106 h 1388"/>
                <a:gd name="T34" fmla="*/ 530 w 1021"/>
                <a:gd name="T35" fmla="*/ 1171 h 1388"/>
                <a:gd name="T36" fmla="*/ 431 w 1021"/>
                <a:gd name="T37" fmla="*/ 1219 h 1388"/>
                <a:gd name="T38" fmla="*/ 251 w 1021"/>
                <a:gd name="T39" fmla="*/ 1257 h 1388"/>
                <a:gd name="T40" fmla="*/ 182 w 1021"/>
                <a:gd name="T41" fmla="*/ 1228 h 1388"/>
                <a:gd name="T42" fmla="*/ 213 w 1021"/>
                <a:gd name="T43" fmla="*/ 1165 h 1388"/>
                <a:gd name="T44" fmla="*/ 171 w 1021"/>
                <a:gd name="T45" fmla="*/ 1099 h 1388"/>
                <a:gd name="T46" fmla="*/ 158 w 1021"/>
                <a:gd name="T47" fmla="*/ 1186 h 1388"/>
                <a:gd name="T48" fmla="*/ 114 w 1021"/>
                <a:gd name="T49" fmla="*/ 1224 h 1388"/>
                <a:gd name="T50" fmla="*/ 76 w 1021"/>
                <a:gd name="T51" fmla="*/ 1228 h 1388"/>
                <a:gd name="T52" fmla="*/ 42 w 1021"/>
                <a:gd name="T53" fmla="*/ 1181 h 1388"/>
                <a:gd name="T54" fmla="*/ 57 w 1021"/>
                <a:gd name="T55" fmla="*/ 1241 h 1388"/>
                <a:gd name="T56" fmla="*/ 47 w 1021"/>
                <a:gd name="T57" fmla="*/ 1283 h 1388"/>
                <a:gd name="T58" fmla="*/ 0 w 1021"/>
                <a:gd name="T59" fmla="*/ 1335 h 1388"/>
                <a:gd name="T60" fmla="*/ 369 w 1021"/>
                <a:gd name="T61" fmla="*/ 1388 h 1388"/>
                <a:gd name="T62" fmla="*/ 564 w 1021"/>
                <a:gd name="T63" fmla="*/ 1338 h 1388"/>
                <a:gd name="T64" fmla="*/ 732 w 1021"/>
                <a:gd name="T65" fmla="*/ 1148 h 1388"/>
                <a:gd name="T66" fmla="*/ 891 w 1021"/>
                <a:gd name="T67" fmla="*/ 783 h 1388"/>
                <a:gd name="T68" fmla="*/ 971 w 1021"/>
                <a:gd name="T69" fmla="*/ 734 h 1388"/>
                <a:gd name="T70" fmla="*/ 1015 w 1021"/>
                <a:gd name="T71" fmla="*/ 643 h 1388"/>
                <a:gd name="T72" fmla="*/ 1021 w 1021"/>
                <a:gd name="T73" fmla="*/ 325 h 1388"/>
                <a:gd name="T74" fmla="*/ 994 w 1021"/>
                <a:gd name="T75" fmla="*/ 247 h 1388"/>
                <a:gd name="T76" fmla="*/ 910 w 1021"/>
                <a:gd name="T77" fmla="*/ 160 h 1388"/>
                <a:gd name="T78" fmla="*/ 669 w 1021"/>
                <a:gd name="T79" fmla="*/ 0 h 1388"/>
                <a:gd name="T80" fmla="*/ 652 w 1021"/>
                <a:gd name="T81" fmla="*/ 13 h 1388"/>
                <a:gd name="T82" fmla="*/ 652 w 1021"/>
                <a:gd name="T83" fmla="*/ 13 h 1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1"/>
                <a:gd name="T127" fmla="*/ 0 h 1388"/>
                <a:gd name="T128" fmla="*/ 1021 w 1021"/>
                <a:gd name="T129" fmla="*/ 1388 h 1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1" h="1388">
                  <a:moveTo>
                    <a:pt x="652" y="13"/>
                  </a:moveTo>
                  <a:lnTo>
                    <a:pt x="774" y="112"/>
                  </a:lnTo>
                  <a:lnTo>
                    <a:pt x="831" y="141"/>
                  </a:lnTo>
                  <a:lnTo>
                    <a:pt x="863" y="190"/>
                  </a:lnTo>
                  <a:lnTo>
                    <a:pt x="777" y="245"/>
                  </a:lnTo>
                  <a:lnTo>
                    <a:pt x="703" y="359"/>
                  </a:lnTo>
                  <a:lnTo>
                    <a:pt x="844" y="251"/>
                  </a:lnTo>
                  <a:lnTo>
                    <a:pt x="909" y="247"/>
                  </a:lnTo>
                  <a:lnTo>
                    <a:pt x="962" y="278"/>
                  </a:lnTo>
                  <a:lnTo>
                    <a:pt x="994" y="517"/>
                  </a:lnTo>
                  <a:lnTo>
                    <a:pt x="988" y="622"/>
                  </a:lnTo>
                  <a:lnTo>
                    <a:pt x="889" y="700"/>
                  </a:lnTo>
                  <a:lnTo>
                    <a:pt x="787" y="861"/>
                  </a:lnTo>
                  <a:lnTo>
                    <a:pt x="698" y="1046"/>
                  </a:lnTo>
                  <a:lnTo>
                    <a:pt x="654" y="1061"/>
                  </a:lnTo>
                  <a:lnTo>
                    <a:pt x="582" y="1021"/>
                  </a:lnTo>
                  <a:lnTo>
                    <a:pt x="606" y="1106"/>
                  </a:lnTo>
                  <a:lnTo>
                    <a:pt x="530" y="1171"/>
                  </a:lnTo>
                  <a:lnTo>
                    <a:pt x="431" y="1219"/>
                  </a:lnTo>
                  <a:lnTo>
                    <a:pt x="251" y="1257"/>
                  </a:lnTo>
                  <a:lnTo>
                    <a:pt x="182" y="1228"/>
                  </a:lnTo>
                  <a:lnTo>
                    <a:pt x="213" y="1165"/>
                  </a:lnTo>
                  <a:lnTo>
                    <a:pt x="171" y="1099"/>
                  </a:lnTo>
                  <a:lnTo>
                    <a:pt x="158" y="1186"/>
                  </a:lnTo>
                  <a:lnTo>
                    <a:pt x="114" y="1224"/>
                  </a:lnTo>
                  <a:lnTo>
                    <a:pt x="76" y="1228"/>
                  </a:lnTo>
                  <a:lnTo>
                    <a:pt x="42" y="1181"/>
                  </a:lnTo>
                  <a:lnTo>
                    <a:pt x="57" y="1241"/>
                  </a:lnTo>
                  <a:lnTo>
                    <a:pt x="47" y="1283"/>
                  </a:lnTo>
                  <a:lnTo>
                    <a:pt x="0" y="1335"/>
                  </a:lnTo>
                  <a:lnTo>
                    <a:pt x="369" y="1388"/>
                  </a:lnTo>
                  <a:lnTo>
                    <a:pt x="564" y="1338"/>
                  </a:lnTo>
                  <a:lnTo>
                    <a:pt x="732" y="1148"/>
                  </a:lnTo>
                  <a:lnTo>
                    <a:pt x="891" y="783"/>
                  </a:lnTo>
                  <a:lnTo>
                    <a:pt x="971" y="734"/>
                  </a:lnTo>
                  <a:lnTo>
                    <a:pt x="1015" y="643"/>
                  </a:lnTo>
                  <a:lnTo>
                    <a:pt x="1021" y="325"/>
                  </a:lnTo>
                  <a:lnTo>
                    <a:pt x="994" y="247"/>
                  </a:lnTo>
                  <a:lnTo>
                    <a:pt x="910" y="160"/>
                  </a:lnTo>
                  <a:lnTo>
                    <a:pt x="669" y="0"/>
                  </a:lnTo>
                  <a:lnTo>
                    <a:pt x="652" y="13"/>
                  </a:lnTo>
                  <a:close/>
                </a:path>
              </a:pathLst>
            </a:custGeom>
            <a:solidFill>
              <a:srgbClr val="B8B8D9"/>
            </a:solidFill>
            <a:ln w="9525">
              <a:noFill/>
              <a:round/>
              <a:headEnd/>
              <a:tailEnd/>
            </a:ln>
          </p:spPr>
          <p:txBody>
            <a:bodyPr/>
            <a:lstStyle/>
            <a:p>
              <a:endParaRPr lang="id-ID"/>
            </a:p>
          </p:txBody>
        </p:sp>
        <p:sp>
          <p:nvSpPr>
            <p:cNvPr id="19544" name="Freeform 12"/>
            <p:cNvSpPr>
              <a:spLocks/>
            </p:cNvSpPr>
            <p:nvPr/>
          </p:nvSpPr>
          <p:spPr bwMode="auto">
            <a:xfrm>
              <a:off x="3346" y="1404"/>
              <a:ext cx="145" cy="99"/>
            </a:xfrm>
            <a:custGeom>
              <a:avLst/>
              <a:gdLst>
                <a:gd name="T0" fmla="*/ 0 w 289"/>
                <a:gd name="T1" fmla="*/ 152 h 197"/>
                <a:gd name="T2" fmla="*/ 130 w 289"/>
                <a:gd name="T3" fmla="*/ 97 h 197"/>
                <a:gd name="T4" fmla="*/ 247 w 289"/>
                <a:gd name="T5" fmla="*/ 0 h 197"/>
                <a:gd name="T6" fmla="*/ 276 w 289"/>
                <a:gd name="T7" fmla="*/ 4 h 197"/>
                <a:gd name="T8" fmla="*/ 289 w 289"/>
                <a:gd name="T9" fmla="*/ 125 h 197"/>
                <a:gd name="T10" fmla="*/ 236 w 289"/>
                <a:gd name="T11" fmla="*/ 197 h 197"/>
                <a:gd name="T12" fmla="*/ 270 w 289"/>
                <a:gd name="T13" fmla="*/ 125 h 197"/>
                <a:gd name="T14" fmla="*/ 247 w 289"/>
                <a:gd name="T15" fmla="*/ 44 h 197"/>
                <a:gd name="T16" fmla="*/ 170 w 289"/>
                <a:gd name="T17" fmla="*/ 99 h 197"/>
                <a:gd name="T18" fmla="*/ 73 w 289"/>
                <a:gd name="T19" fmla="*/ 150 h 197"/>
                <a:gd name="T20" fmla="*/ 0 w 289"/>
                <a:gd name="T21" fmla="*/ 152 h 197"/>
                <a:gd name="T22" fmla="*/ 0 w 289"/>
                <a:gd name="T23" fmla="*/ 152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197"/>
                <a:gd name="T38" fmla="*/ 289 w 289"/>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197">
                  <a:moveTo>
                    <a:pt x="0" y="152"/>
                  </a:moveTo>
                  <a:lnTo>
                    <a:pt x="130" y="97"/>
                  </a:lnTo>
                  <a:lnTo>
                    <a:pt x="247" y="0"/>
                  </a:lnTo>
                  <a:lnTo>
                    <a:pt x="276" y="4"/>
                  </a:lnTo>
                  <a:lnTo>
                    <a:pt x="289" y="125"/>
                  </a:lnTo>
                  <a:lnTo>
                    <a:pt x="236" y="197"/>
                  </a:lnTo>
                  <a:lnTo>
                    <a:pt x="270" y="125"/>
                  </a:lnTo>
                  <a:lnTo>
                    <a:pt x="247" y="44"/>
                  </a:lnTo>
                  <a:lnTo>
                    <a:pt x="170" y="99"/>
                  </a:lnTo>
                  <a:lnTo>
                    <a:pt x="73" y="150"/>
                  </a:lnTo>
                  <a:lnTo>
                    <a:pt x="0" y="152"/>
                  </a:lnTo>
                  <a:close/>
                </a:path>
              </a:pathLst>
            </a:custGeom>
            <a:solidFill>
              <a:srgbClr val="B8B8D9"/>
            </a:solidFill>
            <a:ln w="9525">
              <a:noFill/>
              <a:round/>
              <a:headEnd/>
              <a:tailEnd/>
            </a:ln>
          </p:spPr>
          <p:txBody>
            <a:bodyPr/>
            <a:lstStyle/>
            <a:p>
              <a:endParaRPr lang="id-ID"/>
            </a:p>
          </p:txBody>
        </p:sp>
        <p:sp>
          <p:nvSpPr>
            <p:cNvPr id="19545" name="Freeform 13"/>
            <p:cNvSpPr>
              <a:spLocks/>
            </p:cNvSpPr>
            <p:nvPr/>
          </p:nvSpPr>
          <p:spPr bwMode="auto">
            <a:xfrm>
              <a:off x="2774" y="1541"/>
              <a:ext cx="144" cy="325"/>
            </a:xfrm>
            <a:custGeom>
              <a:avLst/>
              <a:gdLst>
                <a:gd name="T0" fmla="*/ 287 w 287"/>
                <a:gd name="T1" fmla="*/ 9 h 650"/>
                <a:gd name="T2" fmla="*/ 236 w 287"/>
                <a:gd name="T3" fmla="*/ 110 h 650"/>
                <a:gd name="T4" fmla="*/ 249 w 287"/>
                <a:gd name="T5" fmla="*/ 146 h 650"/>
                <a:gd name="T6" fmla="*/ 224 w 287"/>
                <a:gd name="T7" fmla="*/ 174 h 650"/>
                <a:gd name="T8" fmla="*/ 167 w 287"/>
                <a:gd name="T9" fmla="*/ 268 h 650"/>
                <a:gd name="T10" fmla="*/ 181 w 287"/>
                <a:gd name="T11" fmla="*/ 186 h 650"/>
                <a:gd name="T12" fmla="*/ 146 w 287"/>
                <a:gd name="T13" fmla="*/ 258 h 650"/>
                <a:gd name="T14" fmla="*/ 129 w 287"/>
                <a:gd name="T15" fmla="*/ 309 h 650"/>
                <a:gd name="T16" fmla="*/ 63 w 287"/>
                <a:gd name="T17" fmla="*/ 364 h 650"/>
                <a:gd name="T18" fmla="*/ 32 w 287"/>
                <a:gd name="T19" fmla="*/ 423 h 650"/>
                <a:gd name="T20" fmla="*/ 27 w 287"/>
                <a:gd name="T21" fmla="*/ 530 h 650"/>
                <a:gd name="T22" fmla="*/ 97 w 287"/>
                <a:gd name="T23" fmla="*/ 650 h 650"/>
                <a:gd name="T24" fmla="*/ 0 w 287"/>
                <a:gd name="T25" fmla="*/ 570 h 650"/>
                <a:gd name="T26" fmla="*/ 15 w 287"/>
                <a:gd name="T27" fmla="*/ 420 h 650"/>
                <a:gd name="T28" fmla="*/ 42 w 287"/>
                <a:gd name="T29" fmla="*/ 347 h 650"/>
                <a:gd name="T30" fmla="*/ 116 w 287"/>
                <a:gd name="T31" fmla="*/ 288 h 650"/>
                <a:gd name="T32" fmla="*/ 192 w 287"/>
                <a:gd name="T33" fmla="*/ 133 h 650"/>
                <a:gd name="T34" fmla="*/ 217 w 287"/>
                <a:gd name="T35" fmla="*/ 110 h 650"/>
                <a:gd name="T36" fmla="*/ 278 w 287"/>
                <a:gd name="T37" fmla="*/ 0 h 650"/>
                <a:gd name="T38" fmla="*/ 287 w 287"/>
                <a:gd name="T39" fmla="*/ 9 h 650"/>
                <a:gd name="T40" fmla="*/ 287 w 287"/>
                <a:gd name="T41" fmla="*/ 9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7"/>
                <a:gd name="T64" fmla="*/ 0 h 650"/>
                <a:gd name="T65" fmla="*/ 287 w 287"/>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7" h="650">
                  <a:moveTo>
                    <a:pt x="287" y="9"/>
                  </a:moveTo>
                  <a:lnTo>
                    <a:pt x="236" y="110"/>
                  </a:lnTo>
                  <a:lnTo>
                    <a:pt x="249" y="146"/>
                  </a:lnTo>
                  <a:lnTo>
                    <a:pt x="224" y="174"/>
                  </a:lnTo>
                  <a:lnTo>
                    <a:pt x="167" y="268"/>
                  </a:lnTo>
                  <a:lnTo>
                    <a:pt x="181" y="186"/>
                  </a:lnTo>
                  <a:lnTo>
                    <a:pt x="146" y="258"/>
                  </a:lnTo>
                  <a:lnTo>
                    <a:pt x="129" y="309"/>
                  </a:lnTo>
                  <a:lnTo>
                    <a:pt x="63" y="364"/>
                  </a:lnTo>
                  <a:lnTo>
                    <a:pt x="32" y="423"/>
                  </a:lnTo>
                  <a:lnTo>
                    <a:pt x="27" y="530"/>
                  </a:lnTo>
                  <a:lnTo>
                    <a:pt x="97" y="650"/>
                  </a:lnTo>
                  <a:lnTo>
                    <a:pt x="0" y="570"/>
                  </a:lnTo>
                  <a:lnTo>
                    <a:pt x="15" y="420"/>
                  </a:lnTo>
                  <a:lnTo>
                    <a:pt x="42" y="347"/>
                  </a:lnTo>
                  <a:lnTo>
                    <a:pt x="116" y="288"/>
                  </a:lnTo>
                  <a:lnTo>
                    <a:pt x="192" y="133"/>
                  </a:lnTo>
                  <a:lnTo>
                    <a:pt x="217" y="110"/>
                  </a:lnTo>
                  <a:lnTo>
                    <a:pt x="278" y="0"/>
                  </a:lnTo>
                  <a:lnTo>
                    <a:pt x="287" y="9"/>
                  </a:lnTo>
                  <a:close/>
                </a:path>
              </a:pathLst>
            </a:custGeom>
            <a:solidFill>
              <a:srgbClr val="B8B8D9"/>
            </a:solidFill>
            <a:ln w="9525">
              <a:noFill/>
              <a:round/>
              <a:headEnd/>
              <a:tailEnd/>
            </a:ln>
          </p:spPr>
          <p:txBody>
            <a:bodyPr/>
            <a:lstStyle/>
            <a:p>
              <a:endParaRPr lang="id-ID"/>
            </a:p>
          </p:txBody>
        </p:sp>
        <p:sp>
          <p:nvSpPr>
            <p:cNvPr id="19546" name="Freeform 14"/>
            <p:cNvSpPr>
              <a:spLocks/>
            </p:cNvSpPr>
            <p:nvPr/>
          </p:nvSpPr>
          <p:spPr bwMode="auto">
            <a:xfrm>
              <a:off x="2825" y="1493"/>
              <a:ext cx="464" cy="457"/>
            </a:xfrm>
            <a:custGeom>
              <a:avLst/>
              <a:gdLst>
                <a:gd name="T0" fmla="*/ 927 w 927"/>
                <a:gd name="T1" fmla="*/ 0 h 914"/>
                <a:gd name="T2" fmla="*/ 893 w 927"/>
                <a:gd name="T3" fmla="*/ 98 h 914"/>
                <a:gd name="T4" fmla="*/ 870 w 927"/>
                <a:gd name="T5" fmla="*/ 161 h 914"/>
                <a:gd name="T6" fmla="*/ 760 w 927"/>
                <a:gd name="T7" fmla="*/ 285 h 914"/>
                <a:gd name="T8" fmla="*/ 825 w 927"/>
                <a:gd name="T9" fmla="*/ 161 h 914"/>
                <a:gd name="T10" fmla="*/ 828 w 927"/>
                <a:gd name="T11" fmla="*/ 58 h 914"/>
                <a:gd name="T12" fmla="*/ 623 w 927"/>
                <a:gd name="T13" fmla="*/ 58 h 914"/>
                <a:gd name="T14" fmla="*/ 568 w 927"/>
                <a:gd name="T15" fmla="*/ 87 h 914"/>
                <a:gd name="T16" fmla="*/ 469 w 927"/>
                <a:gd name="T17" fmla="*/ 361 h 914"/>
                <a:gd name="T18" fmla="*/ 462 w 927"/>
                <a:gd name="T19" fmla="*/ 503 h 914"/>
                <a:gd name="T20" fmla="*/ 481 w 927"/>
                <a:gd name="T21" fmla="*/ 623 h 914"/>
                <a:gd name="T22" fmla="*/ 549 w 927"/>
                <a:gd name="T23" fmla="*/ 539 h 914"/>
                <a:gd name="T24" fmla="*/ 602 w 927"/>
                <a:gd name="T25" fmla="*/ 389 h 914"/>
                <a:gd name="T26" fmla="*/ 663 w 927"/>
                <a:gd name="T27" fmla="*/ 304 h 914"/>
                <a:gd name="T28" fmla="*/ 591 w 927"/>
                <a:gd name="T29" fmla="*/ 560 h 914"/>
                <a:gd name="T30" fmla="*/ 492 w 927"/>
                <a:gd name="T31" fmla="*/ 748 h 914"/>
                <a:gd name="T32" fmla="*/ 389 w 927"/>
                <a:gd name="T33" fmla="*/ 853 h 914"/>
                <a:gd name="T34" fmla="*/ 308 w 927"/>
                <a:gd name="T35" fmla="*/ 914 h 914"/>
                <a:gd name="T36" fmla="*/ 327 w 927"/>
                <a:gd name="T37" fmla="*/ 743 h 914"/>
                <a:gd name="T38" fmla="*/ 119 w 927"/>
                <a:gd name="T39" fmla="*/ 817 h 914"/>
                <a:gd name="T40" fmla="*/ 34 w 927"/>
                <a:gd name="T41" fmla="*/ 768 h 914"/>
                <a:gd name="T42" fmla="*/ 85 w 927"/>
                <a:gd name="T43" fmla="*/ 750 h 914"/>
                <a:gd name="T44" fmla="*/ 194 w 927"/>
                <a:gd name="T45" fmla="*/ 665 h 914"/>
                <a:gd name="T46" fmla="*/ 247 w 927"/>
                <a:gd name="T47" fmla="*/ 572 h 914"/>
                <a:gd name="T48" fmla="*/ 102 w 927"/>
                <a:gd name="T49" fmla="*/ 663 h 914"/>
                <a:gd name="T50" fmla="*/ 0 w 927"/>
                <a:gd name="T51" fmla="*/ 697 h 914"/>
                <a:gd name="T52" fmla="*/ 22 w 927"/>
                <a:gd name="T53" fmla="*/ 617 h 914"/>
                <a:gd name="T54" fmla="*/ 97 w 927"/>
                <a:gd name="T55" fmla="*/ 576 h 914"/>
                <a:gd name="T56" fmla="*/ 195 w 927"/>
                <a:gd name="T57" fmla="*/ 444 h 914"/>
                <a:gd name="T58" fmla="*/ 239 w 927"/>
                <a:gd name="T59" fmla="*/ 347 h 914"/>
                <a:gd name="T60" fmla="*/ 161 w 927"/>
                <a:gd name="T61" fmla="*/ 406 h 914"/>
                <a:gd name="T62" fmla="*/ 207 w 927"/>
                <a:gd name="T63" fmla="*/ 304 h 914"/>
                <a:gd name="T64" fmla="*/ 264 w 927"/>
                <a:gd name="T65" fmla="*/ 273 h 914"/>
                <a:gd name="T66" fmla="*/ 308 w 927"/>
                <a:gd name="T67" fmla="*/ 161 h 914"/>
                <a:gd name="T68" fmla="*/ 367 w 927"/>
                <a:gd name="T69" fmla="*/ 155 h 914"/>
                <a:gd name="T70" fmla="*/ 372 w 927"/>
                <a:gd name="T71" fmla="*/ 176 h 914"/>
                <a:gd name="T72" fmla="*/ 330 w 927"/>
                <a:gd name="T73" fmla="*/ 247 h 914"/>
                <a:gd name="T74" fmla="*/ 313 w 927"/>
                <a:gd name="T75" fmla="*/ 389 h 914"/>
                <a:gd name="T76" fmla="*/ 395 w 927"/>
                <a:gd name="T77" fmla="*/ 296 h 914"/>
                <a:gd name="T78" fmla="*/ 475 w 927"/>
                <a:gd name="T79" fmla="*/ 205 h 914"/>
                <a:gd name="T80" fmla="*/ 562 w 927"/>
                <a:gd name="T81" fmla="*/ 36 h 914"/>
                <a:gd name="T82" fmla="*/ 737 w 927"/>
                <a:gd name="T83" fmla="*/ 1 h 914"/>
                <a:gd name="T84" fmla="*/ 927 w 927"/>
                <a:gd name="T85" fmla="*/ 0 h 914"/>
                <a:gd name="T86" fmla="*/ 927 w 927"/>
                <a:gd name="T87" fmla="*/ 0 h 9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7"/>
                <a:gd name="T133" fmla="*/ 0 h 914"/>
                <a:gd name="T134" fmla="*/ 927 w 927"/>
                <a:gd name="T135" fmla="*/ 914 h 9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7" h="914">
                  <a:moveTo>
                    <a:pt x="927" y="0"/>
                  </a:moveTo>
                  <a:lnTo>
                    <a:pt x="893" y="98"/>
                  </a:lnTo>
                  <a:lnTo>
                    <a:pt x="870" y="161"/>
                  </a:lnTo>
                  <a:lnTo>
                    <a:pt x="760" y="285"/>
                  </a:lnTo>
                  <a:lnTo>
                    <a:pt x="825" y="161"/>
                  </a:lnTo>
                  <a:lnTo>
                    <a:pt x="828" y="58"/>
                  </a:lnTo>
                  <a:lnTo>
                    <a:pt x="623" y="58"/>
                  </a:lnTo>
                  <a:lnTo>
                    <a:pt x="568" y="87"/>
                  </a:lnTo>
                  <a:lnTo>
                    <a:pt x="469" y="361"/>
                  </a:lnTo>
                  <a:lnTo>
                    <a:pt x="462" y="503"/>
                  </a:lnTo>
                  <a:lnTo>
                    <a:pt x="481" y="623"/>
                  </a:lnTo>
                  <a:lnTo>
                    <a:pt x="549" y="539"/>
                  </a:lnTo>
                  <a:lnTo>
                    <a:pt x="602" y="389"/>
                  </a:lnTo>
                  <a:lnTo>
                    <a:pt x="663" y="304"/>
                  </a:lnTo>
                  <a:lnTo>
                    <a:pt x="591" y="560"/>
                  </a:lnTo>
                  <a:lnTo>
                    <a:pt x="492" y="748"/>
                  </a:lnTo>
                  <a:lnTo>
                    <a:pt x="389" y="853"/>
                  </a:lnTo>
                  <a:lnTo>
                    <a:pt x="308" y="914"/>
                  </a:lnTo>
                  <a:lnTo>
                    <a:pt x="327" y="743"/>
                  </a:lnTo>
                  <a:lnTo>
                    <a:pt x="119" y="817"/>
                  </a:lnTo>
                  <a:lnTo>
                    <a:pt x="34" y="768"/>
                  </a:lnTo>
                  <a:lnTo>
                    <a:pt x="85" y="750"/>
                  </a:lnTo>
                  <a:lnTo>
                    <a:pt x="194" y="665"/>
                  </a:lnTo>
                  <a:lnTo>
                    <a:pt x="247" y="572"/>
                  </a:lnTo>
                  <a:lnTo>
                    <a:pt x="102" y="663"/>
                  </a:lnTo>
                  <a:lnTo>
                    <a:pt x="0" y="697"/>
                  </a:lnTo>
                  <a:lnTo>
                    <a:pt x="22" y="617"/>
                  </a:lnTo>
                  <a:lnTo>
                    <a:pt x="97" y="576"/>
                  </a:lnTo>
                  <a:lnTo>
                    <a:pt x="195" y="444"/>
                  </a:lnTo>
                  <a:lnTo>
                    <a:pt x="239" y="347"/>
                  </a:lnTo>
                  <a:lnTo>
                    <a:pt x="161" y="406"/>
                  </a:lnTo>
                  <a:lnTo>
                    <a:pt x="207" y="304"/>
                  </a:lnTo>
                  <a:lnTo>
                    <a:pt x="264" y="273"/>
                  </a:lnTo>
                  <a:lnTo>
                    <a:pt x="308" y="161"/>
                  </a:lnTo>
                  <a:lnTo>
                    <a:pt x="367" y="155"/>
                  </a:lnTo>
                  <a:lnTo>
                    <a:pt x="372" y="176"/>
                  </a:lnTo>
                  <a:lnTo>
                    <a:pt x="330" y="247"/>
                  </a:lnTo>
                  <a:lnTo>
                    <a:pt x="313" y="389"/>
                  </a:lnTo>
                  <a:lnTo>
                    <a:pt x="395" y="296"/>
                  </a:lnTo>
                  <a:lnTo>
                    <a:pt x="475" y="205"/>
                  </a:lnTo>
                  <a:lnTo>
                    <a:pt x="562" y="36"/>
                  </a:lnTo>
                  <a:lnTo>
                    <a:pt x="737" y="1"/>
                  </a:lnTo>
                  <a:lnTo>
                    <a:pt x="927" y="0"/>
                  </a:lnTo>
                  <a:close/>
                </a:path>
              </a:pathLst>
            </a:custGeom>
            <a:solidFill>
              <a:srgbClr val="B8B8D9"/>
            </a:solidFill>
            <a:ln w="9525">
              <a:noFill/>
              <a:round/>
              <a:headEnd/>
              <a:tailEnd/>
            </a:ln>
          </p:spPr>
          <p:txBody>
            <a:bodyPr/>
            <a:lstStyle/>
            <a:p>
              <a:endParaRPr lang="id-ID"/>
            </a:p>
          </p:txBody>
        </p:sp>
        <p:sp>
          <p:nvSpPr>
            <p:cNvPr id="19547" name="Freeform 15"/>
            <p:cNvSpPr>
              <a:spLocks/>
            </p:cNvSpPr>
            <p:nvPr/>
          </p:nvSpPr>
          <p:spPr bwMode="auto">
            <a:xfrm>
              <a:off x="3237" y="2741"/>
              <a:ext cx="403" cy="127"/>
            </a:xfrm>
            <a:custGeom>
              <a:avLst/>
              <a:gdLst>
                <a:gd name="T0" fmla="*/ 0 w 806"/>
                <a:gd name="T1" fmla="*/ 130 h 255"/>
                <a:gd name="T2" fmla="*/ 148 w 806"/>
                <a:gd name="T3" fmla="*/ 0 h 255"/>
                <a:gd name="T4" fmla="*/ 178 w 806"/>
                <a:gd name="T5" fmla="*/ 67 h 255"/>
                <a:gd name="T6" fmla="*/ 102 w 806"/>
                <a:gd name="T7" fmla="*/ 143 h 255"/>
                <a:gd name="T8" fmla="*/ 789 w 806"/>
                <a:gd name="T9" fmla="*/ 187 h 255"/>
                <a:gd name="T10" fmla="*/ 806 w 806"/>
                <a:gd name="T11" fmla="*/ 255 h 255"/>
                <a:gd name="T12" fmla="*/ 116 w 806"/>
                <a:gd name="T13" fmla="*/ 232 h 255"/>
                <a:gd name="T14" fmla="*/ 0 w 806"/>
                <a:gd name="T15" fmla="*/ 130 h 255"/>
                <a:gd name="T16" fmla="*/ 0 w 806"/>
                <a:gd name="T17" fmla="*/ 130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6"/>
                <a:gd name="T28" fmla="*/ 0 h 255"/>
                <a:gd name="T29" fmla="*/ 806 w 806"/>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6" h="255">
                  <a:moveTo>
                    <a:pt x="0" y="130"/>
                  </a:moveTo>
                  <a:lnTo>
                    <a:pt x="148" y="0"/>
                  </a:lnTo>
                  <a:lnTo>
                    <a:pt x="178" y="67"/>
                  </a:lnTo>
                  <a:lnTo>
                    <a:pt x="102" y="143"/>
                  </a:lnTo>
                  <a:lnTo>
                    <a:pt x="789" y="187"/>
                  </a:lnTo>
                  <a:lnTo>
                    <a:pt x="806" y="255"/>
                  </a:lnTo>
                  <a:lnTo>
                    <a:pt x="116" y="232"/>
                  </a:lnTo>
                  <a:lnTo>
                    <a:pt x="0" y="130"/>
                  </a:lnTo>
                  <a:close/>
                </a:path>
              </a:pathLst>
            </a:custGeom>
            <a:solidFill>
              <a:srgbClr val="756868"/>
            </a:solidFill>
            <a:ln w="9525">
              <a:noFill/>
              <a:round/>
              <a:headEnd/>
              <a:tailEnd/>
            </a:ln>
          </p:spPr>
          <p:txBody>
            <a:bodyPr/>
            <a:lstStyle/>
            <a:p>
              <a:endParaRPr lang="id-ID"/>
            </a:p>
          </p:txBody>
        </p:sp>
        <p:sp>
          <p:nvSpPr>
            <p:cNvPr id="19548" name="Freeform 16"/>
            <p:cNvSpPr>
              <a:spLocks/>
            </p:cNvSpPr>
            <p:nvPr/>
          </p:nvSpPr>
          <p:spPr bwMode="auto">
            <a:xfrm>
              <a:off x="2866" y="2802"/>
              <a:ext cx="576" cy="278"/>
            </a:xfrm>
            <a:custGeom>
              <a:avLst/>
              <a:gdLst>
                <a:gd name="T0" fmla="*/ 2 w 1152"/>
                <a:gd name="T1" fmla="*/ 232 h 557"/>
                <a:gd name="T2" fmla="*/ 597 w 1152"/>
                <a:gd name="T3" fmla="*/ 0 h 557"/>
                <a:gd name="T4" fmla="*/ 749 w 1152"/>
                <a:gd name="T5" fmla="*/ 10 h 557"/>
                <a:gd name="T6" fmla="*/ 1031 w 1152"/>
                <a:gd name="T7" fmla="*/ 306 h 557"/>
                <a:gd name="T8" fmla="*/ 1042 w 1152"/>
                <a:gd name="T9" fmla="*/ 350 h 557"/>
                <a:gd name="T10" fmla="*/ 1118 w 1152"/>
                <a:gd name="T11" fmla="*/ 367 h 557"/>
                <a:gd name="T12" fmla="*/ 1152 w 1152"/>
                <a:gd name="T13" fmla="*/ 443 h 557"/>
                <a:gd name="T14" fmla="*/ 1141 w 1152"/>
                <a:gd name="T15" fmla="*/ 508 h 557"/>
                <a:gd name="T16" fmla="*/ 1107 w 1152"/>
                <a:gd name="T17" fmla="*/ 546 h 557"/>
                <a:gd name="T18" fmla="*/ 1038 w 1152"/>
                <a:gd name="T19" fmla="*/ 557 h 557"/>
                <a:gd name="T20" fmla="*/ 958 w 1152"/>
                <a:gd name="T21" fmla="*/ 348 h 557"/>
                <a:gd name="T22" fmla="*/ 708 w 1152"/>
                <a:gd name="T23" fmla="*/ 135 h 557"/>
                <a:gd name="T24" fmla="*/ 574 w 1152"/>
                <a:gd name="T25" fmla="*/ 135 h 557"/>
                <a:gd name="T26" fmla="*/ 0 w 1152"/>
                <a:gd name="T27" fmla="*/ 298 h 557"/>
                <a:gd name="T28" fmla="*/ 2 w 1152"/>
                <a:gd name="T29" fmla="*/ 232 h 557"/>
                <a:gd name="T30" fmla="*/ 2 w 1152"/>
                <a:gd name="T31" fmla="*/ 232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2" y="232"/>
                  </a:moveTo>
                  <a:lnTo>
                    <a:pt x="597" y="0"/>
                  </a:lnTo>
                  <a:lnTo>
                    <a:pt x="749" y="10"/>
                  </a:lnTo>
                  <a:lnTo>
                    <a:pt x="1031" y="306"/>
                  </a:lnTo>
                  <a:lnTo>
                    <a:pt x="1042" y="350"/>
                  </a:lnTo>
                  <a:lnTo>
                    <a:pt x="1118" y="367"/>
                  </a:lnTo>
                  <a:lnTo>
                    <a:pt x="1152" y="443"/>
                  </a:lnTo>
                  <a:lnTo>
                    <a:pt x="1141" y="508"/>
                  </a:lnTo>
                  <a:lnTo>
                    <a:pt x="1107" y="546"/>
                  </a:lnTo>
                  <a:lnTo>
                    <a:pt x="1038" y="557"/>
                  </a:lnTo>
                  <a:lnTo>
                    <a:pt x="958" y="348"/>
                  </a:lnTo>
                  <a:lnTo>
                    <a:pt x="708" y="135"/>
                  </a:lnTo>
                  <a:lnTo>
                    <a:pt x="574" y="135"/>
                  </a:lnTo>
                  <a:lnTo>
                    <a:pt x="0" y="298"/>
                  </a:lnTo>
                  <a:lnTo>
                    <a:pt x="2" y="232"/>
                  </a:lnTo>
                  <a:close/>
                </a:path>
              </a:pathLst>
            </a:custGeom>
            <a:solidFill>
              <a:srgbClr val="756868"/>
            </a:solidFill>
            <a:ln w="9525">
              <a:noFill/>
              <a:round/>
              <a:headEnd/>
              <a:tailEnd/>
            </a:ln>
          </p:spPr>
          <p:txBody>
            <a:bodyPr/>
            <a:lstStyle/>
            <a:p>
              <a:endParaRPr lang="id-ID"/>
            </a:p>
          </p:txBody>
        </p:sp>
        <p:sp>
          <p:nvSpPr>
            <p:cNvPr id="19549" name="Freeform 17"/>
            <p:cNvSpPr>
              <a:spLocks/>
            </p:cNvSpPr>
            <p:nvPr/>
          </p:nvSpPr>
          <p:spPr bwMode="auto">
            <a:xfrm>
              <a:off x="2853" y="2781"/>
              <a:ext cx="314" cy="62"/>
            </a:xfrm>
            <a:custGeom>
              <a:avLst/>
              <a:gdLst>
                <a:gd name="T0" fmla="*/ 0 w 627"/>
                <a:gd name="T1" fmla="*/ 48 h 126"/>
                <a:gd name="T2" fmla="*/ 19 w 627"/>
                <a:gd name="T3" fmla="*/ 0 h 126"/>
                <a:gd name="T4" fmla="*/ 627 w 627"/>
                <a:gd name="T5" fmla="*/ 34 h 126"/>
                <a:gd name="T6" fmla="*/ 401 w 627"/>
                <a:gd name="T7" fmla="*/ 126 h 126"/>
                <a:gd name="T8" fmla="*/ 0 w 627"/>
                <a:gd name="T9" fmla="*/ 48 h 126"/>
                <a:gd name="T10" fmla="*/ 0 w 627"/>
                <a:gd name="T11" fmla="*/ 48 h 126"/>
                <a:gd name="T12" fmla="*/ 0 60000 65536"/>
                <a:gd name="T13" fmla="*/ 0 60000 65536"/>
                <a:gd name="T14" fmla="*/ 0 60000 65536"/>
                <a:gd name="T15" fmla="*/ 0 60000 65536"/>
                <a:gd name="T16" fmla="*/ 0 60000 65536"/>
                <a:gd name="T17" fmla="*/ 0 60000 65536"/>
                <a:gd name="T18" fmla="*/ 0 w 627"/>
                <a:gd name="T19" fmla="*/ 0 h 126"/>
                <a:gd name="T20" fmla="*/ 627 w 627"/>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627" h="126">
                  <a:moveTo>
                    <a:pt x="0" y="48"/>
                  </a:moveTo>
                  <a:lnTo>
                    <a:pt x="19" y="0"/>
                  </a:lnTo>
                  <a:lnTo>
                    <a:pt x="627" y="34"/>
                  </a:lnTo>
                  <a:lnTo>
                    <a:pt x="401" y="126"/>
                  </a:lnTo>
                  <a:lnTo>
                    <a:pt x="0" y="48"/>
                  </a:lnTo>
                  <a:close/>
                </a:path>
              </a:pathLst>
            </a:custGeom>
            <a:solidFill>
              <a:srgbClr val="756868"/>
            </a:solidFill>
            <a:ln w="9525">
              <a:noFill/>
              <a:round/>
              <a:headEnd/>
              <a:tailEnd/>
            </a:ln>
          </p:spPr>
          <p:txBody>
            <a:bodyPr/>
            <a:lstStyle/>
            <a:p>
              <a:endParaRPr lang="id-ID"/>
            </a:p>
          </p:txBody>
        </p:sp>
        <p:sp>
          <p:nvSpPr>
            <p:cNvPr id="19550" name="Freeform 18"/>
            <p:cNvSpPr>
              <a:spLocks/>
            </p:cNvSpPr>
            <p:nvPr/>
          </p:nvSpPr>
          <p:spPr bwMode="auto">
            <a:xfrm>
              <a:off x="2776" y="2274"/>
              <a:ext cx="765" cy="236"/>
            </a:xfrm>
            <a:custGeom>
              <a:avLst/>
              <a:gdLst>
                <a:gd name="T0" fmla="*/ 0 w 1530"/>
                <a:gd name="T1" fmla="*/ 268 h 471"/>
                <a:gd name="T2" fmla="*/ 194 w 1530"/>
                <a:gd name="T3" fmla="*/ 160 h 471"/>
                <a:gd name="T4" fmla="*/ 429 w 1530"/>
                <a:gd name="T5" fmla="*/ 306 h 471"/>
                <a:gd name="T6" fmla="*/ 798 w 1530"/>
                <a:gd name="T7" fmla="*/ 308 h 471"/>
                <a:gd name="T8" fmla="*/ 922 w 1530"/>
                <a:gd name="T9" fmla="*/ 247 h 471"/>
                <a:gd name="T10" fmla="*/ 1110 w 1530"/>
                <a:gd name="T11" fmla="*/ 4 h 471"/>
                <a:gd name="T12" fmla="*/ 1243 w 1530"/>
                <a:gd name="T13" fmla="*/ 0 h 471"/>
                <a:gd name="T14" fmla="*/ 1391 w 1530"/>
                <a:gd name="T15" fmla="*/ 11 h 471"/>
                <a:gd name="T16" fmla="*/ 1502 w 1530"/>
                <a:gd name="T17" fmla="*/ 80 h 471"/>
                <a:gd name="T18" fmla="*/ 1530 w 1530"/>
                <a:gd name="T19" fmla="*/ 137 h 471"/>
                <a:gd name="T20" fmla="*/ 1530 w 1530"/>
                <a:gd name="T21" fmla="*/ 222 h 471"/>
                <a:gd name="T22" fmla="*/ 665 w 1530"/>
                <a:gd name="T23" fmla="*/ 471 h 471"/>
                <a:gd name="T24" fmla="*/ 367 w 1530"/>
                <a:gd name="T25" fmla="*/ 451 h 471"/>
                <a:gd name="T26" fmla="*/ 68 w 1530"/>
                <a:gd name="T27" fmla="*/ 350 h 471"/>
                <a:gd name="T28" fmla="*/ 0 w 1530"/>
                <a:gd name="T29" fmla="*/ 268 h 471"/>
                <a:gd name="T30" fmla="*/ 0 w 1530"/>
                <a:gd name="T31" fmla="*/ 268 h 4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0"/>
                <a:gd name="T49" fmla="*/ 0 h 471"/>
                <a:gd name="T50" fmla="*/ 1530 w 1530"/>
                <a:gd name="T51" fmla="*/ 471 h 4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0" h="471">
                  <a:moveTo>
                    <a:pt x="0" y="268"/>
                  </a:moveTo>
                  <a:lnTo>
                    <a:pt x="194" y="160"/>
                  </a:lnTo>
                  <a:lnTo>
                    <a:pt x="429" y="306"/>
                  </a:lnTo>
                  <a:lnTo>
                    <a:pt x="798" y="308"/>
                  </a:lnTo>
                  <a:lnTo>
                    <a:pt x="922" y="247"/>
                  </a:lnTo>
                  <a:lnTo>
                    <a:pt x="1110" y="4"/>
                  </a:lnTo>
                  <a:lnTo>
                    <a:pt x="1243" y="0"/>
                  </a:lnTo>
                  <a:lnTo>
                    <a:pt x="1391" y="11"/>
                  </a:lnTo>
                  <a:lnTo>
                    <a:pt x="1502" y="80"/>
                  </a:lnTo>
                  <a:lnTo>
                    <a:pt x="1530" y="137"/>
                  </a:lnTo>
                  <a:lnTo>
                    <a:pt x="1530" y="222"/>
                  </a:lnTo>
                  <a:lnTo>
                    <a:pt x="665" y="471"/>
                  </a:lnTo>
                  <a:lnTo>
                    <a:pt x="367" y="451"/>
                  </a:lnTo>
                  <a:lnTo>
                    <a:pt x="68" y="350"/>
                  </a:lnTo>
                  <a:lnTo>
                    <a:pt x="0" y="268"/>
                  </a:lnTo>
                  <a:close/>
                </a:path>
              </a:pathLst>
            </a:custGeom>
            <a:solidFill>
              <a:srgbClr val="A39494"/>
            </a:solidFill>
            <a:ln w="9525">
              <a:noFill/>
              <a:round/>
              <a:headEnd/>
              <a:tailEnd/>
            </a:ln>
          </p:spPr>
          <p:txBody>
            <a:bodyPr/>
            <a:lstStyle/>
            <a:p>
              <a:endParaRPr lang="id-ID"/>
            </a:p>
          </p:txBody>
        </p:sp>
        <p:sp>
          <p:nvSpPr>
            <p:cNvPr id="19551" name="Freeform 19"/>
            <p:cNvSpPr>
              <a:spLocks/>
            </p:cNvSpPr>
            <p:nvPr/>
          </p:nvSpPr>
          <p:spPr bwMode="auto">
            <a:xfrm>
              <a:off x="3374" y="1863"/>
              <a:ext cx="230" cy="396"/>
            </a:xfrm>
            <a:custGeom>
              <a:avLst/>
              <a:gdLst>
                <a:gd name="T0" fmla="*/ 0 w 460"/>
                <a:gd name="T1" fmla="*/ 593 h 791"/>
                <a:gd name="T2" fmla="*/ 139 w 460"/>
                <a:gd name="T3" fmla="*/ 540 h 791"/>
                <a:gd name="T4" fmla="*/ 288 w 460"/>
                <a:gd name="T5" fmla="*/ 382 h 791"/>
                <a:gd name="T6" fmla="*/ 460 w 460"/>
                <a:gd name="T7" fmla="*/ 0 h 791"/>
                <a:gd name="T8" fmla="*/ 426 w 460"/>
                <a:gd name="T9" fmla="*/ 530 h 791"/>
                <a:gd name="T10" fmla="*/ 409 w 460"/>
                <a:gd name="T11" fmla="*/ 734 h 791"/>
                <a:gd name="T12" fmla="*/ 356 w 460"/>
                <a:gd name="T13" fmla="*/ 779 h 791"/>
                <a:gd name="T14" fmla="*/ 84 w 460"/>
                <a:gd name="T15" fmla="*/ 791 h 791"/>
                <a:gd name="T16" fmla="*/ 0 w 460"/>
                <a:gd name="T17" fmla="*/ 593 h 791"/>
                <a:gd name="T18" fmla="*/ 0 w 460"/>
                <a:gd name="T19" fmla="*/ 593 h 7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0"/>
                <a:gd name="T31" fmla="*/ 0 h 791"/>
                <a:gd name="T32" fmla="*/ 460 w 460"/>
                <a:gd name="T33" fmla="*/ 791 h 7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0" h="791">
                  <a:moveTo>
                    <a:pt x="0" y="593"/>
                  </a:moveTo>
                  <a:lnTo>
                    <a:pt x="139" y="540"/>
                  </a:lnTo>
                  <a:lnTo>
                    <a:pt x="288" y="382"/>
                  </a:lnTo>
                  <a:lnTo>
                    <a:pt x="460" y="0"/>
                  </a:lnTo>
                  <a:lnTo>
                    <a:pt x="426" y="530"/>
                  </a:lnTo>
                  <a:lnTo>
                    <a:pt x="409" y="734"/>
                  </a:lnTo>
                  <a:lnTo>
                    <a:pt x="356" y="779"/>
                  </a:lnTo>
                  <a:lnTo>
                    <a:pt x="84" y="791"/>
                  </a:lnTo>
                  <a:lnTo>
                    <a:pt x="0" y="593"/>
                  </a:lnTo>
                  <a:close/>
                </a:path>
              </a:pathLst>
            </a:custGeom>
            <a:solidFill>
              <a:srgbClr val="A39494"/>
            </a:solidFill>
            <a:ln w="9525">
              <a:noFill/>
              <a:round/>
              <a:headEnd/>
              <a:tailEnd/>
            </a:ln>
          </p:spPr>
          <p:txBody>
            <a:bodyPr/>
            <a:lstStyle/>
            <a:p>
              <a:endParaRPr lang="id-ID"/>
            </a:p>
          </p:txBody>
        </p:sp>
        <p:sp>
          <p:nvSpPr>
            <p:cNvPr id="19552" name="Freeform 20"/>
            <p:cNvSpPr>
              <a:spLocks/>
            </p:cNvSpPr>
            <p:nvPr/>
          </p:nvSpPr>
          <p:spPr bwMode="auto">
            <a:xfrm>
              <a:off x="2790" y="2271"/>
              <a:ext cx="756" cy="237"/>
            </a:xfrm>
            <a:custGeom>
              <a:avLst/>
              <a:gdLst>
                <a:gd name="T0" fmla="*/ 0 w 1512"/>
                <a:gd name="T1" fmla="*/ 240 h 474"/>
                <a:gd name="T2" fmla="*/ 173 w 1512"/>
                <a:gd name="T3" fmla="*/ 164 h 474"/>
                <a:gd name="T4" fmla="*/ 187 w 1512"/>
                <a:gd name="T5" fmla="*/ 215 h 474"/>
                <a:gd name="T6" fmla="*/ 86 w 1512"/>
                <a:gd name="T7" fmla="*/ 282 h 474"/>
                <a:gd name="T8" fmla="*/ 122 w 1512"/>
                <a:gd name="T9" fmla="*/ 331 h 474"/>
                <a:gd name="T10" fmla="*/ 272 w 1512"/>
                <a:gd name="T11" fmla="*/ 384 h 474"/>
                <a:gd name="T12" fmla="*/ 483 w 1512"/>
                <a:gd name="T13" fmla="*/ 411 h 474"/>
                <a:gd name="T14" fmla="*/ 664 w 1512"/>
                <a:gd name="T15" fmla="*/ 401 h 474"/>
                <a:gd name="T16" fmla="*/ 1044 w 1512"/>
                <a:gd name="T17" fmla="*/ 297 h 474"/>
                <a:gd name="T18" fmla="*/ 1354 w 1512"/>
                <a:gd name="T19" fmla="*/ 221 h 474"/>
                <a:gd name="T20" fmla="*/ 1445 w 1512"/>
                <a:gd name="T21" fmla="*/ 204 h 474"/>
                <a:gd name="T22" fmla="*/ 1468 w 1512"/>
                <a:gd name="T23" fmla="*/ 149 h 474"/>
                <a:gd name="T24" fmla="*/ 1439 w 1512"/>
                <a:gd name="T25" fmla="*/ 97 h 474"/>
                <a:gd name="T26" fmla="*/ 1308 w 1512"/>
                <a:gd name="T27" fmla="*/ 46 h 474"/>
                <a:gd name="T28" fmla="*/ 1135 w 1512"/>
                <a:gd name="T29" fmla="*/ 63 h 474"/>
                <a:gd name="T30" fmla="*/ 1038 w 1512"/>
                <a:gd name="T31" fmla="*/ 130 h 474"/>
                <a:gd name="T32" fmla="*/ 884 w 1512"/>
                <a:gd name="T33" fmla="*/ 289 h 474"/>
                <a:gd name="T34" fmla="*/ 1084 w 1512"/>
                <a:gd name="T35" fmla="*/ 0 h 474"/>
                <a:gd name="T36" fmla="*/ 1301 w 1512"/>
                <a:gd name="T37" fmla="*/ 12 h 474"/>
                <a:gd name="T38" fmla="*/ 1432 w 1512"/>
                <a:gd name="T39" fmla="*/ 46 h 474"/>
                <a:gd name="T40" fmla="*/ 1489 w 1512"/>
                <a:gd name="T41" fmla="*/ 97 h 474"/>
                <a:gd name="T42" fmla="*/ 1512 w 1512"/>
                <a:gd name="T43" fmla="*/ 209 h 474"/>
                <a:gd name="T44" fmla="*/ 1331 w 1512"/>
                <a:gd name="T45" fmla="*/ 320 h 474"/>
                <a:gd name="T46" fmla="*/ 601 w 1512"/>
                <a:gd name="T47" fmla="*/ 474 h 474"/>
                <a:gd name="T48" fmla="*/ 289 w 1512"/>
                <a:gd name="T49" fmla="*/ 445 h 474"/>
                <a:gd name="T50" fmla="*/ 23 w 1512"/>
                <a:gd name="T51" fmla="*/ 342 h 474"/>
                <a:gd name="T52" fmla="*/ 0 w 1512"/>
                <a:gd name="T53" fmla="*/ 240 h 474"/>
                <a:gd name="T54" fmla="*/ 0 w 1512"/>
                <a:gd name="T55" fmla="*/ 240 h 4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12"/>
                <a:gd name="T85" fmla="*/ 0 h 474"/>
                <a:gd name="T86" fmla="*/ 1512 w 1512"/>
                <a:gd name="T87" fmla="*/ 474 h 4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12" h="474">
                  <a:moveTo>
                    <a:pt x="0" y="240"/>
                  </a:moveTo>
                  <a:lnTo>
                    <a:pt x="173" y="164"/>
                  </a:lnTo>
                  <a:lnTo>
                    <a:pt x="187" y="215"/>
                  </a:lnTo>
                  <a:lnTo>
                    <a:pt x="86" y="282"/>
                  </a:lnTo>
                  <a:lnTo>
                    <a:pt x="122" y="331"/>
                  </a:lnTo>
                  <a:lnTo>
                    <a:pt x="272" y="384"/>
                  </a:lnTo>
                  <a:lnTo>
                    <a:pt x="483" y="411"/>
                  </a:lnTo>
                  <a:lnTo>
                    <a:pt x="664" y="401"/>
                  </a:lnTo>
                  <a:lnTo>
                    <a:pt x="1044" y="297"/>
                  </a:lnTo>
                  <a:lnTo>
                    <a:pt x="1354" y="221"/>
                  </a:lnTo>
                  <a:lnTo>
                    <a:pt x="1445" y="204"/>
                  </a:lnTo>
                  <a:lnTo>
                    <a:pt x="1468" y="149"/>
                  </a:lnTo>
                  <a:lnTo>
                    <a:pt x="1439" y="97"/>
                  </a:lnTo>
                  <a:lnTo>
                    <a:pt x="1308" y="46"/>
                  </a:lnTo>
                  <a:lnTo>
                    <a:pt x="1135" y="63"/>
                  </a:lnTo>
                  <a:lnTo>
                    <a:pt x="1038" y="130"/>
                  </a:lnTo>
                  <a:lnTo>
                    <a:pt x="884" y="289"/>
                  </a:lnTo>
                  <a:lnTo>
                    <a:pt x="1084" y="0"/>
                  </a:lnTo>
                  <a:lnTo>
                    <a:pt x="1301" y="12"/>
                  </a:lnTo>
                  <a:lnTo>
                    <a:pt x="1432" y="46"/>
                  </a:lnTo>
                  <a:lnTo>
                    <a:pt x="1489" y="97"/>
                  </a:lnTo>
                  <a:lnTo>
                    <a:pt x="1512" y="209"/>
                  </a:lnTo>
                  <a:lnTo>
                    <a:pt x="1331" y="320"/>
                  </a:lnTo>
                  <a:lnTo>
                    <a:pt x="601" y="474"/>
                  </a:lnTo>
                  <a:lnTo>
                    <a:pt x="289" y="445"/>
                  </a:lnTo>
                  <a:lnTo>
                    <a:pt x="23" y="342"/>
                  </a:lnTo>
                  <a:lnTo>
                    <a:pt x="0" y="240"/>
                  </a:lnTo>
                  <a:close/>
                </a:path>
              </a:pathLst>
            </a:custGeom>
            <a:solidFill>
              <a:srgbClr val="756868"/>
            </a:solidFill>
            <a:ln w="9525">
              <a:noFill/>
              <a:round/>
              <a:headEnd/>
              <a:tailEnd/>
            </a:ln>
          </p:spPr>
          <p:txBody>
            <a:bodyPr/>
            <a:lstStyle/>
            <a:p>
              <a:endParaRPr lang="id-ID"/>
            </a:p>
          </p:txBody>
        </p:sp>
        <p:sp>
          <p:nvSpPr>
            <p:cNvPr id="19553" name="Freeform 21"/>
            <p:cNvSpPr>
              <a:spLocks/>
            </p:cNvSpPr>
            <p:nvPr/>
          </p:nvSpPr>
          <p:spPr bwMode="auto">
            <a:xfrm>
              <a:off x="3383" y="1886"/>
              <a:ext cx="211" cy="371"/>
            </a:xfrm>
            <a:custGeom>
              <a:avLst/>
              <a:gdLst>
                <a:gd name="T0" fmla="*/ 422 w 422"/>
                <a:gd name="T1" fmla="*/ 0 h 741"/>
                <a:gd name="T2" fmla="*/ 270 w 422"/>
                <a:gd name="T3" fmla="*/ 340 h 741"/>
                <a:gd name="T4" fmla="*/ 86 w 422"/>
                <a:gd name="T5" fmla="*/ 522 h 741"/>
                <a:gd name="T6" fmla="*/ 4 w 422"/>
                <a:gd name="T7" fmla="*/ 579 h 741"/>
                <a:gd name="T8" fmla="*/ 0 w 422"/>
                <a:gd name="T9" fmla="*/ 671 h 741"/>
                <a:gd name="T10" fmla="*/ 217 w 422"/>
                <a:gd name="T11" fmla="*/ 741 h 741"/>
                <a:gd name="T12" fmla="*/ 350 w 422"/>
                <a:gd name="T13" fmla="*/ 735 h 741"/>
                <a:gd name="T14" fmla="*/ 394 w 422"/>
                <a:gd name="T15" fmla="*/ 665 h 741"/>
                <a:gd name="T16" fmla="*/ 405 w 422"/>
                <a:gd name="T17" fmla="*/ 363 h 741"/>
                <a:gd name="T18" fmla="*/ 419 w 422"/>
                <a:gd name="T19" fmla="*/ 226 h 741"/>
                <a:gd name="T20" fmla="*/ 348 w 422"/>
                <a:gd name="T21" fmla="*/ 317 h 741"/>
                <a:gd name="T22" fmla="*/ 356 w 422"/>
                <a:gd name="T23" fmla="*/ 471 h 741"/>
                <a:gd name="T24" fmla="*/ 360 w 422"/>
                <a:gd name="T25" fmla="*/ 591 h 741"/>
                <a:gd name="T26" fmla="*/ 305 w 422"/>
                <a:gd name="T27" fmla="*/ 676 h 741"/>
                <a:gd name="T28" fmla="*/ 223 w 422"/>
                <a:gd name="T29" fmla="*/ 671 h 741"/>
                <a:gd name="T30" fmla="*/ 269 w 422"/>
                <a:gd name="T31" fmla="*/ 574 h 741"/>
                <a:gd name="T32" fmla="*/ 240 w 422"/>
                <a:gd name="T33" fmla="*/ 482 h 741"/>
                <a:gd name="T34" fmla="*/ 202 w 422"/>
                <a:gd name="T35" fmla="*/ 490 h 741"/>
                <a:gd name="T36" fmla="*/ 282 w 422"/>
                <a:gd name="T37" fmla="*/ 382 h 741"/>
                <a:gd name="T38" fmla="*/ 367 w 422"/>
                <a:gd name="T39" fmla="*/ 186 h 741"/>
                <a:gd name="T40" fmla="*/ 422 w 422"/>
                <a:gd name="T41" fmla="*/ 0 h 741"/>
                <a:gd name="T42" fmla="*/ 422 w 422"/>
                <a:gd name="T43" fmla="*/ 0 h 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2"/>
                <a:gd name="T67" fmla="*/ 0 h 741"/>
                <a:gd name="T68" fmla="*/ 422 w 422"/>
                <a:gd name="T69" fmla="*/ 741 h 7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2" h="741">
                  <a:moveTo>
                    <a:pt x="422" y="0"/>
                  </a:moveTo>
                  <a:lnTo>
                    <a:pt x="270" y="340"/>
                  </a:lnTo>
                  <a:lnTo>
                    <a:pt x="86" y="522"/>
                  </a:lnTo>
                  <a:lnTo>
                    <a:pt x="4" y="579"/>
                  </a:lnTo>
                  <a:lnTo>
                    <a:pt x="0" y="671"/>
                  </a:lnTo>
                  <a:lnTo>
                    <a:pt x="217" y="741"/>
                  </a:lnTo>
                  <a:lnTo>
                    <a:pt x="350" y="735"/>
                  </a:lnTo>
                  <a:lnTo>
                    <a:pt x="394" y="665"/>
                  </a:lnTo>
                  <a:lnTo>
                    <a:pt x="405" y="363"/>
                  </a:lnTo>
                  <a:lnTo>
                    <a:pt x="419" y="226"/>
                  </a:lnTo>
                  <a:lnTo>
                    <a:pt x="348" y="317"/>
                  </a:lnTo>
                  <a:lnTo>
                    <a:pt x="356" y="471"/>
                  </a:lnTo>
                  <a:lnTo>
                    <a:pt x="360" y="591"/>
                  </a:lnTo>
                  <a:lnTo>
                    <a:pt x="305" y="676"/>
                  </a:lnTo>
                  <a:lnTo>
                    <a:pt x="223" y="671"/>
                  </a:lnTo>
                  <a:lnTo>
                    <a:pt x="269" y="574"/>
                  </a:lnTo>
                  <a:lnTo>
                    <a:pt x="240" y="482"/>
                  </a:lnTo>
                  <a:lnTo>
                    <a:pt x="202" y="490"/>
                  </a:lnTo>
                  <a:lnTo>
                    <a:pt x="282" y="382"/>
                  </a:lnTo>
                  <a:lnTo>
                    <a:pt x="367" y="186"/>
                  </a:lnTo>
                  <a:lnTo>
                    <a:pt x="422" y="0"/>
                  </a:lnTo>
                  <a:close/>
                </a:path>
              </a:pathLst>
            </a:custGeom>
            <a:solidFill>
              <a:srgbClr val="756868"/>
            </a:solidFill>
            <a:ln w="9525">
              <a:noFill/>
              <a:round/>
              <a:headEnd/>
              <a:tailEnd/>
            </a:ln>
          </p:spPr>
          <p:txBody>
            <a:bodyPr/>
            <a:lstStyle/>
            <a:p>
              <a:endParaRPr lang="id-ID"/>
            </a:p>
          </p:txBody>
        </p:sp>
        <p:sp>
          <p:nvSpPr>
            <p:cNvPr id="19554" name="Freeform 22"/>
            <p:cNvSpPr>
              <a:spLocks/>
            </p:cNvSpPr>
            <p:nvPr/>
          </p:nvSpPr>
          <p:spPr bwMode="auto">
            <a:xfrm>
              <a:off x="3274" y="1086"/>
              <a:ext cx="217" cy="139"/>
            </a:xfrm>
            <a:custGeom>
              <a:avLst/>
              <a:gdLst>
                <a:gd name="T0" fmla="*/ 0 w 433"/>
                <a:gd name="T1" fmla="*/ 144 h 278"/>
                <a:gd name="T2" fmla="*/ 44 w 433"/>
                <a:gd name="T3" fmla="*/ 49 h 278"/>
                <a:gd name="T4" fmla="*/ 186 w 433"/>
                <a:gd name="T5" fmla="*/ 0 h 278"/>
                <a:gd name="T6" fmla="*/ 338 w 433"/>
                <a:gd name="T7" fmla="*/ 42 h 278"/>
                <a:gd name="T8" fmla="*/ 390 w 433"/>
                <a:gd name="T9" fmla="*/ 70 h 278"/>
                <a:gd name="T10" fmla="*/ 433 w 433"/>
                <a:gd name="T11" fmla="*/ 158 h 278"/>
                <a:gd name="T12" fmla="*/ 236 w 433"/>
                <a:gd name="T13" fmla="*/ 278 h 278"/>
                <a:gd name="T14" fmla="*/ 141 w 433"/>
                <a:gd name="T15" fmla="*/ 241 h 278"/>
                <a:gd name="T16" fmla="*/ 104 w 433"/>
                <a:gd name="T17" fmla="*/ 192 h 278"/>
                <a:gd name="T18" fmla="*/ 99 w 433"/>
                <a:gd name="T19" fmla="*/ 133 h 278"/>
                <a:gd name="T20" fmla="*/ 30 w 433"/>
                <a:gd name="T21" fmla="*/ 148 h 278"/>
                <a:gd name="T22" fmla="*/ 0 w 433"/>
                <a:gd name="T23" fmla="*/ 144 h 278"/>
                <a:gd name="T24" fmla="*/ 0 w 433"/>
                <a:gd name="T25" fmla="*/ 14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278"/>
                <a:gd name="T41" fmla="*/ 433 w 433"/>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278">
                  <a:moveTo>
                    <a:pt x="0" y="144"/>
                  </a:moveTo>
                  <a:lnTo>
                    <a:pt x="44" y="49"/>
                  </a:lnTo>
                  <a:lnTo>
                    <a:pt x="186" y="0"/>
                  </a:lnTo>
                  <a:lnTo>
                    <a:pt x="338" y="42"/>
                  </a:lnTo>
                  <a:lnTo>
                    <a:pt x="390" y="70"/>
                  </a:lnTo>
                  <a:lnTo>
                    <a:pt x="433" y="158"/>
                  </a:lnTo>
                  <a:lnTo>
                    <a:pt x="236" y="278"/>
                  </a:lnTo>
                  <a:lnTo>
                    <a:pt x="141" y="241"/>
                  </a:lnTo>
                  <a:lnTo>
                    <a:pt x="104" y="192"/>
                  </a:lnTo>
                  <a:lnTo>
                    <a:pt x="99" y="133"/>
                  </a:lnTo>
                  <a:lnTo>
                    <a:pt x="30" y="148"/>
                  </a:lnTo>
                  <a:lnTo>
                    <a:pt x="0" y="144"/>
                  </a:lnTo>
                  <a:close/>
                </a:path>
              </a:pathLst>
            </a:custGeom>
            <a:solidFill>
              <a:srgbClr val="665C4A"/>
            </a:solidFill>
            <a:ln w="9525">
              <a:noFill/>
              <a:round/>
              <a:headEnd/>
              <a:tailEnd/>
            </a:ln>
          </p:spPr>
          <p:txBody>
            <a:bodyPr/>
            <a:lstStyle/>
            <a:p>
              <a:endParaRPr lang="id-ID"/>
            </a:p>
          </p:txBody>
        </p:sp>
        <p:sp>
          <p:nvSpPr>
            <p:cNvPr id="19555" name="Freeform 23"/>
            <p:cNvSpPr>
              <a:spLocks/>
            </p:cNvSpPr>
            <p:nvPr/>
          </p:nvSpPr>
          <p:spPr bwMode="auto">
            <a:xfrm>
              <a:off x="2960" y="1527"/>
              <a:ext cx="357" cy="495"/>
            </a:xfrm>
            <a:custGeom>
              <a:avLst/>
              <a:gdLst>
                <a:gd name="T0" fmla="*/ 669 w 712"/>
                <a:gd name="T1" fmla="*/ 0 h 990"/>
                <a:gd name="T2" fmla="*/ 583 w 712"/>
                <a:gd name="T3" fmla="*/ 116 h 990"/>
                <a:gd name="T4" fmla="*/ 437 w 712"/>
                <a:gd name="T5" fmla="*/ 279 h 990"/>
                <a:gd name="T6" fmla="*/ 212 w 712"/>
                <a:gd name="T7" fmla="*/ 686 h 990"/>
                <a:gd name="T8" fmla="*/ 121 w 712"/>
                <a:gd name="T9" fmla="*/ 787 h 990"/>
                <a:gd name="T10" fmla="*/ 0 w 712"/>
                <a:gd name="T11" fmla="*/ 899 h 990"/>
                <a:gd name="T12" fmla="*/ 102 w 712"/>
                <a:gd name="T13" fmla="*/ 981 h 990"/>
                <a:gd name="T14" fmla="*/ 159 w 712"/>
                <a:gd name="T15" fmla="*/ 990 h 990"/>
                <a:gd name="T16" fmla="*/ 180 w 712"/>
                <a:gd name="T17" fmla="*/ 886 h 990"/>
                <a:gd name="T18" fmla="*/ 404 w 712"/>
                <a:gd name="T19" fmla="*/ 635 h 990"/>
                <a:gd name="T20" fmla="*/ 712 w 712"/>
                <a:gd name="T21" fmla="*/ 8 h 990"/>
                <a:gd name="T22" fmla="*/ 669 w 712"/>
                <a:gd name="T23" fmla="*/ 0 h 990"/>
                <a:gd name="T24" fmla="*/ 669 w 712"/>
                <a:gd name="T25" fmla="*/ 0 h 9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2"/>
                <a:gd name="T40" fmla="*/ 0 h 990"/>
                <a:gd name="T41" fmla="*/ 712 w 712"/>
                <a:gd name="T42" fmla="*/ 990 h 9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2" h="990">
                  <a:moveTo>
                    <a:pt x="669" y="0"/>
                  </a:moveTo>
                  <a:lnTo>
                    <a:pt x="583" y="116"/>
                  </a:lnTo>
                  <a:lnTo>
                    <a:pt x="437" y="279"/>
                  </a:lnTo>
                  <a:lnTo>
                    <a:pt x="212" y="686"/>
                  </a:lnTo>
                  <a:lnTo>
                    <a:pt x="121" y="787"/>
                  </a:lnTo>
                  <a:lnTo>
                    <a:pt x="0" y="899"/>
                  </a:lnTo>
                  <a:lnTo>
                    <a:pt x="102" y="981"/>
                  </a:lnTo>
                  <a:lnTo>
                    <a:pt x="159" y="990"/>
                  </a:lnTo>
                  <a:lnTo>
                    <a:pt x="180" y="886"/>
                  </a:lnTo>
                  <a:lnTo>
                    <a:pt x="404" y="635"/>
                  </a:lnTo>
                  <a:lnTo>
                    <a:pt x="712" y="8"/>
                  </a:lnTo>
                  <a:lnTo>
                    <a:pt x="669" y="0"/>
                  </a:lnTo>
                  <a:close/>
                </a:path>
              </a:pathLst>
            </a:custGeom>
            <a:solidFill>
              <a:srgbClr val="756868"/>
            </a:solidFill>
            <a:ln w="9525">
              <a:noFill/>
              <a:round/>
              <a:headEnd/>
              <a:tailEnd/>
            </a:ln>
          </p:spPr>
          <p:txBody>
            <a:bodyPr/>
            <a:lstStyle/>
            <a:p>
              <a:endParaRPr lang="id-ID"/>
            </a:p>
          </p:txBody>
        </p:sp>
        <p:sp>
          <p:nvSpPr>
            <p:cNvPr id="19556" name="Freeform 24"/>
            <p:cNvSpPr>
              <a:spLocks/>
            </p:cNvSpPr>
            <p:nvPr/>
          </p:nvSpPr>
          <p:spPr bwMode="auto">
            <a:xfrm>
              <a:off x="3304" y="1489"/>
              <a:ext cx="39" cy="47"/>
            </a:xfrm>
            <a:custGeom>
              <a:avLst/>
              <a:gdLst>
                <a:gd name="T0" fmla="*/ 15 w 78"/>
                <a:gd name="T1" fmla="*/ 21 h 93"/>
                <a:gd name="T2" fmla="*/ 40 w 78"/>
                <a:gd name="T3" fmla="*/ 0 h 93"/>
                <a:gd name="T4" fmla="*/ 68 w 78"/>
                <a:gd name="T5" fmla="*/ 11 h 93"/>
                <a:gd name="T6" fmla="*/ 78 w 78"/>
                <a:gd name="T7" fmla="*/ 53 h 93"/>
                <a:gd name="T8" fmla="*/ 15 w 78"/>
                <a:gd name="T9" fmla="*/ 93 h 93"/>
                <a:gd name="T10" fmla="*/ 0 w 78"/>
                <a:gd name="T11" fmla="*/ 68 h 93"/>
                <a:gd name="T12" fmla="*/ 15 w 78"/>
                <a:gd name="T13" fmla="*/ 21 h 93"/>
                <a:gd name="T14" fmla="*/ 15 w 78"/>
                <a:gd name="T15" fmla="*/ 21 h 93"/>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93"/>
                <a:gd name="T26" fmla="*/ 78 w 7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93">
                  <a:moveTo>
                    <a:pt x="15" y="21"/>
                  </a:moveTo>
                  <a:lnTo>
                    <a:pt x="40" y="0"/>
                  </a:lnTo>
                  <a:lnTo>
                    <a:pt x="68" y="11"/>
                  </a:lnTo>
                  <a:lnTo>
                    <a:pt x="78" y="53"/>
                  </a:lnTo>
                  <a:lnTo>
                    <a:pt x="15" y="93"/>
                  </a:lnTo>
                  <a:lnTo>
                    <a:pt x="0" y="68"/>
                  </a:lnTo>
                  <a:lnTo>
                    <a:pt x="15" y="21"/>
                  </a:lnTo>
                  <a:close/>
                </a:path>
              </a:pathLst>
            </a:custGeom>
            <a:solidFill>
              <a:srgbClr val="756868"/>
            </a:solidFill>
            <a:ln w="9525">
              <a:noFill/>
              <a:round/>
              <a:headEnd/>
              <a:tailEnd/>
            </a:ln>
          </p:spPr>
          <p:txBody>
            <a:bodyPr/>
            <a:lstStyle/>
            <a:p>
              <a:endParaRPr lang="id-ID"/>
            </a:p>
          </p:txBody>
        </p:sp>
        <p:sp>
          <p:nvSpPr>
            <p:cNvPr id="19557" name="Freeform 25"/>
            <p:cNvSpPr>
              <a:spLocks/>
            </p:cNvSpPr>
            <p:nvPr/>
          </p:nvSpPr>
          <p:spPr bwMode="auto">
            <a:xfrm>
              <a:off x="3218" y="1150"/>
              <a:ext cx="268" cy="329"/>
            </a:xfrm>
            <a:custGeom>
              <a:avLst/>
              <a:gdLst>
                <a:gd name="T0" fmla="*/ 68 w 536"/>
                <a:gd name="T1" fmla="*/ 27 h 660"/>
                <a:gd name="T2" fmla="*/ 19 w 536"/>
                <a:gd name="T3" fmla="*/ 103 h 660"/>
                <a:gd name="T4" fmla="*/ 23 w 536"/>
                <a:gd name="T5" fmla="*/ 209 h 660"/>
                <a:gd name="T6" fmla="*/ 0 w 536"/>
                <a:gd name="T7" fmla="*/ 246 h 660"/>
                <a:gd name="T8" fmla="*/ 36 w 536"/>
                <a:gd name="T9" fmla="*/ 350 h 660"/>
                <a:gd name="T10" fmla="*/ 23 w 536"/>
                <a:gd name="T11" fmla="*/ 407 h 660"/>
                <a:gd name="T12" fmla="*/ 43 w 536"/>
                <a:gd name="T13" fmla="*/ 434 h 660"/>
                <a:gd name="T14" fmla="*/ 76 w 536"/>
                <a:gd name="T15" fmla="*/ 519 h 660"/>
                <a:gd name="T16" fmla="*/ 91 w 536"/>
                <a:gd name="T17" fmla="*/ 550 h 660"/>
                <a:gd name="T18" fmla="*/ 74 w 536"/>
                <a:gd name="T19" fmla="*/ 580 h 660"/>
                <a:gd name="T20" fmla="*/ 104 w 536"/>
                <a:gd name="T21" fmla="*/ 630 h 660"/>
                <a:gd name="T22" fmla="*/ 251 w 536"/>
                <a:gd name="T23" fmla="*/ 660 h 660"/>
                <a:gd name="T24" fmla="*/ 313 w 536"/>
                <a:gd name="T25" fmla="*/ 641 h 660"/>
                <a:gd name="T26" fmla="*/ 424 w 536"/>
                <a:gd name="T27" fmla="*/ 582 h 660"/>
                <a:gd name="T28" fmla="*/ 496 w 536"/>
                <a:gd name="T29" fmla="*/ 521 h 660"/>
                <a:gd name="T30" fmla="*/ 496 w 536"/>
                <a:gd name="T31" fmla="*/ 322 h 660"/>
                <a:gd name="T32" fmla="*/ 536 w 536"/>
                <a:gd name="T33" fmla="*/ 185 h 660"/>
                <a:gd name="T34" fmla="*/ 306 w 536"/>
                <a:gd name="T35" fmla="*/ 143 h 660"/>
                <a:gd name="T36" fmla="*/ 226 w 536"/>
                <a:gd name="T37" fmla="*/ 69 h 660"/>
                <a:gd name="T38" fmla="*/ 226 w 536"/>
                <a:gd name="T39" fmla="*/ 17 h 660"/>
                <a:gd name="T40" fmla="*/ 199 w 536"/>
                <a:gd name="T41" fmla="*/ 0 h 660"/>
                <a:gd name="T42" fmla="*/ 68 w 536"/>
                <a:gd name="T43" fmla="*/ 27 h 660"/>
                <a:gd name="T44" fmla="*/ 68 w 536"/>
                <a:gd name="T45" fmla="*/ 27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6"/>
                <a:gd name="T70" fmla="*/ 0 h 660"/>
                <a:gd name="T71" fmla="*/ 536 w 536"/>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6" h="660">
                  <a:moveTo>
                    <a:pt x="68" y="27"/>
                  </a:moveTo>
                  <a:lnTo>
                    <a:pt x="19" y="103"/>
                  </a:lnTo>
                  <a:lnTo>
                    <a:pt x="23" y="209"/>
                  </a:lnTo>
                  <a:lnTo>
                    <a:pt x="0" y="246"/>
                  </a:lnTo>
                  <a:lnTo>
                    <a:pt x="36" y="350"/>
                  </a:lnTo>
                  <a:lnTo>
                    <a:pt x="23" y="407"/>
                  </a:lnTo>
                  <a:lnTo>
                    <a:pt x="43" y="434"/>
                  </a:lnTo>
                  <a:lnTo>
                    <a:pt x="76" y="519"/>
                  </a:lnTo>
                  <a:lnTo>
                    <a:pt x="91" y="550"/>
                  </a:lnTo>
                  <a:lnTo>
                    <a:pt x="74" y="580"/>
                  </a:lnTo>
                  <a:lnTo>
                    <a:pt x="104" y="630"/>
                  </a:lnTo>
                  <a:lnTo>
                    <a:pt x="251" y="660"/>
                  </a:lnTo>
                  <a:lnTo>
                    <a:pt x="313" y="641"/>
                  </a:lnTo>
                  <a:lnTo>
                    <a:pt x="424" y="582"/>
                  </a:lnTo>
                  <a:lnTo>
                    <a:pt x="496" y="521"/>
                  </a:lnTo>
                  <a:lnTo>
                    <a:pt x="496" y="322"/>
                  </a:lnTo>
                  <a:lnTo>
                    <a:pt x="536" y="185"/>
                  </a:lnTo>
                  <a:lnTo>
                    <a:pt x="306" y="143"/>
                  </a:lnTo>
                  <a:lnTo>
                    <a:pt x="226" y="69"/>
                  </a:lnTo>
                  <a:lnTo>
                    <a:pt x="226" y="17"/>
                  </a:lnTo>
                  <a:lnTo>
                    <a:pt x="199" y="0"/>
                  </a:lnTo>
                  <a:lnTo>
                    <a:pt x="68" y="27"/>
                  </a:lnTo>
                  <a:close/>
                </a:path>
              </a:pathLst>
            </a:custGeom>
            <a:solidFill>
              <a:srgbClr val="FFB5A8"/>
            </a:solidFill>
            <a:ln w="9525">
              <a:noFill/>
              <a:round/>
              <a:headEnd/>
              <a:tailEnd/>
            </a:ln>
          </p:spPr>
          <p:txBody>
            <a:bodyPr/>
            <a:lstStyle/>
            <a:p>
              <a:endParaRPr lang="id-ID"/>
            </a:p>
          </p:txBody>
        </p:sp>
        <p:sp>
          <p:nvSpPr>
            <p:cNvPr id="19558" name="Freeform 26"/>
            <p:cNvSpPr>
              <a:spLocks/>
            </p:cNvSpPr>
            <p:nvPr/>
          </p:nvSpPr>
          <p:spPr bwMode="auto">
            <a:xfrm>
              <a:off x="2879" y="1994"/>
              <a:ext cx="296" cy="203"/>
            </a:xfrm>
            <a:custGeom>
              <a:avLst/>
              <a:gdLst>
                <a:gd name="T0" fmla="*/ 0 w 593"/>
                <a:gd name="T1" fmla="*/ 84 h 407"/>
                <a:gd name="T2" fmla="*/ 177 w 593"/>
                <a:gd name="T3" fmla="*/ 0 h 407"/>
                <a:gd name="T4" fmla="*/ 337 w 593"/>
                <a:gd name="T5" fmla="*/ 74 h 407"/>
                <a:gd name="T6" fmla="*/ 481 w 593"/>
                <a:gd name="T7" fmla="*/ 61 h 407"/>
                <a:gd name="T8" fmla="*/ 508 w 593"/>
                <a:gd name="T9" fmla="*/ 71 h 407"/>
                <a:gd name="T10" fmla="*/ 540 w 593"/>
                <a:gd name="T11" fmla="*/ 78 h 407"/>
                <a:gd name="T12" fmla="*/ 565 w 593"/>
                <a:gd name="T13" fmla="*/ 112 h 407"/>
                <a:gd name="T14" fmla="*/ 593 w 593"/>
                <a:gd name="T15" fmla="*/ 192 h 407"/>
                <a:gd name="T16" fmla="*/ 565 w 593"/>
                <a:gd name="T17" fmla="*/ 247 h 407"/>
                <a:gd name="T18" fmla="*/ 428 w 593"/>
                <a:gd name="T19" fmla="*/ 289 h 407"/>
                <a:gd name="T20" fmla="*/ 399 w 593"/>
                <a:gd name="T21" fmla="*/ 301 h 407"/>
                <a:gd name="T22" fmla="*/ 318 w 593"/>
                <a:gd name="T23" fmla="*/ 405 h 407"/>
                <a:gd name="T24" fmla="*/ 287 w 593"/>
                <a:gd name="T25" fmla="*/ 407 h 407"/>
                <a:gd name="T26" fmla="*/ 0 w 593"/>
                <a:gd name="T27" fmla="*/ 84 h 407"/>
                <a:gd name="T28" fmla="*/ 0 w 593"/>
                <a:gd name="T29" fmla="*/ 84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3"/>
                <a:gd name="T46" fmla="*/ 0 h 407"/>
                <a:gd name="T47" fmla="*/ 593 w 593"/>
                <a:gd name="T48" fmla="*/ 407 h 4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3" h="407">
                  <a:moveTo>
                    <a:pt x="0" y="84"/>
                  </a:moveTo>
                  <a:lnTo>
                    <a:pt x="177" y="0"/>
                  </a:lnTo>
                  <a:lnTo>
                    <a:pt x="337" y="74"/>
                  </a:lnTo>
                  <a:lnTo>
                    <a:pt x="481" y="61"/>
                  </a:lnTo>
                  <a:lnTo>
                    <a:pt x="508" y="71"/>
                  </a:lnTo>
                  <a:lnTo>
                    <a:pt x="540" y="78"/>
                  </a:lnTo>
                  <a:lnTo>
                    <a:pt x="565" y="112"/>
                  </a:lnTo>
                  <a:lnTo>
                    <a:pt x="593" y="192"/>
                  </a:lnTo>
                  <a:lnTo>
                    <a:pt x="565" y="247"/>
                  </a:lnTo>
                  <a:lnTo>
                    <a:pt x="428" y="289"/>
                  </a:lnTo>
                  <a:lnTo>
                    <a:pt x="399" y="301"/>
                  </a:lnTo>
                  <a:lnTo>
                    <a:pt x="318" y="405"/>
                  </a:lnTo>
                  <a:lnTo>
                    <a:pt x="287" y="407"/>
                  </a:lnTo>
                  <a:lnTo>
                    <a:pt x="0" y="84"/>
                  </a:lnTo>
                  <a:close/>
                </a:path>
              </a:pathLst>
            </a:custGeom>
            <a:solidFill>
              <a:srgbClr val="FFB5A8"/>
            </a:solidFill>
            <a:ln w="9525">
              <a:noFill/>
              <a:round/>
              <a:headEnd/>
              <a:tailEnd/>
            </a:ln>
          </p:spPr>
          <p:txBody>
            <a:bodyPr/>
            <a:lstStyle/>
            <a:p>
              <a:endParaRPr lang="id-ID"/>
            </a:p>
          </p:txBody>
        </p:sp>
        <p:sp>
          <p:nvSpPr>
            <p:cNvPr id="19559" name="Freeform 27"/>
            <p:cNvSpPr>
              <a:spLocks/>
            </p:cNvSpPr>
            <p:nvPr/>
          </p:nvSpPr>
          <p:spPr bwMode="auto">
            <a:xfrm>
              <a:off x="2921" y="1321"/>
              <a:ext cx="190" cy="253"/>
            </a:xfrm>
            <a:custGeom>
              <a:avLst/>
              <a:gdLst>
                <a:gd name="T0" fmla="*/ 0 w 380"/>
                <a:gd name="T1" fmla="*/ 442 h 505"/>
                <a:gd name="T2" fmla="*/ 49 w 380"/>
                <a:gd name="T3" fmla="*/ 338 h 505"/>
                <a:gd name="T4" fmla="*/ 53 w 380"/>
                <a:gd name="T5" fmla="*/ 233 h 505"/>
                <a:gd name="T6" fmla="*/ 81 w 380"/>
                <a:gd name="T7" fmla="*/ 153 h 505"/>
                <a:gd name="T8" fmla="*/ 83 w 380"/>
                <a:gd name="T9" fmla="*/ 129 h 505"/>
                <a:gd name="T10" fmla="*/ 135 w 380"/>
                <a:gd name="T11" fmla="*/ 70 h 505"/>
                <a:gd name="T12" fmla="*/ 163 w 380"/>
                <a:gd name="T13" fmla="*/ 64 h 505"/>
                <a:gd name="T14" fmla="*/ 192 w 380"/>
                <a:gd name="T15" fmla="*/ 32 h 505"/>
                <a:gd name="T16" fmla="*/ 220 w 380"/>
                <a:gd name="T17" fmla="*/ 36 h 505"/>
                <a:gd name="T18" fmla="*/ 232 w 380"/>
                <a:gd name="T19" fmla="*/ 15 h 505"/>
                <a:gd name="T20" fmla="*/ 275 w 380"/>
                <a:gd name="T21" fmla="*/ 0 h 505"/>
                <a:gd name="T22" fmla="*/ 296 w 380"/>
                <a:gd name="T23" fmla="*/ 15 h 505"/>
                <a:gd name="T24" fmla="*/ 317 w 380"/>
                <a:gd name="T25" fmla="*/ 0 h 505"/>
                <a:gd name="T26" fmla="*/ 355 w 380"/>
                <a:gd name="T27" fmla="*/ 0 h 505"/>
                <a:gd name="T28" fmla="*/ 368 w 380"/>
                <a:gd name="T29" fmla="*/ 41 h 505"/>
                <a:gd name="T30" fmla="*/ 365 w 380"/>
                <a:gd name="T31" fmla="*/ 57 h 505"/>
                <a:gd name="T32" fmla="*/ 380 w 380"/>
                <a:gd name="T33" fmla="*/ 81 h 505"/>
                <a:gd name="T34" fmla="*/ 355 w 380"/>
                <a:gd name="T35" fmla="*/ 131 h 505"/>
                <a:gd name="T36" fmla="*/ 330 w 380"/>
                <a:gd name="T37" fmla="*/ 163 h 505"/>
                <a:gd name="T38" fmla="*/ 317 w 380"/>
                <a:gd name="T39" fmla="*/ 273 h 505"/>
                <a:gd name="T40" fmla="*/ 266 w 380"/>
                <a:gd name="T41" fmla="*/ 355 h 505"/>
                <a:gd name="T42" fmla="*/ 213 w 380"/>
                <a:gd name="T43" fmla="*/ 383 h 505"/>
                <a:gd name="T44" fmla="*/ 163 w 380"/>
                <a:gd name="T45" fmla="*/ 505 h 505"/>
                <a:gd name="T46" fmla="*/ 41 w 380"/>
                <a:gd name="T47" fmla="*/ 484 h 505"/>
                <a:gd name="T48" fmla="*/ 0 w 380"/>
                <a:gd name="T49" fmla="*/ 442 h 505"/>
                <a:gd name="T50" fmla="*/ 0 w 380"/>
                <a:gd name="T51" fmla="*/ 442 h 5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0"/>
                <a:gd name="T79" fmla="*/ 0 h 505"/>
                <a:gd name="T80" fmla="*/ 380 w 380"/>
                <a:gd name="T81" fmla="*/ 505 h 5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0" h="505">
                  <a:moveTo>
                    <a:pt x="0" y="442"/>
                  </a:moveTo>
                  <a:lnTo>
                    <a:pt x="49" y="338"/>
                  </a:lnTo>
                  <a:lnTo>
                    <a:pt x="53" y="233"/>
                  </a:lnTo>
                  <a:lnTo>
                    <a:pt x="81" y="153"/>
                  </a:lnTo>
                  <a:lnTo>
                    <a:pt x="83" y="129"/>
                  </a:lnTo>
                  <a:lnTo>
                    <a:pt x="135" y="70"/>
                  </a:lnTo>
                  <a:lnTo>
                    <a:pt x="163" y="64"/>
                  </a:lnTo>
                  <a:lnTo>
                    <a:pt x="192" y="32"/>
                  </a:lnTo>
                  <a:lnTo>
                    <a:pt x="220" y="36"/>
                  </a:lnTo>
                  <a:lnTo>
                    <a:pt x="232" y="15"/>
                  </a:lnTo>
                  <a:lnTo>
                    <a:pt x="275" y="0"/>
                  </a:lnTo>
                  <a:lnTo>
                    <a:pt x="296" y="15"/>
                  </a:lnTo>
                  <a:lnTo>
                    <a:pt x="317" y="0"/>
                  </a:lnTo>
                  <a:lnTo>
                    <a:pt x="355" y="0"/>
                  </a:lnTo>
                  <a:lnTo>
                    <a:pt x="368" y="41"/>
                  </a:lnTo>
                  <a:lnTo>
                    <a:pt x="365" y="57"/>
                  </a:lnTo>
                  <a:lnTo>
                    <a:pt x="380" y="81"/>
                  </a:lnTo>
                  <a:lnTo>
                    <a:pt x="355" y="131"/>
                  </a:lnTo>
                  <a:lnTo>
                    <a:pt x="330" y="163"/>
                  </a:lnTo>
                  <a:lnTo>
                    <a:pt x="317" y="273"/>
                  </a:lnTo>
                  <a:lnTo>
                    <a:pt x="266" y="355"/>
                  </a:lnTo>
                  <a:lnTo>
                    <a:pt x="213" y="383"/>
                  </a:lnTo>
                  <a:lnTo>
                    <a:pt x="163" y="505"/>
                  </a:lnTo>
                  <a:lnTo>
                    <a:pt x="41" y="484"/>
                  </a:lnTo>
                  <a:lnTo>
                    <a:pt x="0" y="442"/>
                  </a:lnTo>
                  <a:close/>
                </a:path>
              </a:pathLst>
            </a:custGeom>
            <a:solidFill>
              <a:srgbClr val="FFB5A8"/>
            </a:solidFill>
            <a:ln w="9525">
              <a:noFill/>
              <a:round/>
              <a:headEnd/>
              <a:tailEnd/>
            </a:ln>
          </p:spPr>
          <p:txBody>
            <a:bodyPr/>
            <a:lstStyle/>
            <a:p>
              <a:endParaRPr lang="id-ID"/>
            </a:p>
          </p:txBody>
        </p:sp>
        <p:sp>
          <p:nvSpPr>
            <p:cNvPr id="19560" name="Freeform 28"/>
            <p:cNvSpPr>
              <a:spLocks/>
            </p:cNvSpPr>
            <p:nvPr/>
          </p:nvSpPr>
          <p:spPr bwMode="auto">
            <a:xfrm>
              <a:off x="2291" y="2033"/>
              <a:ext cx="1057" cy="944"/>
            </a:xfrm>
            <a:custGeom>
              <a:avLst/>
              <a:gdLst>
                <a:gd name="T0" fmla="*/ 434 w 2114"/>
                <a:gd name="T1" fmla="*/ 114 h 1890"/>
                <a:gd name="T2" fmla="*/ 523 w 2114"/>
                <a:gd name="T3" fmla="*/ 80 h 1890"/>
                <a:gd name="T4" fmla="*/ 751 w 2114"/>
                <a:gd name="T5" fmla="*/ 99 h 1890"/>
                <a:gd name="T6" fmla="*/ 1202 w 2114"/>
                <a:gd name="T7" fmla="*/ 4 h 1890"/>
                <a:gd name="T8" fmla="*/ 1225 w 2114"/>
                <a:gd name="T9" fmla="*/ 31 h 1890"/>
                <a:gd name="T10" fmla="*/ 1257 w 2114"/>
                <a:gd name="T11" fmla="*/ 31 h 1890"/>
                <a:gd name="T12" fmla="*/ 1331 w 2114"/>
                <a:gd name="T13" fmla="*/ 0 h 1890"/>
                <a:gd name="T14" fmla="*/ 1356 w 2114"/>
                <a:gd name="T15" fmla="*/ 10 h 1890"/>
                <a:gd name="T16" fmla="*/ 1304 w 2114"/>
                <a:gd name="T17" fmla="*/ 52 h 1890"/>
                <a:gd name="T18" fmla="*/ 1304 w 2114"/>
                <a:gd name="T19" fmla="*/ 84 h 1890"/>
                <a:gd name="T20" fmla="*/ 1327 w 2114"/>
                <a:gd name="T21" fmla="*/ 105 h 1890"/>
                <a:gd name="T22" fmla="*/ 1361 w 2114"/>
                <a:gd name="T23" fmla="*/ 95 h 1890"/>
                <a:gd name="T24" fmla="*/ 1434 w 2114"/>
                <a:gd name="T25" fmla="*/ 50 h 1890"/>
                <a:gd name="T26" fmla="*/ 1460 w 2114"/>
                <a:gd name="T27" fmla="*/ 84 h 1890"/>
                <a:gd name="T28" fmla="*/ 1382 w 2114"/>
                <a:gd name="T29" fmla="*/ 188 h 1890"/>
                <a:gd name="T30" fmla="*/ 1378 w 2114"/>
                <a:gd name="T31" fmla="*/ 217 h 1890"/>
                <a:gd name="T32" fmla="*/ 1415 w 2114"/>
                <a:gd name="T33" fmla="*/ 236 h 1890"/>
                <a:gd name="T34" fmla="*/ 1513 w 2114"/>
                <a:gd name="T35" fmla="*/ 137 h 1890"/>
                <a:gd name="T36" fmla="*/ 1532 w 2114"/>
                <a:gd name="T37" fmla="*/ 158 h 1890"/>
                <a:gd name="T38" fmla="*/ 1449 w 2114"/>
                <a:gd name="T39" fmla="*/ 293 h 1890"/>
                <a:gd name="T40" fmla="*/ 1458 w 2114"/>
                <a:gd name="T41" fmla="*/ 320 h 1890"/>
                <a:gd name="T42" fmla="*/ 1487 w 2114"/>
                <a:gd name="T43" fmla="*/ 323 h 1890"/>
                <a:gd name="T44" fmla="*/ 1586 w 2114"/>
                <a:gd name="T45" fmla="*/ 206 h 1890"/>
                <a:gd name="T46" fmla="*/ 1692 w 2114"/>
                <a:gd name="T47" fmla="*/ 215 h 1890"/>
                <a:gd name="T48" fmla="*/ 1818 w 2114"/>
                <a:gd name="T49" fmla="*/ 181 h 1890"/>
                <a:gd name="T50" fmla="*/ 1960 w 2114"/>
                <a:gd name="T51" fmla="*/ 164 h 1890"/>
                <a:gd name="T52" fmla="*/ 2114 w 2114"/>
                <a:gd name="T53" fmla="*/ 259 h 1890"/>
                <a:gd name="T54" fmla="*/ 2074 w 2114"/>
                <a:gd name="T55" fmla="*/ 472 h 1890"/>
                <a:gd name="T56" fmla="*/ 1968 w 2114"/>
                <a:gd name="T57" fmla="*/ 656 h 1890"/>
                <a:gd name="T58" fmla="*/ 1833 w 2114"/>
                <a:gd name="T59" fmla="*/ 800 h 1890"/>
                <a:gd name="T60" fmla="*/ 1413 w 2114"/>
                <a:gd name="T61" fmla="*/ 787 h 1890"/>
                <a:gd name="T62" fmla="*/ 1118 w 2114"/>
                <a:gd name="T63" fmla="*/ 639 h 1890"/>
                <a:gd name="T64" fmla="*/ 981 w 2114"/>
                <a:gd name="T65" fmla="*/ 743 h 1890"/>
                <a:gd name="T66" fmla="*/ 662 w 2114"/>
                <a:gd name="T67" fmla="*/ 766 h 1890"/>
                <a:gd name="T68" fmla="*/ 601 w 2114"/>
                <a:gd name="T69" fmla="*/ 814 h 1890"/>
                <a:gd name="T70" fmla="*/ 538 w 2114"/>
                <a:gd name="T71" fmla="*/ 1386 h 1890"/>
                <a:gd name="T72" fmla="*/ 430 w 2114"/>
                <a:gd name="T73" fmla="*/ 1890 h 1890"/>
                <a:gd name="T74" fmla="*/ 0 w 2114"/>
                <a:gd name="T75" fmla="*/ 1698 h 1890"/>
                <a:gd name="T76" fmla="*/ 88 w 2114"/>
                <a:gd name="T77" fmla="*/ 1346 h 1890"/>
                <a:gd name="T78" fmla="*/ 227 w 2114"/>
                <a:gd name="T79" fmla="*/ 489 h 1890"/>
                <a:gd name="T80" fmla="*/ 236 w 2114"/>
                <a:gd name="T81" fmla="*/ 371 h 1890"/>
                <a:gd name="T82" fmla="*/ 312 w 2114"/>
                <a:gd name="T83" fmla="*/ 249 h 1890"/>
                <a:gd name="T84" fmla="*/ 434 w 2114"/>
                <a:gd name="T85" fmla="*/ 114 h 1890"/>
                <a:gd name="T86" fmla="*/ 434 w 2114"/>
                <a:gd name="T87" fmla="*/ 114 h 18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4"/>
                <a:gd name="T133" fmla="*/ 0 h 1890"/>
                <a:gd name="T134" fmla="*/ 2114 w 2114"/>
                <a:gd name="T135" fmla="*/ 1890 h 18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4" h="1890">
                  <a:moveTo>
                    <a:pt x="434" y="114"/>
                  </a:moveTo>
                  <a:lnTo>
                    <a:pt x="523" y="80"/>
                  </a:lnTo>
                  <a:lnTo>
                    <a:pt x="751" y="99"/>
                  </a:lnTo>
                  <a:lnTo>
                    <a:pt x="1202" y="4"/>
                  </a:lnTo>
                  <a:lnTo>
                    <a:pt x="1225" y="31"/>
                  </a:lnTo>
                  <a:lnTo>
                    <a:pt x="1257" y="31"/>
                  </a:lnTo>
                  <a:lnTo>
                    <a:pt x="1331" y="0"/>
                  </a:lnTo>
                  <a:lnTo>
                    <a:pt x="1356" y="10"/>
                  </a:lnTo>
                  <a:lnTo>
                    <a:pt x="1304" y="52"/>
                  </a:lnTo>
                  <a:lnTo>
                    <a:pt x="1304" y="84"/>
                  </a:lnTo>
                  <a:lnTo>
                    <a:pt x="1327" y="105"/>
                  </a:lnTo>
                  <a:lnTo>
                    <a:pt x="1361" y="95"/>
                  </a:lnTo>
                  <a:lnTo>
                    <a:pt x="1434" y="50"/>
                  </a:lnTo>
                  <a:lnTo>
                    <a:pt x="1460" y="84"/>
                  </a:lnTo>
                  <a:lnTo>
                    <a:pt x="1382" y="188"/>
                  </a:lnTo>
                  <a:lnTo>
                    <a:pt x="1378" y="217"/>
                  </a:lnTo>
                  <a:lnTo>
                    <a:pt x="1415" y="236"/>
                  </a:lnTo>
                  <a:lnTo>
                    <a:pt x="1513" y="137"/>
                  </a:lnTo>
                  <a:lnTo>
                    <a:pt x="1532" y="158"/>
                  </a:lnTo>
                  <a:lnTo>
                    <a:pt x="1449" y="293"/>
                  </a:lnTo>
                  <a:lnTo>
                    <a:pt x="1458" y="320"/>
                  </a:lnTo>
                  <a:lnTo>
                    <a:pt x="1487" y="323"/>
                  </a:lnTo>
                  <a:lnTo>
                    <a:pt x="1586" y="206"/>
                  </a:lnTo>
                  <a:lnTo>
                    <a:pt x="1692" y="215"/>
                  </a:lnTo>
                  <a:lnTo>
                    <a:pt x="1818" y="181"/>
                  </a:lnTo>
                  <a:lnTo>
                    <a:pt x="1960" y="164"/>
                  </a:lnTo>
                  <a:lnTo>
                    <a:pt x="2114" y="259"/>
                  </a:lnTo>
                  <a:lnTo>
                    <a:pt x="2074" y="472"/>
                  </a:lnTo>
                  <a:lnTo>
                    <a:pt x="1968" y="656"/>
                  </a:lnTo>
                  <a:lnTo>
                    <a:pt x="1833" y="800"/>
                  </a:lnTo>
                  <a:lnTo>
                    <a:pt x="1413" y="787"/>
                  </a:lnTo>
                  <a:lnTo>
                    <a:pt x="1118" y="639"/>
                  </a:lnTo>
                  <a:lnTo>
                    <a:pt x="981" y="743"/>
                  </a:lnTo>
                  <a:lnTo>
                    <a:pt x="662" y="766"/>
                  </a:lnTo>
                  <a:lnTo>
                    <a:pt x="601" y="814"/>
                  </a:lnTo>
                  <a:lnTo>
                    <a:pt x="538" y="1386"/>
                  </a:lnTo>
                  <a:lnTo>
                    <a:pt x="430" y="1890"/>
                  </a:lnTo>
                  <a:lnTo>
                    <a:pt x="0" y="1698"/>
                  </a:lnTo>
                  <a:lnTo>
                    <a:pt x="88" y="1346"/>
                  </a:lnTo>
                  <a:lnTo>
                    <a:pt x="227" y="489"/>
                  </a:lnTo>
                  <a:lnTo>
                    <a:pt x="236" y="371"/>
                  </a:lnTo>
                  <a:lnTo>
                    <a:pt x="312" y="249"/>
                  </a:lnTo>
                  <a:lnTo>
                    <a:pt x="434" y="114"/>
                  </a:lnTo>
                  <a:close/>
                </a:path>
              </a:pathLst>
            </a:custGeom>
            <a:solidFill>
              <a:srgbClr val="5C5C73"/>
            </a:solidFill>
            <a:ln w="9525">
              <a:noFill/>
              <a:round/>
              <a:headEnd/>
              <a:tailEnd/>
            </a:ln>
          </p:spPr>
          <p:txBody>
            <a:bodyPr/>
            <a:lstStyle/>
            <a:p>
              <a:endParaRPr lang="id-ID"/>
            </a:p>
          </p:txBody>
        </p:sp>
        <p:sp>
          <p:nvSpPr>
            <p:cNvPr id="19561" name="Freeform 29"/>
            <p:cNvSpPr>
              <a:spLocks/>
            </p:cNvSpPr>
            <p:nvPr/>
          </p:nvSpPr>
          <p:spPr bwMode="auto">
            <a:xfrm>
              <a:off x="3050" y="2117"/>
              <a:ext cx="273" cy="91"/>
            </a:xfrm>
            <a:custGeom>
              <a:avLst/>
              <a:gdLst>
                <a:gd name="T0" fmla="*/ 0 w 548"/>
                <a:gd name="T1" fmla="*/ 130 h 183"/>
                <a:gd name="T2" fmla="*/ 78 w 548"/>
                <a:gd name="T3" fmla="*/ 78 h 183"/>
                <a:gd name="T4" fmla="*/ 139 w 548"/>
                <a:gd name="T5" fmla="*/ 84 h 183"/>
                <a:gd name="T6" fmla="*/ 259 w 548"/>
                <a:gd name="T7" fmla="*/ 179 h 183"/>
                <a:gd name="T8" fmla="*/ 263 w 548"/>
                <a:gd name="T9" fmla="*/ 84 h 183"/>
                <a:gd name="T10" fmla="*/ 304 w 548"/>
                <a:gd name="T11" fmla="*/ 88 h 183"/>
                <a:gd name="T12" fmla="*/ 392 w 548"/>
                <a:gd name="T13" fmla="*/ 183 h 183"/>
                <a:gd name="T14" fmla="*/ 447 w 548"/>
                <a:gd name="T15" fmla="*/ 130 h 183"/>
                <a:gd name="T16" fmla="*/ 447 w 548"/>
                <a:gd name="T17" fmla="*/ 94 h 183"/>
                <a:gd name="T18" fmla="*/ 510 w 548"/>
                <a:gd name="T19" fmla="*/ 156 h 183"/>
                <a:gd name="T20" fmla="*/ 548 w 548"/>
                <a:gd name="T21" fmla="*/ 57 h 183"/>
                <a:gd name="T22" fmla="*/ 470 w 548"/>
                <a:gd name="T23" fmla="*/ 0 h 183"/>
                <a:gd name="T24" fmla="*/ 259 w 548"/>
                <a:gd name="T25" fmla="*/ 12 h 183"/>
                <a:gd name="T26" fmla="*/ 185 w 548"/>
                <a:gd name="T27" fmla="*/ 50 h 183"/>
                <a:gd name="T28" fmla="*/ 69 w 548"/>
                <a:gd name="T29" fmla="*/ 37 h 183"/>
                <a:gd name="T30" fmla="*/ 0 w 548"/>
                <a:gd name="T31" fmla="*/ 130 h 183"/>
                <a:gd name="T32" fmla="*/ 0 w 548"/>
                <a:gd name="T33" fmla="*/ 13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8"/>
                <a:gd name="T52" fmla="*/ 0 h 183"/>
                <a:gd name="T53" fmla="*/ 548 w 548"/>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8" h="183">
                  <a:moveTo>
                    <a:pt x="0" y="130"/>
                  </a:moveTo>
                  <a:lnTo>
                    <a:pt x="78" y="78"/>
                  </a:lnTo>
                  <a:lnTo>
                    <a:pt x="139" y="84"/>
                  </a:lnTo>
                  <a:lnTo>
                    <a:pt x="259" y="179"/>
                  </a:lnTo>
                  <a:lnTo>
                    <a:pt x="263" y="84"/>
                  </a:lnTo>
                  <a:lnTo>
                    <a:pt x="304" y="88"/>
                  </a:lnTo>
                  <a:lnTo>
                    <a:pt x="392" y="183"/>
                  </a:lnTo>
                  <a:lnTo>
                    <a:pt x="447" y="130"/>
                  </a:lnTo>
                  <a:lnTo>
                    <a:pt x="447" y="94"/>
                  </a:lnTo>
                  <a:lnTo>
                    <a:pt x="510" y="156"/>
                  </a:lnTo>
                  <a:lnTo>
                    <a:pt x="548" y="57"/>
                  </a:lnTo>
                  <a:lnTo>
                    <a:pt x="470" y="0"/>
                  </a:lnTo>
                  <a:lnTo>
                    <a:pt x="259" y="12"/>
                  </a:lnTo>
                  <a:lnTo>
                    <a:pt x="185" y="50"/>
                  </a:lnTo>
                  <a:lnTo>
                    <a:pt x="69" y="37"/>
                  </a:lnTo>
                  <a:lnTo>
                    <a:pt x="0" y="130"/>
                  </a:lnTo>
                  <a:close/>
                </a:path>
              </a:pathLst>
            </a:custGeom>
            <a:solidFill>
              <a:srgbClr val="2E2E3B"/>
            </a:solidFill>
            <a:ln w="9525">
              <a:noFill/>
              <a:round/>
              <a:headEnd/>
              <a:tailEnd/>
            </a:ln>
          </p:spPr>
          <p:txBody>
            <a:bodyPr/>
            <a:lstStyle/>
            <a:p>
              <a:endParaRPr lang="id-ID"/>
            </a:p>
          </p:txBody>
        </p:sp>
        <p:sp>
          <p:nvSpPr>
            <p:cNvPr id="19562" name="Freeform 30"/>
            <p:cNvSpPr>
              <a:spLocks/>
            </p:cNvSpPr>
            <p:nvPr/>
          </p:nvSpPr>
          <p:spPr bwMode="auto">
            <a:xfrm>
              <a:off x="3208" y="2210"/>
              <a:ext cx="113" cy="153"/>
            </a:xfrm>
            <a:custGeom>
              <a:avLst/>
              <a:gdLst>
                <a:gd name="T0" fmla="*/ 0 w 224"/>
                <a:gd name="T1" fmla="*/ 0 h 306"/>
                <a:gd name="T2" fmla="*/ 95 w 224"/>
                <a:gd name="T3" fmla="*/ 76 h 306"/>
                <a:gd name="T4" fmla="*/ 127 w 224"/>
                <a:gd name="T5" fmla="*/ 163 h 306"/>
                <a:gd name="T6" fmla="*/ 144 w 224"/>
                <a:gd name="T7" fmla="*/ 62 h 306"/>
                <a:gd name="T8" fmla="*/ 156 w 224"/>
                <a:gd name="T9" fmla="*/ 161 h 306"/>
                <a:gd name="T10" fmla="*/ 184 w 224"/>
                <a:gd name="T11" fmla="*/ 53 h 306"/>
                <a:gd name="T12" fmla="*/ 224 w 224"/>
                <a:gd name="T13" fmla="*/ 157 h 306"/>
                <a:gd name="T14" fmla="*/ 131 w 224"/>
                <a:gd name="T15" fmla="*/ 304 h 306"/>
                <a:gd name="T16" fmla="*/ 57 w 224"/>
                <a:gd name="T17" fmla="*/ 306 h 306"/>
                <a:gd name="T18" fmla="*/ 0 w 224"/>
                <a:gd name="T19" fmla="*/ 0 h 306"/>
                <a:gd name="T20" fmla="*/ 0 w 224"/>
                <a:gd name="T21" fmla="*/ 0 h 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306"/>
                <a:gd name="T35" fmla="*/ 224 w 224"/>
                <a:gd name="T36" fmla="*/ 306 h 3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306">
                  <a:moveTo>
                    <a:pt x="0" y="0"/>
                  </a:moveTo>
                  <a:lnTo>
                    <a:pt x="95" y="76"/>
                  </a:lnTo>
                  <a:lnTo>
                    <a:pt x="127" y="163"/>
                  </a:lnTo>
                  <a:lnTo>
                    <a:pt x="144" y="62"/>
                  </a:lnTo>
                  <a:lnTo>
                    <a:pt x="156" y="161"/>
                  </a:lnTo>
                  <a:lnTo>
                    <a:pt x="184" y="53"/>
                  </a:lnTo>
                  <a:lnTo>
                    <a:pt x="224" y="157"/>
                  </a:lnTo>
                  <a:lnTo>
                    <a:pt x="131" y="304"/>
                  </a:lnTo>
                  <a:lnTo>
                    <a:pt x="57" y="306"/>
                  </a:lnTo>
                  <a:lnTo>
                    <a:pt x="0" y="0"/>
                  </a:lnTo>
                  <a:close/>
                </a:path>
              </a:pathLst>
            </a:custGeom>
            <a:solidFill>
              <a:srgbClr val="2E2E3B"/>
            </a:solidFill>
            <a:ln w="9525">
              <a:noFill/>
              <a:round/>
              <a:headEnd/>
              <a:tailEnd/>
            </a:ln>
          </p:spPr>
          <p:txBody>
            <a:bodyPr/>
            <a:lstStyle/>
            <a:p>
              <a:endParaRPr lang="id-ID"/>
            </a:p>
          </p:txBody>
        </p:sp>
        <p:sp>
          <p:nvSpPr>
            <p:cNvPr id="19563" name="Freeform 31"/>
            <p:cNvSpPr>
              <a:spLocks/>
            </p:cNvSpPr>
            <p:nvPr/>
          </p:nvSpPr>
          <p:spPr bwMode="auto">
            <a:xfrm>
              <a:off x="2164" y="3007"/>
              <a:ext cx="384" cy="222"/>
            </a:xfrm>
            <a:custGeom>
              <a:avLst/>
              <a:gdLst>
                <a:gd name="T0" fmla="*/ 0 w 768"/>
                <a:gd name="T1" fmla="*/ 389 h 444"/>
                <a:gd name="T2" fmla="*/ 13 w 768"/>
                <a:gd name="T3" fmla="*/ 346 h 444"/>
                <a:gd name="T4" fmla="*/ 85 w 768"/>
                <a:gd name="T5" fmla="*/ 287 h 444"/>
                <a:gd name="T6" fmla="*/ 292 w 768"/>
                <a:gd name="T7" fmla="*/ 169 h 444"/>
                <a:gd name="T8" fmla="*/ 351 w 768"/>
                <a:gd name="T9" fmla="*/ 100 h 444"/>
                <a:gd name="T10" fmla="*/ 707 w 768"/>
                <a:gd name="T11" fmla="*/ 0 h 444"/>
                <a:gd name="T12" fmla="*/ 739 w 768"/>
                <a:gd name="T13" fmla="*/ 20 h 444"/>
                <a:gd name="T14" fmla="*/ 758 w 768"/>
                <a:gd name="T15" fmla="*/ 176 h 444"/>
                <a:gd name="T16" fmla="*/ 768 w 768"/>
                <a:gd name="T17" fmla="*/ 270 h 444"/>
                <a:gd name="T18" fmla="*/ 488 w 768"/>
                <a:gd name="T19" fmla="*/ 298 h 444"/>
                <a:gd name="T20" fmla="*/ 330 w 768"/>
                <a:gd name="T21" fmla="*/ 408 h 444"/>
                <a:gd name="T22" fmla="*/ 178 w 768"/>
                <a:gd name="T23" fmla="*/ 444 h 444"/>
                <a:gd name="T24" fmla="*/ 22 w 768"/>
                <a:gd name="T25" fmla="*/ 437 h 444"/>
                <a:gd name="T26" fmla="*/ 0 w 768"/>
                <a:gd name="T27" fmla="*/ 389 h 444"/>
                <a:gd name="T28" fmla="*/ 0 w 768"/>
                <a:gd name="T29" fmla="*/ 389 h 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8"/>
                <a:gd name="T46" fmla="*/ 0 h 444"/>
                <a:gd name="T47" fmla="*/ 768 w 768"/>
                <a:gd name="T48" fmla="*/ 444 h 4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8" h="444">
                  <a:moveTo>
                    <a:pt x="0" y="389"/>
                  </a:moveTo>
                  <a:lnTo>
                    <a:pt x="13" y="346"/>
                  </a:lnTo>
                  <a:lnTo>
                    <a:pt x="85" y="287"/>
                  </a:lnTo>
                  <a:lnTo>
                    <a:pt x="292" y="169"/>
                  </a:lnTo>
                  <a:lnTo>
                    <a:pt x="351" y="100"/>
                  </a:lnTo>
                  <a:lnTo>
                    <a:pt x="707" y="0"/>
                  </a:lnTo>
                  <a:lnTo>
                    <a:pt x="739" y="20"/>
                  </a:lnTo>
                  <a:lnTo>
                    <a:pt x="758" y="176"/>
                  </a:lnTo>
                  <a:lnTo>
                    <a:pt x="768" y="270"/>
                  </a:lnTo>
                  <a:lnTo>
                    <a:pt x="488" y="298"/>
                  </a:lnTo>
                  <a:lnTo>
                    <a:pt x="330" y="408"/>
                  </a:lnTo>
                  <a:lnTo>
                    <a:pt x="178" y="444"/>
                  </a:lnTo>
                  <a:lnTo>
                    <a:pt x="22" y="437"/>
                  </a:lnTo>
                  <a:lnTo>
                    <a:pt x="0" y="389"/>
                  </a:lnTo>
                  <a:close/>
                </a:path>
              </a:pathLst>
            </a:custGeom>
            <a:solidFill>
              <a:srgbClr val="2E2E3B"/>
            </a:solidFill>
            <a:ln w="9525">
              <a:noFill/>
              <a:round/>
              <a:headEnd/>
              <a:tailEnd/>
            </a:ln>
          </p:spPr>
          <p:txBody>
            <a:bodyPr/>
            <a:lstStyle/>
            <a:p>
              <a:endParaRPr lang="id-ID"/>
            </a:p>
          </p:txBody>
        </p:sp>
        <p:sp>
          <p:nvSpPr>
            <p:cNvPr id="19564" name="Freeform 32"/>
            <p:cNvSpPr>
              <a:spLocks/>
            </p:cNvSpPr>
            <p:nvPr/>
          </p:nvSpPr>
          <p:spPr bwMode="auto">
            <a:xfrm>
              <a:off x="2050" y="2065"/>
              <a:ext cx="322" cy="149"/>
            </a:xfrm>
            <a:custGeom>
              <a:avLst/>
              <a:gdLst>
                <a:gd name="T0" fmla="*/ 579 w 644"/>
                <a:gd name="T1" fmla="*/ 19 h 298"/>
                <a:gd name="T2" fmla="*/ 224 w 644"/>
                <a:gd name="T3" fmla="*/ 0 h 298"/>
                <a:gd name="T4" fmla="*/ 91 w 644"/>
                <a:gd name="T5" fmla="*/ 26 h 298"/>
                <a:gd name="T6" fmla="*/ 0 w 644"/>
                <a:gd name="T7" fmla="*/ 108 h 298"/>
                <a:gd name="T8" fmla="*/ 9 w 644"/>
                <a:gd name="T9" fmla="*/ 177 h 298"/>
                <a:gd name="T10" fmla="*/ 100 w 644"/>
                <a:gd name="T11" fmla="*/ 239 h 298"/>
                <a:gd name="T12" fmla="*/ 288 w 644"/>
                <a:gd name="T13" fmla="*/ 294 h 298"/>
                <a:gd name="T14" fmla="*/ 418 w 644"/>
                <a:gd name="T15" fmla="*/ 298 h 298"/>
                <a:gd name="T16" fmla="*/ 644 w 644"/>
                <a:gd name="T17" fmla="*/ 218 h 298"/>
                <a:gd name="T18" fmla="*/ 579 w 644"/>
                <a:gd name="T19" fmla="*/ 19 h 298"/>
                <a:gd name="T20" fmla="*/ 579 w 644"/>
                <a:gd name="T21" fmla="*/ 19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4"/>
                <a:gd name="T34" fmla="*/ 0 h 298"/>
                <a:gd name="T35" fmla="*/ 644 w 644"/>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4" h="298">
                  <a:moveTo>
                    <a:pt x="579" y="19"/>
                  </a:moveTo>
                  <a:lnTo>
                    <a:pt x="224" y="0"/>
                  </a:lnTo>
                  <a:lnTo>
                    <a:pt x="91" y="26"/>
                  </a:lnTo>
                  <a:lnTo>
                    <a:pt x="0" y="108"/>
                  </a:lnTo>
                  <a:lnTo>
                    <a:pt x="9" y="177"/>
                  </a:lnTo>
                  <a:lnTo>
                    <a:pt x="100" y="239"/>
                  </a:lnTo>
                  <a:lnTo>
                    <a:pt x="288" y="294"/>
                  </a:lnTo>
                  <a:lnTo>
                    <a:pt x="418" y="298"/>
                  </a:lnTo>
                  <a:lnTo>
                    <a:pt x="644" y="218"/>
                  </a:lnTo>
                  <a:lnTo>
                    <a:pt x="579" y="19"/>
                  </a:lnTo>
                  <a:close/>
                </a:path>
              </a:pathLst>
            </a:custGeom>
            <a:solidFill>
              <a:srgbClr val="2E2E3B"/>
            </a:solidFill>
            <a:ln w="9525">
              <a:noFill/>
              <a:round/>
              <a:headEnd/>
              <a:tailEnd/>
            </a:ln>
          </p:spPr>
          <p:txBody>
            <a:bodyPr/>
            <a:lstStyle/>
            <a:p>
              <a:endParaRPr lang="id-ID"/>
            </a:p>
          </p:txBody>
        </p:sp>
        <p:sp>
          <p:nvSpPr>
            <p:cNvPr id="19565" name="Freeform 33"/>
            <p:cNvSpPr>
              <a:spLocks/>
            </p:cNvSpPr>
            <p:nvPr/>
          </p:nvSpPr>
          <p:spPr bwMode="auto">
            <a:xfrm>
              <a:off x="2400" y="2239"/>
              <a:ext cx="129" cy="390"/>
            </a:xfrm>
            <a:custGeom>
              <a:avLst/>
              <a:gdLst>
                <a:gd name="T0" fmla="*/ 114 w 257"/>
                <a:gd name="T1" fmla="*/ 0 h 781"/>
                <a:gd name="T2" fmla="*/ 74 w 257"/>
                <a:gd name="T3" fmla="*/ 80 h 781"/>
                <a:gd name="T4" fmla="*/ 51 w 257"/>
                <a:gd name="T5" fmla="*/ 384 h 781"/>
                <a:gd name="T6" fmla="*/ 0 w 257"/>
                <a:gd name="T7" fmla="*/ 781 h 781"/>
                <a:gd name="T8" fmla="*/ 144 w 257"/>
                <a:gd name="T9" fmla="*/ 330 h 781"/>
                <a:gd name="T10" fmla="*/ 179 w 257"/>
                <a:gd name="T11" fmla="*/ 277 h 781"/>
                <a:gd name="T12" fmla="*/ 257 w 257"/>
                <a:gd name="T13" fmla="*/ 275 h 781"/>
                <a:gd name="T14" fmla="*/ 179 w 257"/>
                <a:gd name="T15" fmla="*/ 169 h 781"/>
                <a:gd name="T16" fmla="*/ 114 w 257"/>
                <a:gd name="T17" fmla="*/ 0 h 781"/>
                <a:gd name="T18" fmla="*/ 114 w 257"/>
                <a:gd name="T19" fmla="*/ 0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781"/>
                <a:gd name="T32" fmla="*/ 257 w 25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781">
                  <a:moveTo>
                    <a:pt x="114" y="0"/>
                  </a:moveTo>
                  <a:lnTo>
                    <a:pt x="74" y="80"/>
                  </a:lnTo>
                  <a:lnTo>
                    <a:pt x="51" y="384"/>
                  </a:lnTo>
                  <a:lnTo>
                    <a:pt x="0" y="781"/>
                  </a:lnTo>
                  <a:lnTo>
                    <a:pt x="144" y="330"/>
                  </a:lnTo>
                  <a:lnTo>
                    <a:pt x="179" y="277"/>
                  </a:lnTo>
                  <a:lnTo>
                    <a:pt x="257" y="275"/>
                  </a:lnTo>
                  <a:lnTo>
                    <a:pt x="179" y="169"/>
                  </a:lnTo>
                  <a:lnTo>
                    <a:pt x="114" y="0"/>
                  </a:lnTo>
                  <a:close/>
                </a:path>
              </a:pathLst>
            </a:custGeom>
            <a:solidFill>
              <a:srgbClr val="2E2E3B"/>
            </a:solidFill>
            <a:ln w="9525">
              <a:noFill/>
              <a:round/>
              <a:headEnd/>
              <a:tailEnd/>
            </a:ln>
          </p:spPr>
          <p:txBody>
            <a:bodyPr/>
            <a:lstStyle/>
            <a:p>
              <a:endParaRPr lang="id-ID"/>
            </a:p>
          </p:txBody>
        </p:sp>
        <p:sp>
          <p:nvSpPr>
            <p:cNvPr id="19566" name="Freeform 34"/>
            <p:cNvSpPr>
              <a:spLocks/>
            </p:cNvSpPr>
            <p:nvPr/>
          </p:nvSpPr>
          <p:spPr bwMode="auto">
            <a:xfrm>
              <a:off x="2475" y="2090"/>
              <a:ext cx="772" cy="886"/>
            </a:xfrm>
            <a:custGeom>
              <a:avLst/>
              <a:gdLst>
                <a:gd name="T0" fmla="*/ 99 w 1546"/>
                <a:gd name="T1" fmla="*/ 168 h 1774"/>
                <a:gd name="T2" fmla="*/ 38 w 1546"/>
                <a:gd name="T3" fmla="*/ 200 h 1774"/>
                <a:gd name="T4" fmla="*/ 17 w 1546"/>
                <a:gd name="T5" fmla="*/ 335 h 1774"/>
                <a:gd name="T6" fmla="*/ 116 w 1546"/>
                <a:gd name="T7" fmla="*/ 495 h 1774"/>
                <a:gd name="T8" fmla="*/ 190 w 1546"/>
                <a:gd name="T9" fmla="*/ 584 h 1774"/>
                <a:gd name="T10" fmla="*/ 116 w 1546"/>
                <a:gd name="T11" fmla="*/ 597 h 1774"/>
                <a:gd name="T12" fmla="*/ 143 w 1546"/>
                <a:gd name="T13" fmla="*/ 732 h 1774"/>
                <a:gd name="T14" fmla="*/ 101 w 1546"/>
                <a:gd name="T15" fmla="*/ 1067 h 1774"/>
                <a:gd name="T16" fmla="*/ 48 w 1546"/>
                <a:gd name="T17" fmla="*/ 1384 h 1774"/>
                <a:gd name="T18" fmla="*/ 0 w 1546"/>
                <a:gd name="T19" fmla="*/ 1755 h 1774"/>
                <a:gd name="T20" fmla="*/ 63 w 1546"/>
                <a:gd name="T21" fmla="*/ 1774 h 1774"/>
                <a:gd name="T22" fmla="*/ 167 w 1546"/>
                <a:gd name="T23" fmla="*/ 1264 h 1774"/>
                <a:gd name="T24" fmla="*/ 228 w 1546"/>
                <a:gd name="T25" fmla="*/ 702 h 1774"/>
                <a:gd name="T26" fmla="*/ 293 w 1546"/>
                <a:gd name="T27" fmla="*/ 645 h 1774"/>
                <a:gd name="T28" fmla="*/ 607 w 1546"/>
                <a:gd name="T29" fmla="*/ 609 h 1774"/>
                <a:gd name="T30" fmla="*/ 800 w 1546"/>
                <a:gd name="T31" fmla="*/ 519 h 1774"/>
                <a:gd name="T32" fmla="*/ 1038 w 1546"/>
                <a:gd name="T33" fmla="*/ 683 h 1774"/>
                <a:gd name="T34" fmla="*/ 1479 w 1546"/>
                <a:gd name="T35" fmla="*/ 679 h 1774"/>
                <a:gd name="T36" fmla="*/ 1546 w 1546"/>
                <a:gd name="T37" fmla="*/ 489 h 1774"/>
                <a:gd name="T38" fmla="*/ 1454 w 1546"/>
                <a:gd name="T39" fmla="*/ 462 h 1774"/>
                <a:gd name="T40" fmla="*/ 1390 w 1546"/>
                <a:gd name="T41" fmla="*/ 312 h 1774"/>
                <a:gd name="T42" fmla="*/ 1363 w 1546"/>
                <a:gd name="T43" fmla="*/ 399 h 1774"/>
                <a:gd name="T44" fmla="*/ 1306 w 1546"/>
                <a:gd name="T45" fmla="*/ 474 h 1774"/>
                <a:gd name="T46" fmla="*/ 1190 w 1546"/>
                <a:gd name="T47" fmla="*/ 500 h 1774"/>
                <a:gd name="T48" fmla="*/ 1086 w 1546"/>
                <a:gd name="T49" fmla="*/ 411 h 1774"/>
                <a:gd name="T50" fmla="*/ 846 w 1546"/>
                <a:gd name="T51" fmla="*/ 477 h 1774"/>
                <a:gd name="T52" fmla="*/ 1044 w 1546"/>
                <a:gd name="T53" fmla="*/ 369 h 1774"/>
                <a:gd name="T54" fmla="*/ 1050 w 1546"/>
                <a:gd name="T55" fmla="*/ 137 h 1774"/>
                <a:gd name="T56" fmla="*/ 962 w 1546"/>
                <a:gd name="T57" fmla="*/ 247 h 1774"/>
                <a:gd name="T58" fmla="*/ 954 w 1546"/>
                <a:gd name="T59" fmla="*/ 152 h 1774"/>
                <a:gd name="T60" fmla="*/ 882 w 1546"/>
                <a:gd name="T61" fmla="*/ 133 h 1774"/>
                <a:gd name="T62" fmla="*/ 658 w 1546"/>
                <a:gd name="T63" fmla="*/ 213 h 1774"/>
                <a:gd name="T64" fmla="*/ 599 w 1546"/>
                <a:gd name="T65" fmla="*/ 192 h 1774"/>
                <a:gd name="T66" fmla="*/ 702 w 1546"/>
                <a:gd name="T67" fmla="*/ 86 h 1774"/>
                <a:gd name="T68" fmla="*/ 551 w 1546"/>
                <a:gd name="T69" fmla="*/ 126 h 1774"/>
                <a:gd name="T70" fmla="*/ 785 w 1546"/>
                <a:gd name="T71" fmla="*/ 8 h 1774"/>
                <a:gd name="T72" fmla="*/ 660 w 1546"/>
                <a:gd name="T73" fmla="*/ 0 h 1774"/>
                <a:gd name="T74" fmla="*/ 367 w 1546"/>
                <a:gd name="T75" fmla="*/ 73 h 1774"/>
                <a:gd name="T76" fmla="*/ 99 w 1546"/>
                <a:gd name="T77" fmla="*/ 168 h 1774"/>
                <a:gd name="T78" fmla="*/ 99 w 1546"/>
                <a:gd name="T79" fmla="*/ 168 h 17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6"/>
                <a:gd name="T121" fmla="*/ 0 h 1774"/>
                <a:gd name="T122" fmla="*/ 1546 w 1546"/>
                <a:gd name="T123" fmla="*/ 1774 h 17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6" h="1774">
                  <a:moveTo>
                    <a:pt x="99" y="168"/>
                  </a:moveTo>
                  <a:lnTo>
                    <a:pt x="38" y="200"/>
                  </a:lnTo>
                  <a:lnTo>
                    <a:pt x="17" y="335"/>
                  </a:lnTo>
                  <a:lnTo>
                    <a:pt x="116" y="495"/>
                  </a:lnTo>
                  <a:lnTo>
                    <a:pt x="190" y="584"/>
                  </a:lnTo>
                  <a:lnTo>
                    <a:pt x="116" y="597"/>
                  </a:lnTo>
                  <a:lnTo>
                    <a:pt x="143" y="732"/>
                  </a:lnTo>
                  <a:lnTo>
                    <a:pt x="101" y="1067"/>
                  </a:lnTo>
                  <a:lnTo>
                    <a:pt x="48" y="1384"/>
                  </a:lnTo>
                  <a:lnTo>
                    <a:pt x="0" y="1755"/>
                  </a:lnTo>
                  <a:lnTo>
                    <a:pt x="63" y="1774"/>
                  </a:lnTo>
                  <a:lnTo>
                    <a:pt x="167" y="1264"/>
                  </a:lnTo>
                  <a:lnTo>
                    <a:pt x="228" y="702"/>
                  </a:lnTo>
                  <a:lnTo>
                    <a:pt x="293" y="645"/>
                  </a:lnTo>
                  <a:lnTo>
                    <a:pt x="607" y="609"/>
                  </a:lnTo>
                  <a:lnTo>
                    <a:pt x="800" y="519"/>
                  </a:lnTo>
                  <a:lnTo>
                    <a:pt x="1038" y="683"/>
                  </a:lnTo>
                  <a:lnTo>
                    <a:pt x="1479" y="679"/>
                  </a:lnTo>
                  <a:lnTo>
                    <a:pt x="1546" y="489"/>
                  </a:lnTo>
                  <a:lnTo>
                    <a:pt x="1454" y="462"/>
                  </a:lnTo>
                  <a:lnTo>
                    <a:pt x="1390" y="312"/>
                  </a:lnTo>
                  <a:lnTo>
                    <a:pt x="1363" y="399"/>
                  </a:lnTo>
                  <a:lnTo>
                    <a:pt x="1306" y="474"/>
                  </a:lnTo>
                  <a:lnTo>
                    <a:pt x="1190" y="500"/>
                  </a:lnTo>
                  <a:lnTo>
                    <a:pt x="1086" y="411"/>
                  </a:lnTo>
                  <a:lnTo>
                    <a:pt x="846" y="477"/>
                  </a:lnTo>
                  <a:lnTo>
                    <a:pt x="1044" y="369"/>
                  </a:lnTo>
                  <a:lnTo>
                    <a:pt x="1050" y="137"/>
                  </a:lnTo>
                  <a:lnTo>
                    <a:pt x="962" y="247"/>
                  </a:lnTo>
                  <a:lnTo>
                    <a:pt x="954" y="152"/>
                  </a:lnTo>
                  <a:lnTo>
                    <a:pt x="882" y="133"/>
                  </a:lnTo>
                  <a:lnTo>
                    <a:pt x="658" y="213"/>
                  </a:lnTo>
                  <a:lnTo>
                    <a:pt x="599" y="192"/>
                  </a:lnTo>
                  <a:lnTo>
                    <a:pt x="702" y="86"/>
                  </a:lnTo>
                  <a:lnTo>
                    <a:pt x="551" y="126"/>
                  </a:lnTo>
                  <a:lnTo>
                    <a:pt x="785" y="8"/>
                  </a:lnTo>
                  <a:lnTo>
                    <a:pt x="660" y="0"/>
                  </a:lnTo>
                  <a:lnTo>
                    <a:pt x="367" y="73"/>
                  </a:lnTo>
                  <a:lnTo>
                    <a:pt x="99" y="168"/>
                  </a:lnTo>
                  <a:close/>
                </a:path>
              </a:pathLst>
            </a:custGeom>
            <a:solidFill>
              <a:srgbClr val="2E2E3B"/>
            </a:solidFill>
            <a:ln w="9525">
              <a:noFill/>
              <a:round/>
              <a:headEnd/>
              <a:tailEnd/>
            </a:ln>
          </p:spPr>
          <p:txBody>
            <a:bodyPr/>
            <a:lstStyle/>
            <a:p>
              <a:endParaRPr lang="id-ID"/>
            </a:p>
          </p:txBody>
        </p:sp>
        <p:sp>
          <p:nvSpPr>
            <p:cNvPr id="19567" name="Freeform 35"/>
            <p:cNvSpPr>
              <a:spLocks/>
            </p:cNvSpPr>
            <p:nvPr/>
          </p:nvSpPr>
          <p:spPr bwMode="auto">
            <a:xfrm>
              <a:off x="2990" y="1353"/>
              <a:ext cx="19" cy="75"/>
            </a:xfrm>
            <a:custGeom>
              <a:avLst/>
              <a:gdLst>
                <a:gd name="T0" fmla="*/ 0 w 38"/>
                <a:gd name="T1" fmla="*/ 0 h 150"/>
                <a:gd name="T2" fmla="*/ 11 w 38"/>
                <a:gd name="T3" fmla="*/ 23 h 150"/>
                <a:gd name="T4" fmla="*/ 13 w 38"/>
                <a:gd name="T5" fmla="*/ 70 h 150"/>
                <a:gd name="T6" fmla="*/ 5 w 38"/>
                <a:gd name="T7" fmla="*/ 116 h 150"/>
                <a:gd name="T8" fmla="*/ 7 w 38"/>
                <a:gd name="T9" fmla="*/ 131 h 150"/>
                <a:gd name="T10" fmla="*/ 30 w 38"/>
                <a:gd name="T11" fmla="*/ 150 h 150"/>
                <a:gd name="T12" fmla="*/ 38 w 38"/>
                <a:gd name="T13" fmla="*/ 63 h 150"/>
                <a:gd name="T14" fmla="*/ 30 w 38"/>
                <a:gd name="T15" fmla="*/ 4 h 150"/>
                <a:gd name="T16" fmla="*/ 0 w 38"/>
                <a:gd name="T17" fmla="*/ 0 h 150"/>
                <a:gd name="T18" fmla="*/ 0 w 38"/>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50"/>
                <a:gd name="T32" fmla="*/ 38 w 38"/>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50">
                  <a:moveTo>
                    <a:pt x="0" y="0"/>
                  </a:moveTo>
                  <a:lnTo>
                    <a:pt x="11" y="23"/>
                  </a:lnTo>
                  <a:lnTo>
                    <a:pt x="13" y="70"/>
                  </a:lnTo>
                  <a:lnTo>
                    <a:pt x="5" y="116"/>
                  </a:lnTo>
                  <a:lnTo>
                    <a:pt x="7" y="131"/>
                  </a:lnTo>
                  <a:lnTo>
                    <a:pt x="30" y="150"/>
                  </a:lnTo>
                  <a:lnTo>
                    <a:pt x="38" y="63"/>
                  </a:lnTo>
                  <a:lnTo>
                    <a:pt x="30" y="4"/>
                  </a:lnTo>
                  <a:lnTo>
                    <a:pt x="0" y="0"/>
                  </a:lnTo>
                  <a:close/>
                </a:path>
              </a:pathLst>
            </a:custGeom>
            <a:solidFill>
              <a:srgbClr val="E08477"/>
            </a:solidFill>
            <a:ln w="9525">
              <a:noFill/>
              <a:round/>
              <a:headEnd/>
              <a:tailEnd/>
            </a:ln>
          </p:spPr>
          <p:txBody>
            <a:bodyPr/>
            <a:lstStyle/>
            <a:p>
              <a:endParaRPr lang="id-ID"/>
            </a:p>
          </p:txBody>
        </p:sp>
        <p:sp>
          <p:nvSpPr>
            <p:cNvPr id="19568" name="Freeform 36"/>
            <p:cNvSpPr>
              <a:spLocks/>
            </p:cNvSpPr>
            <p:nvPr/>
          </p:nvSpPr>
          <p:spPr bwMode="auto">
            <a:xfrm>
              <a:off x="3015" y="1340"/>
              <a:ext cx="20" cy="97"/>
            </a:xfrm>
            <a:custGeom>
              <a:avLst/>
              <a:gdLst>
                <a:gd name="T0" fmla="*/ 6 w 40"/>
                <a:gd name="T1" fmla="*/ 0 h 193"/>
                <a:gd name="T2" fmla="*/ 15 w 40"/>
                <a:gd name="T3" fmla="*/ 49 h 193"/>
                <a:gd name="T4" fmla="*/ 15 w 40"/>
                <a:gd name="T5" fmla="*/ 119 h 193"/>
                <a:gd name="T6" fmla="*/ 0 w 40"/>
                <a:gd name="T7" fmla="*/ 157 h 193"/>
                <a:gd name="T8" fmla="*/ 19 w 40"/>
                <a:gd name="T9" fmla="*/ 165 h 193"/>
                <a:gd name="T10" fmla="*/ 26 w 40"/>
                <a:gd name="T11" fmla="*/ 193 h 193"/>
                <a:gd name="T12" fmla="*/ 40 w 40"/>
                <a:gd name="T13" fmla="*/ 117 h 193"/>
                <a:gd name="T14" fmla="*/ 40 w 40"/>
                <a:gd name="T15" fmla="*/ 30 h 193"/>
                <a:gd name="T16" fmla="*/ 26 w 40"/>
                <a:gd name="T17" fmla="*/ 3 h 193"/>
                <a:gd name="T18" fmla="*/ 6 w 40"/>
                <a:gd name="T19" fmla="*/ 0 h 193"/>
                <a:gd name="T20" fmla="*/ 6 w 40"/>
                <a:gd name="T21" fmla="*/ 0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93"/>
                <a:gd name="T35" fmla="*/ 40 w 40"/>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93">
                  <a:moveTo>
                    <a:pt x="6" y="0"/>
                  </a:moveTo>
                  <a:lnTo>
                    <a:pt x="15" y="49"/>
                  </a:lnTo>
                  <a:lnTo>
                    <a:pt x="15" y="119"/>
                  </a:lnTo>
                  <a:lnTo>
                    <a:pt x="0" y="157"/>
                  </a:lnTo>
                  <a:lnTo>
                    <a:pt x="19" y="165"/>
                  </a:lnTo>
                  <a:lnTo>
                    <a:pt x="26" y="193"/>
                  </a:lnTo>
                  <a:lnTo>
                    <a:pt x="40" y="117"/>
                  </a:lnTo>
                  <a:lnTo>
                    <a:pt x="40" y="30"/>
                  </a:lnTo>
                  <a:lnTo>
                    <a:pt x="26" y="3"/>
                  </a:lnTo>
                  <a:lnTo>
                    <a:pt x="6" y="0"/>
                  </a:lnTo>
                  <a:close/>
                </a:path>
              </a:pathLst>
            </a:custGeom>
            <a:solidFill>
              <a:srgbClr val="E08477"/>
            </a:solidFill>
            <a:ln w="9525">
              <a:noFill/>
              <a:round/>
              <a:headEnd/>
              <a:tailEnd/>
            </a:ln>
          </p:spPr>
          <p:txBody>
            <a:bodyPr/>
            <a:lstStyle/>
            <a:p>
              <a:endParaRPr lang="id-ID"/>
            </a:p>
          </p:txBody>
        </p:sp>
        <p:sp>
          <p:nvSpPr>
            <p:cNvPr id="19569" name="Freeform 37"/>
            <p:cNvSpPr>
              <a:spLocks/>
            </p:cNvSpPr>
            <p:nvPr/>
          </p:nvSpPr>
          <p:spPr bwMode="auto">
            <a:xfrm>
              <a:off x="3040" y="1323"/>
              <a:ext cx="28" cy="105"/>
            </a:xfrm>
            <a:custGeom>
              <a:avLst/>
              <a:gdLst>
                <a:gd name="T0" fmla="*/ 12 w 55"/>
                <a:gd name="T1" fmla="*/ 0 h 211"/>
                <a:gd name="T2" fmla="*/ 23 w 55"/>
                <a:gd name="T3" fmla="*/ 52 h 211"/>
                <a:gd name="T4" fmla="*/ 17 w 55"/>
                <a:gd name="T5" fmla="*/ 90 h 211"/>
                <a:gd name="T6" fmla="*/ 4 w 55"/>
                <a:gd name="T7" fmla="*/ 135 h 211"/>
                <a:gd name="T8" fmla="*/ 0 w 55"/>
                <a:gd name="T9" fmla="*/ 158 h 211"/>
                <a:gd name="T10" fmla="*/ 19 w 55"/>
                <a:gd name="T11" fmla="*/ 164 h 211"/>
                <a:gd name="T12" fmla="*/ 27 w 55"/>
                <a:gd name="T13" fmla="*/ 183 h 211"/>
                <a:gd name="T14" fmla="*/ 12 w 55"/>
                <a:gd name="T15" fmla="*/ 211 h 211"/>
                <a:gd name="T16" fmla="*/ 40 w 55"/>
                <a:gd name="T17" fmla="*/ 200 h 211"/>
                <a:gd name="T18" fmla="*/ 55 w 55"/>
                <a:gd name="T19" fmla="*/ 4 h 211"/>
                <a:gd name="T20" fmla="*/ 12 w 55"/>
                <a:gd name="T21" fmla="*/ 0 h 211"/>
                <a:gd name="T22" fmla="*/ 12 w 55"/>
                <a:gd name="T23" fmla="*/ 0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211"/>
                <a:gd name="T38" fmla="*/ 55 w 55"/>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211">
                  <a:moveTo>
                    <a:pt x="12" y="0"/>
                  </a:moveTo>
                  <a:lnTo>
                    <a:pt x="23" y="52"/>
                  </a:lnTo>
                  <a:lnTo>
                    <a:pt x="17" y="90"/>
                  </a:lnTo>
                  <a:lnTo>
                    <a:pt x="4" y="135"/>
                  </a:lnTo>
                  <a:lnTo>
                    <a:pt x="0" y="158"/>
                  </a:lnTo>
                  <a:lnTo>
                    <a:pt x="19" y="164"/>
                  </a:lnTo>
                  <a:lnTo>
                    <a:pt x="27" y="183"/>
                  </a:lnTo>
                  <a:lnTo>
                    <a:pt x="12" y="211"/>
                  </a:lnTo>
                  <a:lnTo>
                    <a:pt x="40" y="200"/>
                  </a:lnTo>
                  <a:lnTo>
                    <a:pt x="55" y="4"/>
                  </a:lnTo>
                  <a:lnTo>
                    <a:pt x="12" y="0"/>
                  </a:lnTo>
                  <a:close/>
                </a:path>
              </a:pathLst>
            </a:custGeom>
            <a:solidFill>
              <a:srgbClr val="E08477"/>
            </a:solidFill>
            <a:ln w="9525">
              <a:noFill/>
              <a:round/>
              <a:headEnd/>
              <a:tailEnd/>
            </a:ln>
          </p:spPr>
          <p:txBody>
            <a:bodyPr/>
            <a:lstStyle/>
            <a:p>
              <a:endParaRPr lang="id-ID"/>
            </a:p>
          </p:txBody>
        </p:sp>
        <p:sp>
          <p:nvSpPr>
            <p:cNvPr id="19570" name="Freeform 38"/>
            <p:cNvSpPr>
              <a:spLocks/>
            </p:cNvSpPr>
            <p:nvPr/>
          </p:nvSpPr>
          <p:spPr bwMode="auto">
            <a:xfrm>
              <a:off x="3063" y="1322"/>
              <a:ext cx="48" cy="89"/>
            </a:xfrm>
            <a:custGeom>
              <a:avLst/>
              <a:gdLst>
                <a:gd name="T0" fmla="*/ 19 w 97"/>
                <a:gd name="T1" fmla="*/ 69 h 179"/>
                <a:gd name="T2" fmla="*/ 32 w 97"/>
                <a:gd name="T3" fmla="*/ 78 h 179"/>
                <a:gd name="T4" fmla="*/ 32 w 97"/>
                <a:gd name="T5" fmla="*/ 95 h 179"/>
                <a:gd name="T6" fmla="*/ 7 w 97"/>
                <a:gd name="T7" fmla="*/ 130 h 179"/>
                <a:gd name="T8" fmla="*/ 0 w 97"/>
                <a:gd name="T9" fmla="*/ 179 h 179"/>
                <a:gd name="T10" fmla="*/ 30 w 97"/>
                <a:gd name="T11" fmla="*/ 128 h 179"/>
                <a:gd name="T12" fmla="*/ 61 w 97"/>
                <a:gd name="T13" fmla="*/ 92 h 179"/>
                <a:gd name="T14" fmla="*/ 78 w 97"/>
                <a:gd name="T15" fmla="*/ 78 h 179"/>
                <a:gd name="T16" fmla="*/ 97 w 97"/>
                <a:gd name="T17" fmla="*/ 75 h 179"/>
                <a:gd name="T18" fmla="*/ 78 w 97"/>
                <a:gd name="T19" fmla="*/ 59 h 179"/>
                <a:gd name="T20" fmla="*/ 85 w 97"/>
                <a:gd name="T21" fmla="*/ 21 h 179"/>
                <a:gd name="T22" fmla="*/ 68 w 97"/>
                <a:gd name="T23" fmla="*/ 0 h 179"/>
                <a:gd name="T24" fmla="*/ 49 w 97"/>
                <a:gd name="T25" fmla="*/ 8 h 179"/>
                <a:gd name="T26" fmla="*/ 40 w 97"/>
                <a:gd name="T27" fmla="*/ 35 h 179"/>
                <a:gd name="T28" fmla="*/ 30 w 97"/>
                <a:gd name="T29" fmla="*/ 50 h 179"/>
                <a:gd name="T30" fmla="*/ 42 w 97"/>
                <a:gd name="T31" fmla="*/ 65 h 179"/>
                <a:gd name="T32" fmla="*/ 19 w 97"/>
                <a:gd name="T33" fmla="*/ 69 h 179"/>
                <a:gd name="T34" fmla="*/ 19 w 97"/>
                <a:gd name="T35" fmla="*/ 69 h 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79"/>
                <a:gd name="T56" fmla="*/ 97 w 97"/>
                <a:gd name="T57" fmla="*/ 179 h 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79">
                  <a:moveTo>
                    <a:pt x="19" y="69"/>
                  </a:moveTo>
                  <a:lnTo>
                    <a:pt x="32" y="78"/>
                  </a:lnTo>
                  <a:lnTo>
                    <a:pt x="32" y="95"/>
                  </a:lnTo>
                  <a:lnTo>
                    <a:pt x="7" y="130"/>
                  </a:lnTo>
                  <a:lnTo>
                    <a:pt x="0" y="179"/>
                  </a:lnTo>
                  <a:lnTo>
                    <a:pt x="30" y="128"/>
                  </a:lnTo>
                  <a:lnTo>
                    <a:pt x="61" y="92"/>
                  </a:lnTo>
                  <a:lnTo>
                    <a:pt x="78" y="78"/>
                  </a:lnTo>
                  <a:lnTo>
                    <a:pt x="97" y="75"/>
                  </a:lnTo>
                  <a:lnTo>
                    <a:pt x="78" y="59"/>
                  </a:lnTo>
                  <a:lnTo>
                    <a:pt x="85" y="21"/>
                  </a:lnTo>
                  <a:lnTo>
                    <a:pt x="68" y="0"/>
                  </a:lnTo>
                  <a:lnTo>
                    <a:pt x="49" y="8"/>
                  </a:lnTo>
                  <a:lnTo>
                    <a:pt x="40" y="35"/>
                  </a:lnTo>
                  <a:lnTo>
                    <a:pt x="30" y="50"/>
                  </a:lnTo>
                  <a:lnTo>
                    <a:pt x="42" y="65"/>
                  </a:lnTo>
                  <a:lnTo>
                    <a:pt x="19" y="69"/>
                  </a:lnTo>
                  <a:close/>
                </a:path>
              </a:pathLst>
            </a:custGeom>
            <a:solidFill>
              <a:srgbClr val="E08477"/>
            </a:solidFill>
            <a:ln w="9525">
              <a:noFill/>
              <a:round/>
              <a:headEnd/>
              <a:tailEnd/>
            </a:ln>
          </p:spPr>
          <p:txBody>
            <a:bodyPr/>
            <a:lstStyle/>
            <a:p>
              <a:endParaRPr lang="id-ID"/>
            </a:p>
          </p:txBody>
        </p:sp>
        <p:sp>
          <p:nvSpPr>
            <p:cNvPr id="19571" name="Freeform 39"/>
            <p:cNvSpPr>
              <a:spLocks/>
            </p:cNvSpPr>
            <p:nvPr/>
          </p:nvSpPr>
          <p:spPr bwMode="auto">
            <a:xfrm>
              <a:off x="2945" y="1383"/>
              <a:ext cx="141" cy="190"/>
            </a:xfrm>
            <a:custGeom>
              <a:avLst/>
              <a:gdLst>
                <a:gd name="T0" fmla="*/ 59 w 281"/>
                <a:gd name="T1" fmla="*/ 0 h 380"/>
                <a:gd name="T2" fmla="*/ 59 w 281"/>
                <a:gd name="T3" fmla="*/ 21 h 380"/>
                <a:gd name="T4" fmla="*/ 53 w 281"/>
                <a:gd name="T5" fmla="*/ 40 h 380"/>
                <a:gd name="T6" fmla="*/ 44 w 281"/>
                <a:gd name="T7" fmla="*/ 57 h 380"/>
                <a:gd name="T8" fmla="*/ 57 w 281"/>
                <a:gd name="T9" fmla="*/ 61 h 380"/>
                <a:gd name="T10" fmla="*/ 51 w 281"/>
                <a:gd name="T11" fmla="*/ 93 h 380"/>
                <a:gd name="T12" fmla="*/ 67 w 281"/>
                <a:gd name="T13" fmla="*/ 101 h 380"/>
                <a:gd name="T14" fmla="*/ 76 w 281"/>
                <a:gd name="T15" fmla="*/ 124 h 380"/>
                <a:gd name="T16" fmla="*/ 95 w 281"/>
                <a:gd name="T17" fmla="*/ 141 h 380"/>
                <a:gd name="T18" fmla="*/ 105 w 281"/>
                <a:gd name="T19" fmla="*/ 177 h 380"/>
                <a:gd name="T20" fmla="*/ 101 w 281"/>
                <a:gd name="T21" fmla="*/ 222 h 380"/>
                <a:gd name="T22" fmla="*/ 67 w 281"/>
                <a:gd name="T23" fmla="*/ 241 h 380"/>
                <a:gd name="T24" fmla="*/ 36 w 281"/>
                <a:gd name="T25" fmla="*/ 236 h 380"/>
                <a:gd name="T26" fmla="*/ 19 w 281"/>
                <a:gd name="T27" fmla="*/ 196 h 380"/>
                <a:gd name="T28" fmla="*/ 6 w 281"/>
                <a:gd name="T29" fmla="*/ 154 h 380"/>
                <a:gd name="T30" fmla="*/ 0 w 281"/>
                <a:gd name="T31" fmla="*/ 232 h 380"/>
                <a:gd name="T32" fmla="*/ 23 w 281"/>
                <a:gd name="T33" fmla="*/ 268 h 380"/>
                <a:gd name="T34" fmla="*/ 50 w 281"/>
                <a:gd name="T35" fmla="*/ 274 h 380"/>
                <a:gd name="T36" fmla="*/ 84 w 281"/>
                <a:gd name="T37" fmla="*/ 278 h 380"/>
                <a:gd name="T38" fmla="*/ 99 w 281"/>
                <a:gd name="T39" fmla="*/ 299 h 380"/>
                <a:gd name="T40" fmla="*/ 65 w 281"/>
                <a:gd name="T41" fmla="*/ 373 h 380"/>
                <a:gd name="T42" fmla="*/ 99 w 281"/>
                <a:gd name="T43" fmla="*/ 380 h 380"/>
                <a:gd name="T44" fmla="*/ 129 w 281"/>
                <a:gd name="T45" fmla="*/ 348 h 380"/>
                <a:gd name="T46" fmla="*/ 177 w 281"/>
                <a:gd name="T47" fmla="*/ 255 h 380"/>
                <a:gd name="T48" fmla="*/ 226 w 281"/>
                <a:gd name="T49" fmla="*/ 224 h 380"/>
                <a:gd name="T50" fmla="*/ 270 w 281"/>
                <a:gd name="T51" fmla="*/ 143 h 380"/>
                <a:gd name="T52" fmla="*/ 281 w 281"/>
                <a:gd name="T53" fmla="*/ 40 h 380"/>
                <a:gd name="T54" fmla="*/ 268 w 281"/>
                <a:gd name="T55" fmla="*/ 51 h 380"/>
                <a:gd name="T56" fmla="*/ 255 w 281"/>
                <a:gd name="T57" fmla="*/ 114 h 380"/>
                <a:gd name="T58" fmla="*/ 247 w 281"/>
                <a:gd name="T59" fmla="*/ 146 h 380"/>
                <a:gd name="T60" fmla="*/ 221 w 281"/>
                <a:gd name="T61" fmla="*/ 183 h 380"/>
                <a:gd name="T62" fmla="*/ 185 w 281"/>
                <a:gd name="T63" fmla="*/ 211 h 380"/>
                <a:gd name="T64" fmla="*/ 133 w 281"/>
                <a:gd name="T65" fmla="*/ 215 h 380"/>
                <a:gd name="T66" fmla="*/ 143 w 281"/>
                <a:gd name="T67" fmla="*/ 162 h 380"/>
                <a:gd name="T68" fmla="*/ 133 w 281"/>
                <a:gd name="T69" fmla="*/ 124 h 380"/>
                <a:gd name="T70" fmla="*/ 80 w 281"/>
                <a:gd name="T71" fmla="*/ 89 h 380"/>
                <a:gd name="T72" fmla="*/ 69 w 281"/>
                <a:gd name="T73" fmla="*/ 44 h 380"/>
                <a:gd name="T74" fmla="*/ 70 w 281"/>
                <a:gd name="T75" fmla="*/ 15 h 380"/>
                <a:gd name="T76" fmla="*/ 59 w 281"/>
                <a:gd name="T77" fmla="*/ 0 h 380"/>
                <a:gd name="T78" fmla="*/ 59 w 281"/>
                <a:gd name="T79" fmla="*/ 0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1"/>
                <a:gd name="T121" fmla="*/ 0 h 380"/>
                <a:gd name="T122" fmla="*/ 281 w 281"/>
                <a:gd name="T123" fmla="*/ 380 h 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1" h="380">
                  <a:moveTo>
                    <a:pt x="59" y="0"/>
                  </a:moveTo>
                  <a:lnTo>
                    <a:pt x="59" y="21"/>
                  </a:lnTo>
                  <a:lnTo>
                    <a:pt x="53" y="40"/>
                  </a:lnTo>
                  <a:lnTo>
                    <a:pt x="44" y="57"/>
                  </a:lnTo>
                  <a:lnTo>
                    <a:pt x="57" y="61"/>
                  </a:lnTo>
                  <a:lnTo>
                    <a:pt x="51" y="93"/>
                  </a:lnTo>
                  <a:lnTo>
                    <a:pt x="67" y="101"/>
                  </a:lnTo>
                  <a:lnTo>
                    <a:pt x="76" y="124"/>
                  </a:lnTo>
                  <a:lnTo>
                    <a:pt x="95" y="141"/>
                  </a:lnTo>
                  <a:lnTo>
                    <a:pt x="105" y="177"/>
                  </a:lnTo>
                  <a:lnTo>
                    <a:pt x="101" y="222"/>
                  </a:lnTo>
                  <a:lnTo>
                    <a:pt x="67" y="241"/>
                  </a:lnTo>
                  <a:lnTo>
                    <a:pt x="36" y="236"/>
                  </a:lnTo>
                  <a:lnTo>
                    <a:pt x="19" y="196"/>
                  </a:lnTo>
                  <a:lnTo>
                    <a:pt x="6" y="154"/>
                  </a:lnTo>
                  <a:lnTo>
                    <a:pt x="0" y="232"/>
                  </a:lnTo>
                  <a:lnTo>
                    <a:pt x="23" y="268"/>
                  </a:lnTo>
                  <a:lnTo>
                    <a:pt x="50" y="274"/>
                  </a:lnTo>
                  <a:lnTo>
                    <a:pt x="84" y="278"/>
                  </a:lnTo>
                  <a:lnTo>
                    <a:pt x="99" y="299"/>
                  </a:lnTo>
                  <a:lnTo>
                    <a:pt x="65" y="373"/>
                  </a:lnTo>
                  <a:lnTo>
                    <a:pt x="99" y="380"/>
                  </a:lnTo>
                  <a:lnTo>
                    <a:pt x="129" y="348"/>
                  </a:lnTo>
                  <a:lnTo>
                    <a:pt x="177" y="255"/>
                  </a:lnTo>
                  <a:lnTo>
                    <a:pt x="226" y="224"/>
                  </a:lnTo>
                  <a:lnTo>
                    <a:pt x="270" y="143"/>
                  </a:lnTo>
                  <a:lnTo>
                    <a:pt x="281" y="40"/>
                  </a:lnTo>
                  <a:lnTo>
                    <a:pt x="268" y="51"/>
                  </a:lnTo>
                  <a:lnTo>
                    <a:pt x="255" y="114"/>
                  </a:lnTo>
                  <a:lnTo>
                    <a:pt x="247" y="146"/>
                  </a:lnTo>
                  <a:lnTo>
                    <a:pt x="221" y="183"/>
                  </a:lnTo>
                  <a:lnTo>
                    <a:pt x="185" y="211"/>
                  </a:lnTo>
                  <a:lnTo>
                    <a:pt x="133" y="215"/>
                  </a:lnTo>
                  <a:lnTo>
                    <a:pt x="143" y="162"/>
                  </a:lnTo>
                  <a:lnTo>
                    <a:pt x="133" y="124"/>
                  </a:lnTo>
                  <a:lnTo>
                    <a:pt x="80" y="89"/>
                  </a:lnTo>
                  <a:lnTo>
                    <a:pt x="69" y="44"/>
                  </a:lnTo>
                  <a:lnTo>
                    <a:pt x="70" y="15"/>
                  </a:lnTo>
                  <a:lnTo>
                    <a:pt x="59" y="0"/>
                  </a:lnTo>
                  <a:close/>
                </a:path>
              </a:pathLst>
            </a:custGeom>
            <a:solidFill>
              <a:srgbClr val="E08477"/>
            </a:solidFill>
            <a:ln w="9525">
              <a:noFill/>
              <a:round/>
              <a:headEnd/>
              <a:tailEnd/>
            </a:ln>
          </p:spPr>
          <p:txBody>
            <a:bodyPr/>
            <a:lstStyle/>
            <a:p>
              <a:endParaRPr lang="id-ID"/>
            </a:p>
          </p:txBody>
        </p:sp>
        <p:sp>
          <p:nvSpPr>
            <p:cNvPr id="19572" name="Freeform 40"/>
            <p:cNvSpPr>
              <a:spLocks/>
            </p:cNvSpPr>
            <p:nvPr/>
          </p:nvSpPr>
          <p:spPr bwMode="auto">
            <a:xfrm>
              <a:off x="2892" y="1997"/>
              <a:ext cx="248" cy="110"/>
            </a:xfrm>
            <a:custGeom>
              <a:avLst/>
              <a:gdLst>
                <a:gd name="T0" fmla="*/ 0 w 496"/>
                <a:gd name="T1" fmla="*/ 65 h 219"/>
                <a:gd name="T2" fmla="*/ 19 w 496"/>
                <a:gd name="T3" fmla="*/ 68 h 219"/>
                <a:gd name="T4" fmla="*/ 55 w 496"/>
                <a:gd name="T5" fmla="*/ 65 h 219"/>
                <a:gd name="T6" fmla="*/ 64 w 496"/>
                <a:gd name="T7" fmla="*/ 53 h 219"/>
                <a:gd name="T8" fmla="*/ 137 w 496"/>
                <a:gd name="T9" fmla="*/ 25 h 219"/>
                <a:gd name="T10" fmla="*/ 165 w 496"/>
                <a:gd name="T11" fmla="*/ 28 h 219"/>
                <a:gd name="T12" fmla="*/ 209 w 496"/>
                <a:gd name="T13" fmla="*/ 46 h 219"/>
                <a:gd name="T14" fmla="*/ 99 w 496"/>
                <a:gd name="T15" fmla="*/ 123 h 219"/>
                <a:gd name="T16" fmla="*/ 119 w 496"/>
                <a:gd name="T17" fmla="*/ 129 h 219"/>
                <a:gd name="T18" fmla="*/ 137 w 496"/>
                <a:gd name="T19" fmla="*/ 146 h 219"/>
                <a:gd name="T20" fmla="*/ 156 w 496"/>
                <a:gd name="T21" fmla="*/ 127 h 219"/>
                <a:gd name="T22" fmla="*/ 157 w 496"/>
                <a:gd name="T23" fmla="*/ 99 h 219"/>
                <a:gd name="T24" fmla="*/ 194 w 496"/>
                <a:gd name="T25" fmla="*/ 99 h 219"/>
                <a:gd name="T26" fmla="*/ 235 w 496"/>
                <a:gd name="T27" fmla="*/ 70 h 219"/>
                <a:gd name="T28" fmla="*/ 273 w 496"/>
                <a:gd name="T29" fmla="*/ 66 h 219"/>
                <a:gd name="T30" fmla="*/ 298 w 496"/>
                <a:gd name="T31" fmla="*/ 95 h 219"/>
                <a:gd name="T32" fmla="*/ 270 w 496"/>
                <a:gd name="T33" fmla="*/ 123 h 219"/>
                <a:gd name="T34" fmla="*/ 306 w 496"/>
                <a:gd name="T35" fmla="*/ 110 h 219"/>
                <a:gd name="T36" fmla="*/ 327 w 496"/>
                <a:gd name="T37" fmla="*/ 129 h 219"/>
                <a:gd name="T38" fmla="*/ 359 w 496"/>
                <a:gd name="T39" fmla="*/ 165 h 219"/>
                <a:gd name="T40" fmla="*/ 365 w 496"/>
                <a:gd name="T41" fmla="*/ 129 h 219"/>
                <a:gd name="T42" fmla="*/ 386 w 496"/>
                <a:gd name="T43" fmla="*/ 148 h 219"/>
                <a:gd name="T44" fmla="*/ 408 w 496"/>
                <a:gd name="T45" fmla="*/ 173 h 219"/>
                <a:gd name="T46" fmla="*/ 426 w 496"/>
                <a:gd name="T47" fmla="*/ 199 h 219"/>
                <a:gd name="T48" fmla="*/ 431 w 496"/>
                <a:gd name="T49" fmla="*/ 219 h 219"/>
                <a:gd name="T50" fmla="*/ 445 w 496"/>
                <a:gd name="T51" fmla="*/ 171 h 219"/>
                <a:gd name="T52" fmla="*/ 435 w 496"/>
                <a:gd name="T53" fmla="*/ 142 h 219"/>
                <a:gd name="T54" fmla="*/ 414 w 496"/>
                <a:gd name="T55" fmla="*/ 114 h 219"/>
                <a:gd name="T56" fmla="*/ 441 w 496"/>
                <a:gd name="T57" fmla="*/ 82 h 219"/>
                <a:gd name="T58" fmla="*/ 496 w 496"/>
                <a:gd name="T59" fmla="*/ 66 h 219"/>
                <a:gd name="T60" fmla="*/ 439 w 496"/>
                <a:gd name="T61" fmla="*/ 53 h 219"/>
                <a:gd name="T62" fmla="*/ 268 w 496"/>
                <a:gd name="T63" fmla="*/ 49 h 219"/>
                <a:gd name="T64" fmla="*/ 140 w 496"/>
                <a:gd name="T65" fmla="*/ 0 h 219"/>
                <a:gd name="T66" fmla="*/ 43 w 496"/>
                <a:gd name="T67" fmla="*/ 30 h 219"/>
                <a:gd name="T68" fmla="*/ 0 w 496"/>
                <a:gd name="T69" fmla="*/ 65 h 219"/>
                <a:gd name="T70" fmla="*/ 0 w 496"/>
                <a:gd name="T71" fmla="*/ 65 h 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6"/>
                <a:gd name="T109" fmla="*/ 0 h 219"/>
                <a:gd name="T110" fmla="*/ 496 w 496"/>
                <a:gd name="T111" fmla="*/ 219 h 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6" h="219">
                  <a:moveTo>
                    <a:pt x="0" y="65"/>
                  </a:moveTo>
                  <a:lnTo>
                    <a:pt x="19" y="68"/>
                  </a:lnTo>
                  <a:lnTo>
                    <a:pt x="55" y="65"/>
                  </a:lnTo>
                  <a:lnTo>
                    <a:pt x="64" y="53"/>
                  </a:lnTo>
                  <a:lnTo>
                    <a:pt x="137" y="25"/>
                  </a:lnTo>
                  <a:lnTo>
                    <a:pt x="165" y="28"/>
                  </a:lnTo>
                  <a:lnTo>
                    <a:pt x="209" y="46"/>
                  </a:lnTo>
                  <a:lnTo>
                    <a:pt x="99" y="123"/>
                  </a:lnTo>
                  <a:lnTo>
                    <a:pt x="119" y="129"/>
                  </a:lnTo>
                  <a:lnTo>
                    <a:pt x="137" y="146"/>
                  </a:lnTo>
                  <a:lnTo>
                    <a:pt x="156" y="127"/>
                  </a:lnTo>
                  <a:lnTo>
                    <a:pt x="157" y="99"/>
                  </a:lnTo>
                  <a:lnTo>
                    <a:pt x="194" y="99"/>
                  </a:lnTo>
                  <a:lnTo>
                    <a:pt x="235" y="70"/>
                  </a:lnTo>
                  <a:lnTo>
                    <a:pt x="273" y="66"/>
                  </a:lnTo>
                  <a:lnTo>
                    <a:pt x="298" y="95"/>
                  </a:lnTo>
                  <a:lnTo>
                    <a:pt x="270" y="123"/>
                  </a:lnTo>
                  <a:lnTo>
                    <a:pt x="306" y="110"/>
                  </a:lnTo>
                  <a:lnTo>
                    <a:pt x="327" y="129"/>
                  </a:lnTo>
                  <a:lnTo>
                    <a:pt x="359" y="165"/>
                  </a:lnTo>
                  <a:lnTo>
                    <a:pt x="365" y="129"/>
                  </a:lnTo>
                  <a:lnTo>
                    <a:pt x="386" y="148"/>
                  </a:lnTo>
                  <a:lnTo>
                    <a:pt x="408" y="173"/>
                  </a:lnTo>
                  <a:lnTo>
                    <a:pt x="426" y="199"/>
                  </a:lnTo>
                  <a:lnTo>
                    <a:pt x="431" y="219"/>
                  </a:lnTo>
                  <a:lnTo>
                    <a:pt x="445" y="171"/>
                  </a:lnTo>
                  <a:lnTo>
                    <a:pt x="435" y="142"/>
                  </a:lnTo>
                  <a:lnTo>
                    <a:pt x="414" y="114"/>
                  </a:lnTo>
                  <a:lnTo>
                    <a:pt x="441" y="82"/>
                  </a:lnTo>
                  <a:lnTo>
                    <a:pt x="496" y="66"/>
                  </a:lnTo>
                  <a:lnTo>
                    <a:pt x="439" y="53"/>
                  </a:lnTo>
                  <a:lnTo>
                    <a:pt x="268" y="49"/>
                  </a:lnTo>
                  <a:lnTo>
                    <a:pt x="140" y="0"/>
                  </a:lnTo>
                  <a:lnTo>
                    <a:pt x="43" y="30"/>
                  </a:lnTo>
                  <a:lnTo>
                    <a:pt x="0" y="65"/>
                  </a:lnTo>
                  <a:close/>
                </a:path>
              </a:pathLst>
            </a:custGeom>
            <a:solidFill>
              <a:srgbClr val="E08477"/>
            </a:solidFill>
            <a:ln w="9525">
              <a:noFill/>
              <a:round/>
              <a:headEnd/>
              <a:tailEnd/>
            </a:ln>
          </p:spPr>
          <p:txBody>
            <a:bodyPr/>
            <a:lstStyle/>
            <a:p>
              <a:endParaRPr lang="id-ID"/>
            </a:p>
          </p:txBody>
        </p:sp>
        <p:sp>
          <p:nvSpPr>
            <p:cNvPr id="19573" name="Freeform 41"/>
            <p:cNvSpPr>
              <a:spLocks/>
            </p:cNvSpPr>
            <p:nvPr/>
          </p:nvSpPr>
          <p:spPr bwMode="auto">
            <a:xfrm>
              <a:off x="2979" y="2065"/>
              <a:ext cx="74" cy="74"/>
            </a:xfrm>
            <a:custGeom>
              <a:avLst/>
              <a:gdLst>
                <a:gd name="T0" fmla="*/ 136 w 148"/>
                <a:gd name="T1" fmla="*/ 0 h 148"/>
                <a:gd name="T2" fmla="*/ 95 w 148"/>
                <a:gd name="T3" fmla="*/ 11 h 148"/>
                <a:gd name="T4" fmla="*/ 64 w 148"/>
                <a:gd name="T5" fmla="*/ 44 h 148"/>
                <a:gd name="T6" fmla="*/ 0 w 148"/>
                <a:gd name="T7" fmla="*/ 127 h 148"/>
                <a:gd name="T8" fmla="*/ 17 w 148"/>
                <a:gd name="T9" fmla="*/ 133 h 148"/>
                <a:gd name="T10" fmla="*/ 30 w 148"/>
                <a:gd name="T11" fmla="*/ 148 h 148"/>
                <a:gd name="T12" fmla="*/ 45 w 148"/>
                <a:gd name="T13" fmla="*/ 129 h 148"/>
                <a:gd name="T14" fmla="*/ 49 w 148"/>
                <a:gd name="T15" fmla="*/ 103 h 148"/>
                <a:gd name="T16" fmla="*/ 64 w 148"/>
                <a:gd name="T17" fmla="*/ 104 h 148"/>
                <a:gd name="T18" fmla="*/ 97 w 148"/>
                <a:gd name="T19" fmla="*/ 61 h 148"/>
                <a:gd name="T20" fmla="*/ 110 w 148"/>
                <a:gd name="T21" fmla="*/ 25 h 148"/>
                <a:gd name="T22" fmla="*/ 148 w 148"/>
                <a:gd name="T23" fmla="*/ 2 h 148"/>
                <a:gd name="T24" fmla="*/ 136 w 148"/>
                <a:gd name="T25" fmla="*/ 0 h 148"/>
                <a:gd name="T26" fmla="*/ 136 w 148"/>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48"/>
                <a:gd name="T44" fmla="*/ 148 w 148"/>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48">
                  <a:moveTo>
                    <a:pt x="136" y="0"/>
                  </a:moveTo>
                  <a:lnTo>
                    <a:pt x="95" y="11"/>
                  </a:lnTo>
                  <a:lnTo>
                    <a:pt x="64" y="44"/>
                  </a:lnTo>
                  <a:lnTo>
                    <a:pt x="0" y="127"/>
                  </a:lnTo>
                  <a:lnTo>
                    <a:pt x="17" y="133"/>
                  </a:lnTo>
                  <a:lnTo>
                    <a:pt x="30" y="148"/>
                  </a:lnTo>
                  <a:lnTo>
                    <a:pt x="45" y="129"/>
                  </a:lnTo>
                  <a:lnTo>
                    <a:pt x="49" y="103"/>
                  </a:lnTo>
                  <a:lnTo>
                    <a:pt x="64" y="104"/>
                  </a:lnTo>
                  <a:lnTo>
                    <a:pt x="97" y="61"/>
                  </a:lnTo>
                  <a:lnTo>
                    <a:pt x="110" y="25"/>
                  </a:lnTo>
                  <a:lnTo>
                    <a:pt x="148" y="2"/>
                  </a:lnTo>
                  <a:lnTo>
                    <a:pt x="136" y="0"/>
                  </a:lnTo>
                  <a:close/>
                </a:path>
              </a:pathLst>
            </a:custGeom>
            <a:solidFill>
              <a:srgbClr val="E08477"/>
            </a:solidFill>
            <a:ln w="9525">
              <a:noFill/>
              <a:round/>
              <a:headEnd/>
              <a:tailEnd/>
            </a:ln>
          </p:spPr>
          <p:txBody>
            <a:bodyPr/>
            <a:lstStyle/>
            <a:p>
              <a:endParaRPr lang="id-ID"/>
            </a:p>
          </p:txBody>
        </p:sp>
        <p:sp>
          <p:nvSpPr>
            <p:cNvPr id="19574" name="Freeform 42"/>
            <p:cNvSpPr>
              <a:spLocks/>
            </p:cNvSpPr>
            <p:nvPr/>
          </p:nvSpPr>
          <p:spPr bwMode="auto">
            <a:xfrm>
              <a:off x="3017" y="2102"/>
              <a:ext cx="50" cy="85"/>
            </a:xfrm>
            <a:custGeom>
              <a:avLst/>
              <a:gdLst>
                <a:gd name="T0" fmla="*/ 98 w 98"/>
                <a:gd name="T1" fmla="*/ 0 h 169"/>
                <a:gd name="T2" fmla="*/ 98 w 98"/>
                <a:gd name="T3" fmla="*/ 27 h 169"/>
                <a:gd name="T4" fmla="*/ 70 w 98"/>
                <a:gd name="T5" fmla="*/ 86 h 169"/>
                <a:gd name="T6" fmla="*/ 34 w 98"/>
                <a:gd name="T7" fmla="*/ 125 h 169"/>
                <a:gd name="T8" fmla="*/ 49 w 98"/>
                <a:gd name="T9" fmla="*/ 137 h 169"/>
                <a:gd name="T10" fmla="*/ 36 w 98"/>
                <a:gd name="T11" fmla="*/ 169 h 169"/>
                <a:gd name="T12" fmla="*/ 21 w 98"/>
                <a:gd name="T13" fmla="*/ 154 h 169"/>
                <a:gd name="T14" fmla="*/ 0 w 98"/>
                <a:gd name="T15" fmla="*/ 156 h 169"/>
                <a:gd name="T16" fmla="*/ 79 w 98"/>
                <a:gd name="T17" fmla="*/ 19 h 169"/>
                <a:gd name="T18" fmla="*/ 98 w 98"/>
                <a:gd name="T19" fmla="*/ 0 h 169"/>
                <a:gd name="T20" fmla="*/ 98 w 98"/>
                <a:gd name="T21" fmla="*/ 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69"/>
                <a:gd name="T35" fmla="*/ 98 w 98"/>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69">
                  <a:moveTo>
                    <a:pt x="98" y="0"/>
                  </a:moveTo>
                  <a:lnTo>
                    <a:pt x="98" y="27"/>
                  </a:lnTo>
                  <a:lnTo>
                    <a:pt x="70" y="86"/>
                  </a:lnTo>
                  <a:lnTo>
                    <a:pt x="34" y="125"/>
                  </a:lnTo>
                  <a:lnTo>
                    <a:pt x="49" y="137"/>
                  </a:lnTo>
                  <a:lnTo>
                    <a:pt x="36" y="169"/>
                  </a:lnTo>
                  <a:lnTo>
                    <a:pt x="21" y="154"/>
                  </a:lnTo>
                  <a:lnTo>
                    <a:pt x="0" y="156"/>
                  </a:lnTo>
                  <a:lnTo>
                    <a:pt x="79" y="19"/>
                  </a:lnTo>
                  <a:lnTo>
                    <a:pt x="98" y="0"/>
                  </a:lnTo>
                  <a:close/>
                </a:path>
              </a:pathLst>
            </a:custGeom>
            <a:solidFill>
              <a:srgbClr val="E08477"/>
            </a:solidFill>
            <a:ln w="9525">
              <a:noFill/>
              <a:round/>
              <a:headEnd/>
              <a:tailEnd/>
            </a:ln>
          </p:spPr>
          <p:txBody>
            <a:bodyPr/>
            <a:lstStyle/>
            <a:p>
              <a:endParaRPr lang="id-ID"/>
            </a:p>
          </p:txBody>
        </p:sp>
        <p:sp>
          <p:nvSpPr>
            <p:cNvPr id="19575" name="Freeform 43"/>
            <p:cNvSpPr>
              <a:spLocks/>
            </p:cNvSpPr>
            <p:nvPr/>
          </p:nvSpPr>
          <p:spPr bwMode="auto">
            <a:xfrm>
              <a:off x="3091" y="2072"/>
              <a:ext cx="84" cy="61"/>
            </a:xfrm>
            <a:custGeom>
              <a:avLst/>
              <a:gdLst>
                <a:gd name="T0" fmla="*/ 91 w 167"/>
                <a:gd name="T1" fmla="*/ 59 h 124"/>
                <a:gd name="T2" fmla="*/ 72 w 167"/>
                <a:gd name="T3" fmla="*/ 84 h 124"/>
                <a:gd name="T4" fmla="*/ 0 w 167"/>
                <a:gd name="T5" fmla="*/ 124 h 124"/>
                <a:gd name="T6" fmla="*/ 127 w 167"/>
                <a:gd name="T7" fmla="*/ 97 h 124"/>
                <a:gd name="T8" fmla="*/ 167 w 167"/>
                <a:gd name="T9" fmla="*/ 51 h 124"/>
                <a:gd name="T10" fmla="*/ 125 w 167"/>
                <a:gd name="T11" fmla="*/ 0 h 124"/>
                <a:gd name="T12" fmla="*/ 129 w 167"/>
                <a:gd name="T13" fmla="*/ 32 h 124"/>
                <a:gd name="T14" fmla="*/ 120 w 167"/>
                <a:gd name="T15" fmla="*/ 59 h 124"/>
                <a:gd name="T16" fmla="*/ 91 w 167"/>
                <a:gd name="T17" fmla="*/ 59 h 124"/>
                <a:gd name="T18" fmla="*/ 91 w 167"/>
                <a:gd name="T19" fmla="*/ 59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24"/>
                <a:gd name="T32" fmla="*/ 167 w 167"/>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24">
                  <a:moveTo>
                    <a:pt x="91" y="59"/>
                  </a:moveTo>
                  <a:lnTo>
                    <a:pt x="72" y="84"/>
                  </a:lnTo>
                  <a:lnTo>
                    <a:pt x="0" y="124"/>
                  </a:lnTo>
                  <a:lnTo>
                    <a:pt x="127" y="97"/>
                  </a:lnTo>
                  <a:lnTo>
                    <a:pt x="167" y="51"/>
                  </a:lnTo>
                  <a:lnTo>
                    <a:pt x="125" y="0"/>
                  </a:lnTo>
                  <a:lnTo>
                    <a:pt x="129" y="32"/>
                  </a:lnTo>
                  <a:lnTo>
                    <a:pt x="120" y="59"/>
                  </a:lnTo>
                  <a:lnTo>
                    <a:pt x="91" y="59"/>
                  </a:lnTo>
                  <a:close/>
                </a:path>
              </a:pathLst>
            </a:custGeom>
            <a:solidFill>
              <a:srgbClr val="E08477"/>
            </a:solidFill>
            <a:ln w="9525">
              <a:noFill/>
              <a:round/>
              <a:headEnd/>
              <a:tailEnd/>
            </a:ln>
          </p:spPr>
          <p:txBody>
            <a:bodyPr/>
            <a:lstStyle/>
            <a:p>
              <a:endParaRPr lang="id-ID"/>
            </a:p>
          </p:txBody>
        </p:sp>
        <p:sp>
          <p:nvSpPr>
            <p:cNvPr id="19576" name="Freeform 44"/>
            <p:cNvSpPr>
              <a:spLocks/>
            </p:cNvSpPr>
            <p:nvPr/>
          </p:nvSpPr>
          <p:spPr bwMode="auto">
            <a:xfrm>
              <a:off x="3250" y="1291"/>
              <a:ext cx="32" cy="55"/>
            </a:xfrm>
            <a:custGeom>
              <a:avLst/>
              <a:gdLst>
                <a:gd name="T0" fmla="*/ 17 w 65"/>
                <a:gd name="T1" fmla="*/ 0 h 110"/>
                <a:gd name="T2" fmla="*/ 10 w 65"/>
                <a:gd name="T3" fmla="*/ 45 h 110"/>
                <a:gd name="T4" fmla="*/ 0 w 65"/>
                <a:gd name="T5" fmla="*/ 79 h 110"/>
                <a:gd name="T6" fmla="*/ 2 w 65"/>
                <a:gd name="T7" fmla="*/ 104 h 110"/>
                <a:gd name="T8" fmla="*/ 21 w 65"/>
                <a:gd name="T9" fmla="*/ 110 h 110"/>
                <a:gd name="T10" fmla="*/ 57 w 65"/>
                <a:gd name="T11" fmla="*/ 87 h 110"/>
                <a:gd name="T12" fmla="*/ 65 w 65"/>
                <a:gd name="T13" fmla="*/ 70 h 110"/>
                <a:gd name="T14" fmla="*/ 35 w 65"/>
                <a:gd name="T15" fmla="*/ 40 h 110"/>
                <a:gd name="T16" fmla="*/ 17 w 65"/>
                <a:gd name="T17" fmla="*/ 0 h 110"/>
                <a:gd name="T18" fmla="*/ 17 w 6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10"/>
                <a:gd name="T32" fmla="*/ 65 w 65"/>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10">
                  <a:moveTo>
                    <a:pt x="17" y="0"/>
                  </a:moveTo>
                  <a:lnTo>
                    <a:pt x="10" y="45"/>
                  </a:lnTo>
                  <a:lnTo>
                    <a:pt x="0" y="79"/>
                  </a:lnTo>
                  <a:lnTo>
                    <a:pt x="2" y="104"/>
                  </a:lnTo>
                  <a:lnTo>
                    <a:pt x="21" y="110"/>
                  </a:lnTo>
                  <a:lnTo>
                    <a:pt x="57" y="87"/>
                  </a:lnTo>
                  <a:lnTo>
                    <a:pt x="65" y="70"/>
                  </a:lnTo>
                  <a:lnTo>
                    <a:pt x="35" y="40"/>
                  </a:lnTo>
                  <a:lnTo>
                    <a:pt x="17" y="0"/>
                  </a:lnTo>
                  <a:close/>
                </a:path>
              </a:pathLst>
            </a:custGeom>
            <a:solidFill>
              <a:srgbClr val="E08477"/>
            </a:solidFill>
            <a:ln w="9525">
              <a:noFill/>
              <a:round/>
              <a:headEnd/>
              <a:tailEnd/>
            </a:ln>
          </p:spPr>
          <p:txBody>
            <a:bodyPr/>
            <a:lstStyle/>
            <a:p>
              <a:endParaRPr lang="id-ID"/>
            </a:p>
          </p:txBody>
        </p:sp>
        <p:sp>
          <p:nvSpPr>
            <p:cNvPr id="19577" name="Freeform 45"/>
            <p:cNvSpPr>
              <a:spLocks/>
            </p:cNvSpPr>
            <p:nvPr/>
          </p:nvSpPr>
          <p:spPr bwMode="auto">
            <a:xfrm>
              <a:off x="3239" y="1353"/>
              <a:ext cx="48" cy="39"/>
            </a:xfrm>
            <a:custGeom>
              <a:avLst/>
              <a:gdLst>
                <a:gd name="T0" fmla="*/ 0 w 96"/>
                <a:gd name="T1" fmla="*/ 13 h 78"/>
                <a:gd name="T2" fmla="*/ 32 w 96"/>
                <a:gd name="T3" fmla="*/ 0 h 78"/>
                <a:gd name="T4" fmla="*/ 81 w 96"/>
                <a:gd name="T5" fmla="*/ 0 h 78"/>
                <a:gd name="T6" fmla="*/ 96 w 96"/>
                <a:gd name="T7" fmla="*/ 4 h 78"/>
                <a:gd name="T8" fmla="*/ 72 w 96"/>
                <a:gd name="T9" fmla="*/ 23 h 78"/>
                <a:gd name="T10" fmla="*/ 34 w 96"/>
                <a:gd name="T11" fmla="*/ 32 h 78"/>
                <a:gd name="T12" fmla="*/ 38 w 96"/>
                <a:gd name="T13" fmla="*/ 53 h 78"/>
                <a:gd name="T14" fmla="*/ 81 w 96"/>
                <a:gd name="T15" fmla="*/ 70 h 78"/>
                <a:gd name="T16" fmla="*/ 13 w 96"/>
                <a:gd name="T17" fmla="*/ 78 h 78"/>
                <a:gd name="T18" fmla="*/ 0 w 96"/>
                <a:gd name="T19" fmla="*/ 13 h 78"/>
                <a:gd name="T20" fmla="*/ 0 w 96"/>
                <a:gd name="T21" fmla="*/ 13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78"/>
                <a:gd name="T35" fmla="*/ 96 w 9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78">
                  <a:moveTo>
                    <a:pt x="0" y="13"/>
                  </a:moveTo>
                  <a:lnTo>
                    <a:pt x="32" y="0"/>
                  </a:lnTo>
                  <a:lnTo>
                    <a:pt x="81" y="0"/>
                  </a:lnTo>
                  <a:lnTo>
                    <a:pt x="96" y="4"/>
                  </a:lnTo>
                  <a:lnTo>
                    <a:pt x="72" y="23"/>
                  </a:lnTo>
                  <a:lnTo>
                    <a:pt x="34" y="32"/>
                  </a:lnTo>
                  <a:lnTo>
                    <a:pt x="38" y="53"/>
                  </a:lnTo>
                  <a:lnTo>
                    <a:pt x="81" y="70"/>
                  </a:lnTo>
                  <a:lnTo>
                    <a:pt x="13" y="78"/>
                  </a:lnTo>
                  <a:lnTo>
                    <a:pt x="0" y="13"/>
                  </a:lnTo>
                  <a:close/>
                </a:path>
              </a:pathLst>
            </a:custGeom>
            <a:solidFill>
              <a:srgbClr val="E08477"/>
            </a:solidFill>
            <a:ln w="9525">
              <a:noFill/>
              <a:round/>
              <a:headEnd/>
              <a:tailEnd/>
            </a:ln>
          </p:spPr>
          <p:txBody>
            <a:bodyPr/>
            <a:lstStyle/>
            <a:p>
              <a:endParaRPr lang="id-ID"/>
            </a:p>
          </p:txBody>
        </p:sp>
        <p:sp>
          <p:nvSpPr>
            <p:cNvPr id="19578" name="Freeform 46"/>
            <p:cNvSpPr>
              <a:spLocks/>
            </p:cNvSpPr>
            <p:nvPr/>
          </p:nvSpPr>
          <p:spPr bwMode="auto">
            <a:xfrm>
              <a:off x="3252" y="1393"/>
              <a:ext cx="159" cy="87"/>
            </a:xfrm>
            <a:custGeom>
              <a:avLst/>
              <a:gdLst>
                <a:gd name="T0" fmla="*/ 0 w 318"/>
                <a:gd name="T1" fmla="*/ 15 h 175"/>
                <a:gd name="T2" fmla="*/ 38 w 318"/>
                <a:gd name="T3" fmla="*/ 19 h 175"/>
                <a:gd name="T4" fmla="*/ 112 w 318"/>
                <a:gd name="T5" fmla="*/ 9 h 175"/>
                <a:gd name="T6" fmla="*/ 99 w 318"/>
                <a:gd name="T7" fmla="*/ 32 h 175"/>
                <a:gd name="T8" fmla="*/ 63 w 318"/>
                <a:gd name="T9" fmla="*/ 51 h 175"/>
                <a:gd name="T10" fmla="*/ 40 w 318"/>
                <a:gd name="T11" fmla="*/ 61 h 175"/>
                <a:gd name="T12" fmla="*/ 32 w 318"/>
                <a:gd name="T13" fmla="*/ 87 h 175"/>
                <a:gd name="T14" fmla="*/ 53 w 318"/>
                <a:gd name="T15" fmla="*/ 112 h 175"/>
                <a:gd name="T16" fmla="*/ 124 w 318"/>
                <a:gd name="T17" fmla="*/ 120 h 175"/>
                <a:gd name="T18" fmla="*/ 160 w 318"/>
                <a:gd name="T19" fmla="*/ 86 h 175"/>
                <a:gd name="T20" fmla="*/ 217 w 318"/>
                <a:gd name="T21" fmla="*/ 65 h 175"/>
                <a:gd name="T22" fmla="*/ 266 w 318"/>
                <a:gd name="T23" fmla="*/ 36 h 175"/>
                <a:gd name="T24" fmla="*/ 318 w 318"/>
                <a:gd name="T25" fmla="*/ 0 h 175"/>
                <a:gd name="T26" fmla="*/ 251 w 318"/>
                <a:gd name="T27" fmla="*/ 118 h 175"/>
                <a:gd name="T28" fmla="*/ 243 w 318"/>
                <a:gd name="T29" fmla="*/ 152 h 175"/>
                <a:gd name="T30" fmla="*/ 175 w 318"/>
                <a:gd name="T31" fmla="*/ 175 h 175"/>
                <a:gd name="T32" fmla="*/ 31 w 318"/>
                <a:gd name="T33" fmla="*/ 139 h 175"/>
                <a:gd name="T34" fmla="*/ 13 w 318"/>
                <a:gd name="T35" fmla="*/ 97 h 175"/>
                <a:gd name="T36" fmla="*/ 19 w 318"/>
                <a:gd name="T37" fmla="*/ 42 h 175"/>
                <a:gd name="T38" fmla="*/ 0 w 318"/>
                <a:gd name="T39" fmla="*/ 15 h 175"/>
                <a:gd name="T40" fmla="*/ 0 w 318"/>
                <a:gd name="T41" fmla="*/ 15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8"/>
                <a:gd name="T64" fmla="*/ 0 h 175"/>
                <a:gd name="T65" fmla="*/ 318 w 318"/>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8" h="175">
                  <a:moveTo>
                    <a:pt x="0" y="15"/>
                  </a:moveTo>
                  <a:lnTo>
                    <a:pt x="38" y="19"/>
                  </a:lnTo>
                  <a:lnTo>
                    <a:pt x="112" y="9"/>
                  </a:lnTo>
                  <a:lnTo>
                    <a:pt x="99" y="32"/>
                  </a:lnTo>
                  <a:lnTo>
                    <a:pt x="63" y="51"/>
                  </a:lnTo>
                  <a:lnTo>
                    <a:pt x="40" y="61"/>
                  </a:lnTo>
                  <a:lnTo>
                    <a:pt x="32" y="87"/>
                  </a:lnTo>
                  <a:lnTo>
                    <a:pt x="53" y="112"/>
                  </a:lnTo>
                  <a:lnTo>
                    <a:pt x="124" y="120"/>
                  </a:lnTo>
                  <a:lnTo>
                    <a:pt x="160" y="86"/>
                  </a:lnTo>
                  <a:lnTo>
                    <a:pt x="217" y="65"/>
                  </a:lnTo>
                  <a:lnTo>
                    <a:pt x="266" y="36"/>
                  </a:lnTo>
                  <a:lnTo>
                    <a:pt x="318" y="0"/>
                  </a:lnTo>
                  <a:lnTo>
                    <a:pt x="251" y="118"/>
                  </a:lnTo>
                  <a:lnTo>
                    <a:pt x="243" y="152"/>
                  </a:lnTo>
                  <a:lnTo>
                    <a:pt x="175" y="175"/>
                  </a:lnTo>
                  <a:lnTo>
                    <a:pt x="31" y="139"/>
                  </a:lnTo>
                  <a:lnTo>
                    <a:pt x="13" y="97"/>
                  </a:lnTo>
                  <a:lnTo>
                    <a:pt x="19" y="42"/>
                  </a:lnTo>
                  <a:lnTo>
                    <a:pt x="0" y="15"/>
                  </a:lnTo>
                  <a:close/>
                </a:path>
              </a:pathLst>
            </a:custGeom>
            <a:solidFill>
              <a:srgbClr val="E08477"/>
            </a:solidFill>
            <a:ln w="9525">
              <a:noFill/>
              <a:round/>
              <a:headEnd/>
              <a:tailEnd/>
            </a:ln>
          </p:spPr>
          <p:txBody>
            <a:bodyPr/>
            <a:lstStyle/>
            <a:p>
              <a:endParaRPr lang="id-ID"/>
            </a:p>
          </p:txBody>
        </p:sp>
        <p:sp>
          <p:nvSpPr>
            <p:cNvPr id="19579" name="Freeform 47"/>
            <p:cNvSpPr>
              <a:spLocks/>
            </p:cNvSpPr>
            <p:nvPr/>
          </p:nvSpPr>
          <p:spPr bwMode="auto">
            <a:xfrm>
              <a:off x="3218" y="1157"/>
              <a:ext cx="96" cy="130"/>
            </a:xfrm>
            <a:custGeom>
              <a:avLst/>
              <a:gdLst>
                <a:gd name="T0" fmla="*/ 146 w 192"/>
                <a:gd name="T1" fmla="*/ 0 h 260"/>
                <a:gd name="T2" fmla="*/ 85 w 192"/>
                <a:gd name="T3" fmla="*/ 1 h 260"/>
                <a:gd name="T4" fmla="*/ 43 w 192"/>
                <a:gd name="T5" fmla="*/ 36 h 260"/>
                <a:gd name="T6" fmla="*/ 19 w 192"/>
                <a:gd name="T7" fmla="*/ 93 h 260"/>
                <a:gd name="T8" fmla="*/ 21 w 192"/>
                <a:gd name="T9" fmla="*/ 193 h 260"/>
                <a:gd name="T10" fmla="*/ 0 w 192"/>
                <a:gd name="T11" fmla="*/ 230 h 260"/>
                <a:gd name="T12" fmla="*/ 61 w 192"/>
                <a:gd name="T13" fmla="*/ 260 h 260"/>
                <a:gd name="T14" fmla="*/ 87 w 192"/>
                <a:gd name="T15" fmla="*/ 243 h 260"/>
                <a:gd name="T16" fmla="*/ 125 w 192"/>
                <a:gd name="T17" fmla="*/ 237 h 260"/>
                <a:gd name="T18" fmla="*/ 76 w 192"/>
                <a:gd name="T19" fmla="*/ 178 h 260"/>
                <a:gd name="T20" fmla="*/ 85 w 192"/>
                <a:gd name="T21" fmla="*/ 144 h 260"/>
                <a:gd name="T22" fmla="*/ 76 w 192"/>
                <a:gd name="T23" fmla="*/ 78 h 260"/>
                <a:gd name="T24" fmla="*/ 112 w 192"/>
                <a:gd name="T25" fmla="*/ 34 h 260"/>
                <a:gd name="T26" fmla="*/ 178 w 192"/>
                <a:gd name="T27" fmla="*/ 32 h 260"/>
                <a:gd name="T28" fmla="*/ 192 w 192"/>
                <a:gd name="T29" fmla="*/ 3 h 260"/>
                <a:gd name="T30" fmla="*/ 146 w 192"/>
                <a:gd name="T31" fmla="*/ 0 h 260"/>
                <a:gd name="T32" fmla="*/ 146 w 192"/>
                <a:gd name="T33" fmla="*/ 0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60"/>
                <a:gd name="T53" fmla="*/ 192 w 192"/>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60">
                  <a:moveTo>
                    <a:pt x="146" y="0"/>
                  </a:moveTo>
                  <a:lnTo>
                    <a:pt x="85" y="1"/>
                  </a:lnTo>
                  <a:lnTo>
                    <a:pt x="43" y="36"/>
                  </a:lnTo>
                  <a:lnTo>
                    <a:pt x="19" y="93"/>
                  </a:lnTo>
                  <a:lnTo>
                    <a:pt x="21" y="193"/>
                  </a:lnTo>
                  <a:lnTo>
                    <a:pt x="0" y="230"/>
                  </a:lnTo>
                  <a:lnTo>
                    <a:pt x="61" y="260"/>
                  </a:lnTo>
                  <a:lnTo>
                    <a:pt x="87" y="243"/>
                  </a:lnTo>
                  <a:lnTo>
                    <a:pt x="125" y="237"/>
                  </a:lnTo>
                  <a:lnTo>
                    <a:pt x="76" y="178"/>
                  </a:lnTo>
                  <a:lnTo>
                    <a:pt x="85" y="144"/>
                  </a:lnTo>
                  <a:lnTo>
                    <a:pt x="76" y="78"/>
                  </a:lnTo>
                  <a:lnTo>
                    <a:pt x="112" y="34"/>
                  </a:lnTo>
                  <a:lnTo>
                    <a:pt x="178" y="32"/>
                  </a:lnTo>
                  <a:lnTo>
                    <a:pt x="192" y="3"/>
                  </a:lnTo>
                  <a:lnTo>
                    <a:pt x="146" y="0"/>
                  </a:lnTo>
                  <a:close/>
                </a:path>
              </a:pathLst>
            </a:custGeom>
            <a:solidFill>
              <a:srgbClr val="E08477"/>
            </a:solidFill>
            <a:ln w="9525">
              <a:noFill/>
              <a:round/>
              <a:headEnd/>
              <a:tailEnd/>
            </a:ln>
          </p:spPr>
          <p:txBody>
            <a:bodyPr/>
            <a:lstStyle/>
            <a:p>
              <a:endParaRPr lang="id-ID"/>
            </a:p>
          </p:txBody>
        </p:sp>
        <p:sp>
          <p:nvSpPr>
            <p:cNvPr id="19580" name="Freeform 48"/>
            <p:cNvSpPr>
              <a:spLocks/>
            </p:cNvSpPr>
            <p:nvPr/>
          </p:nvSpPr>
          <p:spPr bwMode="auto">
            <a:xfrm>
              <a:off x="3102" y="1636"/>
              <a:ext cx="121" cy="210"/>
            </a:xfrm>
            <a:custGeom>
              <a:avLst/>
              <a:gdLst>
                <a:gd name="T0" fmla="*/ 241 w 241"/>
                <a:gd name="T1" fmla="*/ 0 h 420"/>
                <a:gd name="T2" fmla="*/ 156 w 241"/>
                <a:gd name="T3" fmla="*/ 97 h 420"/>
                <a:gd name="T4" fmla="*/ 102 w 241"/>
                <a:gd name="T5" fmla="*/ 193 h 420"/>
                <a:gd name="T6" fmla="*/ 0 w 241"/>
                <a:gd name="T7" fmla="*/ 420 h 420"/>
                <a:gd name="T8" fmla="*/ 91 w 241"/>
                <a:gd name="T9" fmla="*/ 397 h 420"/>
                <a:gd name="T10" fmla="*/ 121 w 241"/>
                <a:gd name="T11" fmla="*/ 319 h 420"/>
                <a:gd name="T12" fmla="*/ 76 w 241"/>
                <a:gd name="T13" fmla="*/ 319 h 420"/>
                <a:gd name="T14" fmla="*/ 121 w 241"/>
                <a:gd name="T15" fmla="*/ 292 h 420"/>
                <a:gd name="T16" fmla="*/ 121 w 241"/>
                <a:gd name="T17" fmla="*/ 264 h 420"/>
                <a:gd name="T18" fmla="*/ 87 w 241"/>
                <a:gd name="T19" fmla="*/ 275 h 420"/>
                <a:gd name="T20" fmla="*/ 121 w 241"/>
                <a:gd name="T21" fmla="*/ 241 h 420"/>
                <a:gd name="T22" fmla="*/ 133 w 241"/>
                <a:gd name="T23" fmla="*/ 190 h 420"/>
                <a:gd name="T24" fmla="*/ 199 w 241"/>
                <a:gd name="T25" fmla="*/ 108 h 420"/>
                <a:gd name="T26" fmla="*/ 217 w 241"/>
                <a:gd name="T27" fmla="*/ 62 h 420"/>
                <a:gd name="T28" fmla="*/ 241 w 241"/>
                <a:gd name="T29" fmla="*/ 0 h 420"/>
                <a:gd name="T30" fmla="*/ 241 w 241"/>
                <a:gd name="T31" fmla="*/ 0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1"/>
                <a:gd name="T49" fmla="*/ 0 h 420"/>
                <a:gd name="T50" fmla="*/ 241 w 241"/>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1" h="420">
                  <a:moveTo>
                    <a:pt x="241" y="0"/>
                  </a:moveTo>
                  <a:lnTo>
                    <a:pt x="156" y="97"/>
                  </a:lnTo>
                  <a:lnTo>
                    <a:pt x="102" y="193"/>
                  </a:lnTo>
                  <a:lnTo>
                    <a:pt x="0" y="420"/>
                  </a:lnTo>
                  <a:lnTo>
                    <a:pt x="91" y="397"/>
                  </a:lnTo>
                  <a:lnTo>
                    <a:pt x="121" y="319"/>
                  </a:lnTo>
                  <a:lnTo>
                    <a:pt x="76" y="319"/>
                  </a:lnTo>
                  <a:lnTo>
                    <a:pt x="121" y="292"/>
                  </a:lnTo>
                  <a:lnTo>
                    <a:pt x="121" y="264"/>
                  </a:lnTo>
                  <a:lnTo>
                    <a:pt x="87" y="275"/>
                  </a:lnTo>
                  <a:lnTo>
                    <a:pt x="121" y="241"/>
                  </a:lnTo>
                  <a:lnTo>
                    <a:pt x="133" y="190"/>
                  </a:lnTo>
                  <a:lnTo>
                    <a:pt x="199" y="108"/>
                  </a:lnTo>
                  <a:lnTo>
                    <a:pt x="217" y="62"/>
                  </a:lnTo>
                  <a:lnTo>
                    <a:pt x="241" y="0"/>
                  </a:lnTo>
                  <a:close/>
                </a:path>
              </a:pathLst>
            </a:custGeom>
            <a:solidFill>
              <a:srgbClr val="A39494"/>
            </a:solidFill>
            <a:ln w="9525">
              <a:noFill/>
              <a:round/>
              <a:headEnd/>
              <a:tailEnd/>
            </a:ln>
          </p:spPr>
          <p:txBody>
            <a:bodyPr/>
            <a:lstStyle/>
            <a:p>
              <a:endParaRPr lang="id-ID"/>
            </a:p>
          </p:txBody>
        </p:sp>
        <p:sp>
          <p:nvSpPr>
            <p:cNvPr id="19581" name="Freeform 49"/>
            <p:cNvSpPr>
              <a:spLocks/>
            </p:cNvSpPr>
            <p:nvPr/>
          </p:nvSpPr>
          <p:spPr bwMode="auto">
            <a:xfrm>
              <a:off x="2884" y="2815"/>
              <a:ext cx="280" cy="117"/>
            </a:xfrm>
            <a:custGeom>
              <a:avLst/>
              <a:gdLst>
                <a:gd name="T0" fmla="*/ 0 w 558"/>
                <a:gd name="T1" fmla="*/ 233 h 233"/>
                <a:gd name="T2" fmla="*/ 11 w 558"/>
                <a:gd name="T3" fmla="*/ 203 h 233"/>
                <a:gd name="T4" fmla="*/ 558 w 558"/>
                <a:gd name="T5" fmla="*/ 0 h 233"/>
                <a:gd name="T6" fmla="*/ 543 w 558"/>
                <a:gd name="T7" fmla="*/ 79 h 233"/>
                <a:gd name="T8" fmla="*/ 520 w 558"/>
                <a:gd name="T9" fmla="*/ 38 h 233"/>
                <a:gd name="T10" fmla="*/ 85 w 558"/>
                <a:gd name="T11" fmla="*/ 197 h 233"/>
                <a:gd name="T12" fmla="*/ 0 w 558"/>
                <a:gd name="T13" fmla="*/ 233 h 233"/>
                <a:gd name="T14" fmla="*/ 0 w 558"/>
                <a:gd name="T15" fmla="*/ 233 h 233"/>
                <a:gd name="T16" fmla="*/ 0 60000 65536"/>
                <a:gd name="T17" fmla="*/ 0 60000 65536"/>
                <a:gd name="T18" fmla="*/ 0 60000 65536"/>
                <a:gd name="T19" fmla="*/ 0 60000 65536"/>
                <a:gd name="T20" fmla="*/ 0 60000 65536"/>
                <a:gd name="T21" fmla="*/ 0 60000 65536"/>
                <a:gd name="T22" fmla="*/ 0 60000 65536"/>
                <a:gd name="T23" fmla="*/ 0 60000 65536"/>
                <a:gd name="T24" fmla="*/ 0 w 558"/>
                <a:gd name="T25" fmla="*/ 0 h 233"/>
                <a:gd name="T26" fmla="*/ 558 w 55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 h="233">
                  <a:moveTo>
                    <a:pt x="0" y="233"/>
                  </a:moveTo>
                  <a:lnTo>
                    <a:pt x="11" y="203"/>
                  </a:lnTo>
                  <a:lnTo>
                    <a:pt x="558" y="0"/>
                  </a:lnTo>
                  <a:lnTo>
                    <a:pt x="543" y="79"/>
                  </a:lnTo>
                  <a:lnTo>
                    <a:pt x="520" y="38"/>
                  </a:lnTo>
                  <a:lnTo>
                    <a:pt x="85" y="197"/>
                  </a:lnTo>
                  <a:lnTo>
                    <a:pt x="0" y="233"/>
                  </a:lnTo>
                  <a:close/>
                </a:path>
              </a:pathLst>
            </a:custGeom>
            <a:solidFill>
              <a:srgbClr val="A39494"/>
            </a:solidFill>
            <a:ln w="9525">
              <a:noFill/>
              <a:round/>
              <a:headEnd/>
              <a:tailEnd/>
            </a:ln>
          </p:spPr>
          <p:txBody>
            <a:bodyPr/>
            <a:lstStyle/>
            <a:p>
              <a:endParaRPr lang="id-ID"/>
            </a:p>
          </p:txBody>
        </p:sp>
        <p:sp>
          <p:nvSpPr>
            <p:cNvPr id="19582" name="Freeform 50"/>
            <p:cNvSpPr>
              <a:spLocks/>
            </p:cNvSpPr>
            <p:nvPr/>
          </p:nvSpPr>
          <p:spPr bwMode="auto">
            <a:xfrm>
              <a:off x="2914" y="2795"/>
              <a:ext cx="205" cy="22"/>
            </a:xfrm>
            <a:custGeom>
              <a:avLst/>
              <a:gdLst>
                <a:gd name="T0" fmla="*/ 0 w 411"/>
                <a:gd name="T1" fmla="*/ 0 h 43"/>
                <a:gd name="T2" fmla="*/ 411 w 411"/>
                <a:gd name="T3" fmla="*/ 15 h 43"/>
                <a:gd name="T4" fmla="*/ 341 w 411"/>
                <a:gd name="T5" fmla="*/ 43 h 43"/>
                <a:gd name="T6" fmla="*/ 0 w 411"/>
                <a:gd name="T7" fmla="*/ 0 h 43"/>
                <a:gd name="T8" fmla="*/ 0 w 411"/>
                <a:gd name="T9" fmla="*/ 0 h 43"/>
                <a:gd name="T10" fmla="*/ 0 60000 65536"/>
                <a:gd name="T11" fmla="*/ 0 60000 65536"/>
                <a:gd name="T12" fmla="*/ 0 60000 65536"/>
                <a:gd name="T13" fmla="*/ 0 60000 65536"/>
                <a:gd name="T14" fmla="*/ 0 60000 65536"/>
                <a:gd name="T15" fmla="*/ 0 w 411"/>
                <a:gd name="T16" fmla="*/ 0 h 43"/>
                <a:gd name="T17" fmla="*/ 411 w 411"/>
                <a:gd name="T18" fmla="*/ 43 h 43"/>
              </a:gdLst>
              <a:ahLst/>
              <a:cxnLst>
                <a:cxn ang="T10">
                  <a:pos x="T0" y="T1"/>
                </a:cxn>
                <a:cxn ang="T11">
                  <a:pos x="T2" y="T3"/>
                </a:cxn>
                <a:cxn ang="T12">
                  <a:pos x="T4" y="T5"/>
                </a:cxn>
                <a:cxn ang="T13">
                  <a:pos x="T6" y="T7"/>
                </a:cxn>
                <a:cxn ang="T14">
                  <a:pos x="T8" y="T9"/>
                </a:cxn>
              </a:cxnLst>
              <a:rect l="T15" t="T16" r="T17" b="T18"/>
              <a:pathLst>
                <a:path w="411" h="43">
                  <a:moveTo>
                    <a:pt x="0" y="0"/>
                  </a:moveTo>
                  <a:lnTo>
                    <a:pt x="411" y="15"/>
                  </a:lnTo>
                  <a:lnTo>
                    <a:pt x="341" y="43"/>
                  </a:lnTo>
                  <a:lnTo>
                    <a:pt x="0" y="0"/>
                  </a:lnTo>
                  <a:close/>
                </a:path>
              </a:pathLst>
            </a:custGeom>
            <a:solidFill>
              <a:srgbClr val="A39494"/>
            </a:solidFill>
            <a:ln w="9525">
              <a:noFill/>
              <a:round/>
              <a:headEnd/>
              <a:tailEnd/>
            </a:ln>
          </p:spPr>
          <p:txBody>
            <a:bodyPr/>
            <a:lstStyle/>
            <a:p>
              <a:endParaRPr lang="id-ID"/>
            </a:p>
          </p:txBody>
        </p:sp>
        <p:sp>
          <p:nvSpPr>
            <p:cNvPr id="19583" name="Freeform 51"/>
            <p:cNvSpPr>
              <a:spLocks/>
            </p:cNvSpPr>
            <p:nvPr/>
          </p:nvSpPr>
          <p:spPr bwMode="auto">
            <a:xfrm>
              <a:off x="3273" y="2817"/>
              <a:ext cx="345" cy="24"/>
            </a:xfrm>
            <a:custGeom>
              <a:avLst/>
              <a:gdLst>
                <a:gd name="T0" fmla="*/ 0 w 690"/>
                <a:gd name="T1" fmla="*/ 0 h 50"/>
                <a:gd name="T2" fmla="*/ 690 w 690"/>
                <a:gd name="T3" fmla="*/ 50 h 50"/>
                <a:gd name="T4" fmla="*/ 40 w 690"/>
                <a:gd name="T5" fmla="*/ 33 h 50"/>
                <a:gd name="T6" fmla="*/ 0 w 690"/>
                <a:gd name="T7" fmla="*/ 0 h 50"/>
                <a:gd name="T8" fmla="*/ 0 w 690"/>
                <a:gd name="T9" fmla="*/ 0 h 50"/>
                <a:gd name="T10" fmla="*/ 0 60000 65536"/>
                <a:gd name="T11" fmla="*/ 0 60000 65536"/>
                <a:gd name="T12" fmla="*/ 0 60000 65536"/>
                <a:gd name="T13" fmla="*/ 0 60000 65536"/>
                <a:gd name="T14" fmla="*/ 0 60000 65536"/>
                <a:gd name="T15" fmla="*/ 0 w 690"/>
                <a:gd name="T16" fmla="*/ 0 h 50"/>
                <a:gd name="T17" fmla="*/ 690 w 690"/>
                <a:gd name="T18" fmla="*/ 50 h 50"/>
              </a:gdLst>
              <a:ahLst/>
              <a:cxnLst>
                <a:cxn ang="T10">
                  <a:pos x="T0" y="T1"/>
                </a:cxn>
                <a:cxn ang="T11">
                  <a:pos x="T2" y="T3"/>
                </a:cxn>
                <a:cxn ang="T12">
                  <a:pos x="T4" y="T5"/>
                </a:cxn>
                <a:cxn ang="T13">
                  <a:pos x="T6" y="T7"/>
                </a:cxn>
                <a:cxn ang="T14">
                  <a:pos x="T8" y="T9"/>
                </a:cxn>
              </a:cxnLst>
              <a:rect l="T15" t="T16" r="T17" b="T18"/>
              <a:pathLst>
                <a:path w="690" h="50">
                  <a:moveTo>
                    <a:pt x="0" y="0"/>
                  </a:moveTo>
                  <a:lnTo>
                    <a:pt x="690" y="50"/>
                  </a:lnTo>
                  <a:lnTo>
                    <a:pt x="40" y="33"/>
                  </a:lnTo>
                  <a:lnTo>
                    <a:pt x="0" y="0"/>
                  </a:lnTo>
                  <a:close/>
                </a:path>
              </a:pathLst>
            </a:custGeom>
            <a:solidFill>
              <a:srgbClr val="A39494"/>
            </a:solidFill>
            <a:ln w="9525">
              <a:noFill/>
              <a:round/>
              <a:headEnd/>
              <a:tailEnd/>
            </a:ln>
          </p:spPr>
          <p:txBody>
            <a:bodyPr/>
            <a:lstStyle/>
            <a:p>
              <a:endParaRPr lang="id-ID"/>
            </a:p>
          </p:txBody>
        </p:sp>
        <p:sp>
          <p:nvSpPr>
            <p:cNvPr id="19584" name="Freeform 52"/>
            <p:cNvSpPr>
              <a:spLocks/>
            </p:cNvSpPr>
            <p:nvPr/>
          </p:nvSpPr>
          <p:spPr bwMode="auto">
            <a:xfrm>
              <a:off x="3177" y="2816"/>
              <a:ext cx="18" cy="37"/>
            </a:xfrm>
            <a:custGeom>
              <a:avLst/>
              <a:gdLst>
                <a:gd name="T0" fmla="*/ 0 w 36"/>
                <a:gd name="T1" fmla="*/ 0 h 74"/>
                <a:gd name="T2" fmla="*/ 36 w 36"/>
                <a:gd name="T3" fmla="*/ 13 h 74"/>
                <a:gd name="T4" fmla="*/ 28 w 36"/>
                <a:gd name="T5" fmla="*/ 74 h 74"/>
                <a:gd name="T6" fmla="*/ 11 w 36"/>
                <a:gd name="T7" fmla="*/ 57 h 74"/>
                <a:gd name="T8" fmla="*/ 0 w 36"/>
                <a:gd name="T9" fmla="*/ 0 h 74"/>
                <a:gd name="T10" fmla="*/ 0 w 36"/>
                <a:gd name="T11" fmla="*/ 0 h 74"/>
                <a:gd name="T12" fmla="*/ 0 60000 65536"/>
                <a:gd name="T13" fmla="*/ 0 60000 65536"/>
                <a:gd name="T14" fmla="*/ 0 60000 65536"/>
                <a:gd name="T15" fmla="*/ 0 60000 65536"/>
                <a:gd name="T16" fmla="*/ 0 60000 65536"/>
                <a:gd name="T17" fmla="*/ 0 60000 65536"/>
                <a:gd name="T18" fmla="*/ 0 w 36"/>
                <a:gd name="T19" fmla="*/ 0 h 74"/>
                <a:gd name="T20" fmla="*/ 36 w 36"/>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36" h="74">
                  <a:moveTo>
                    <a:pt x="0" y="0"/>
                  </a:moveTo>
                  <a:lnTo>
                    <a:pt x="36" y="13"/>
                  </a:lnTo>
                  <a:lnTo>
                    <a:pt x="28" y="74"/>
                  </a:lnTo>
                  <a:lnTo>
                    <a:pt x="11" y="57"/>
                  </a:lnTo>
                  <a:lnTo>
                    <a:pt x="0" y="0"/>
                  </a:lnTo>
                  <a:close/>
                </a:path>
              </a:pathLst>
            </a:custGeom>
            <a:solidFill>
              <a:srgbClr val="A39494"/>
            </a:solidFill>
            <a:ln w="9525">
              <a:noFill/>
              <a:round/>
              <a:headEnd/>
              <a:tailEnd/>
            </a:ln>
          </p:spPr>
          <p:txBody>
            <a:bodyPr/>
            <a:lstStyle/>
            <a:p>
              <a:endParaRPr lang="id-ID"/>
            </a:p>
          </p:txBody>
        </p:sp>
        <p:sp>
          <p:nvSpPr>
            <p:cNvPr id="19585" name="Freeform 53"/>
            <p:cNvSpPr>
              <a:spLocks/>
            </p:cNvSpPr>
            <p:nvPr/>
          </p:nvSpPr>
          <p:spPr bwMode="auto">
            <a:xfrm>
              <a:off x="3276" y="1492"/>
              <a:ext cx="288" cy="210"/>
            </a:xfrm>
            <a:custGeom>
              <a:avLst/>
              <a:gdLst>
                <a:gd name="T0" fmla="*/ 93 w 576"/>
                <a:gd name="T1" fmla="*/ 142 h 420"/>
                <a:gd name="T2" fmla="*/ 0 w 576"/>
                <a:gd name="T3" fmla="*/ 353 h 420"/>
                <a:gd name="T4" fmla="*/ 51 w 576"/>
                <a:gd name="T5" fmla="*/ 386 h 420"/>
                <a:gd name="T6" fmla="*/ 220 w 576"/>
                <a:gd name="T7" fmla="*/ 420 h 420"/>
                <a:gd name="T8" fmla="*/ 277 w 576"/>
                <a:gd name="T9" fmla="*/ 389 h 420"/>
                <a:gd name="T10" fmla="*/ 351 w 576"/>
                <a:gd name="T11" fmla="*/ 270 h 420"/>
                <a:gd name="T12" fmla="*/ 422 w 576"/>
                <a:gd name="T13" fmla="*/ 207 h 420"/>
                <a:gd name="T14" fmla="*/ 406 w 576"/>
                <a:gd name="T15" fmla="*/ 268 h 420"/>
                <a:gd name="T16" fmla="*/ 498 w 576"/>
                <a:gd name="T17" fmla="*/ 167 h 420"/>
                <a:gd name="T18" fmla="*/ 576 w 576"/>
                <a:gd name="T19" fmla="*/ 127 h 420"/>
                <a:gd name="T20" fmla="*/ 473 w 576"/>
                <a:gd name="T21" fmla="*/ 55 h 420"/>
                <a:gd name="T22" fmla="*/ 429 w 576"/>
                <a:gd name="T23" fmla="*/ 0 h 420"/>
                <a:gd name="T24" fmla="*/ 342 w 576"/>
                <a:gd name="T25" fmla="*/ 102 h 420"/>
                <a:gd name="T26" fmla="*/ 321 w 576"/>
                <a:gd name="T27" fmla="*/ 171 h 420"/>
                <a:gd name="T28" fmla="*/ 190 w 576"/>
                <a:gd name="T29" fmla="*/ 214 h 420"/>
                <a:gd name="T30" fmla="*/ 78 w 576"/>
                <a:gd name="T31" fmla="*/ 349 h 420"/>
                <a:gd name="T32" fmla="*/ 112 w 576"/>
                <a:gd name="T33" fmla="*/ 182 h 420"/>
                <a:gd name="T34" fmla="*/ 93 w 576"/>
                <a:gd name="T35" fmla="*/ 142 h 420"/>
                <a:gd name="T36" fmla="*/ 93 w 576"/>
                <a:gd name="T37" fmla="*/ 142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6"/>
                <a:gd name="T58" fmla="*/ 0 h 420"/>
                <a:gd name="T59" fmla="*/ 576 w 576"/>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6" h="420">
                  <a:moveTo>
                    <a:pt x="93" y="142"/>
                  </a:moveTo>
                  <a:lnTo>
                    <a:pt x="0" y="353"/>
                  </a:lnTo>
                  <a:lnTo>
                    <a:pt x="51" y="386"/>
                  </a:lnTo>
                  <a:lnTo>
                    <a:pt x="220" y="420"/>
                  </a:lnTo>
                  <a:lnTo>
                    <a:pt x="277" y="389"/>
                  </a:lnTo>
                  <a:lnTo>
                    <a:pt x="351" y="270"/>
                  </a:lnTo>
                  <a:lnTo>
                    <a:pt x="422" y="207"/>
                  </a:lnTo>
                  <a:lnTo>
                    <a:pt x="406" y="268"/>
                  </a:lnTo>
                  <a:lnTo>
                    <a:pt x="498" y="167"/>
                  </a:lnTo>
                  <a:lnTo>
                    <a:pt x="576" y="127"/>
                  </a:lnTo>
                  <a:lnTo>
                    <a:pt x="473" y="55"/>
                  </a:lnTo>
                  <a:lnTo>
                    <a:pt x="429" y="0"/>
                  </a:lnTo>
                  <a:lnTo>
                    <a:pt x="342" y="102"/>
                  </a:lnTo>
                  <a:lnTo>
                    <a:pt x="321" y="171"/>
                  </a:lnTo>
                  <a:lnTo>
                    <a:pt x="190" y="214"/>
                  </a:lnTo>
                  <a:lnTo>
                    <a:pt x="78" y="349"/>
                  </a:lnTo>
                  <a:lnTo>
                    <a:pt x="112" y="182"/>
                  </a:lnTo>
                  <a:lnTo>
                    <a:pt x="93" y="142"/>
                  </a:lnTo>
                  <a:close/>
                </a:path>
              </a:pathLst>
            </a:custGeom>
            <a:solidFill>
              <a:srgbClr val="FFFFFF"/>
            </a:solidFill>
            <a:ln w="9525">
              <a:noFill/>
              <a:round/>
              <a:headEnd/>
              <a:tailEnd/>
            </a:ln>
          </p:spPr>
          <p:txBody>
            <a:bodyPr/>
            <a:lstStyle/>
            <a:p>
              <a:endParaRPr lang="id-ID"/>
            </a:p>
          </p:txBody>
        </p:sp>
        <p:sp>
          <p:nvSpPr>
            <p:cNvPr id="19586" name="Freeform 54"/>
            <p:cNvSpPr>
              <a:spLocks/>
            </p:cNvSpPr>
            <p:nvPr/>
          </p:nvSpPr>
          <p:spPr bwMode="auto">
            <a:xfrm>
              <a:off x="3240" y="1715"/>
              <a:ext cx="75" cy="144"/>
            </a:xfrm>
            <a:custGeom>
              <a:avLst/>
              <a:gdLst>
                <a:gd name="T0" fmla="*/ 37 w 151"/>
                <a:gd name="T1" fmla="*/ 0 h 287"/>
                <a:gd name="T2" fmla="*/ 8 w 151"/>
                <a:gd name="T3" fmla="*/ 86 h 287"/>
                <a:gd name="T4" fmla="*/ 0 w 151"/>
                <a:gd name="T5" fmla="*/ 244 h 287"/>
                <a:gd name="T6" fmla="*/ 63 w 151"/>
                <a:gd name="T7" fmla="*/ 287 h 287"/>
                <a:gd name="T8" fmla="*/ 71 w 151"/>
                <a:gd name="T9" fmla="*/ 147 h 287"/>
                <a:gd name="T10" fmla="*/ 143 w 151"/>
                <a:gd name="T11" fmla="*/ 175 h 287"/>
                <a:gd name="T12" fmla="*/ 90 w 151"/>
                <a:gd name="T13" fmla="*/ 82 h 287"/>
                <a:gd name="T14" fmla="*/ 151 w 151"/>
                <a:gd name="T15" fmla="*/ 113 h 287"/>
                <a:gd name="T16" fmla="*/ 135 w 151"/>
                <a:gd name="T17" fmla="*/ 48 h 287"/>
                <a:gd name="T18" fmla="*/ 37 w 151"/>
                <a:gd name="T19" fmla="*/ 0 h 287"/>
                <a:gd name="T20" fmla="*/ 37 w 151"/>
                <a:gd name="T21" fmla="*/ 0 h 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287"/>
                <a:gd name="T35" fmla="*/ 151 w 151"/>
                <a:gd name="T36" fmla="*/ 287 h 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287">
                  <a:moveTo>
                    <a:pt x="37" y="0"/>
                  </a:moveTo>
                  <a:lnTo>
                    <a:pt x="8" y="86"/>
                  </a:lnTo>
                  <a:lnTo>
                    <a:pt x="0" y="244"/>
                  </a:lnTo>
                  <a:lnTo>
                    <a:pt x="63" y="287"/>
                  </a:lnTo>
                  <a:lnTo>
                    <a:pt x="71" y="147"/>
                  </a:lnTo>
                  <a:lnTo>
                    <a:pt x="143" y="175"/>
                  </a:lnTo>
                  <a:lnTo>
                    <a:pt x="90" y="82"/>
                  </a:lnTo>
                  <a:lnTo>
                    <a:pt x="151" y="113"/>
                  </a:lnTo>
                  <a:lnTo>
                    <a:pt x="135" y="48"/>
                  </a:lnTo>
                  <a:lnTo>
                    <a:pt x="37" y="0"/>
                  </a:lnTo>
                  <a:close/>
                </a:path>
              </a:pathLst>
            </a:custGeom>
            <a:solidFill>
              <a:srgbClr val="FFFFFF"/>
            </a:solidFill>
            <a:ln w="9525">
              <a:noFill/>
              <a:round/>
              <a:headEnd/>
              <a:tailEnd/>
            </a:ln>
          </p:spPr>
          <p:txBody>
            <a:bodyPr/>
            <a:lstStyle/>
            <a:p>
              <a:endParaRPr lang="id-ID"/>
            </a:p>
          </p:txBody>
        </p:sp>
        <p:sp>
          <p:nvSpPr>
            <p:cNvPr id="19587" name="Freeform 55"/>
            <p:cNvSpPr>
              <a:spLocks/>
            </p:cNvSpPr>
            <p:nvPr/>
          </p:nvSpPr>
          <p:spPr bwMode="auto">
            <a:xfrm>
              <a:off x="3424" y="1608"/>
              <a:ext cx="206" cy="349"/>
            </a:xfrm>
            <a:custGeom>
              <a:avLst/>
              <a:gdLst>
                <a:gd name="T0" fmla="*/ 209 w 413"/>
                <a:gd name="T1" fmla="*/ 74 h 697"/>
                <a:gd name="T2" fmla="*/ 325 w 413"/>
                <a:gd name="T3" fmla="*/ 0 h 697"/>
                <a:gd name="T4" fmla="*/ 396 w 413"/>
                <a:gd name="T5" fmla="*/ 7 h 697"/>
                <a:gd name="T6" fmla="*/ 413 w 413"/>
                <a:gd name="T7" fmla="*/ 146 h 697"/>
                <a:gd name="T8" fmla="*/ 316 w 413"/>
                <a:gd name="T9" fmla="*/ 385 h 697"/>
                <a:gd name="T10" fmla="*/ 147 w 413"/>
                <a:gd name="T11" fmla="*/ 682 h 697"/>
                <a:gd name="T12" fmla="*/ 74 w 413"/>
                <a:gd name="T13" fmla="*/ 697 h 697"/>
                <a:gd name="T14" fmla="*/ 40 w 413"/>
                <a:gd name="T15" fmla="*/ 602 h 697"/>
                <a:gd name="T16" fmla="*/ 0 w 413"/>
                <a:gd name="T17" fmla="*/ 581 h 697"/>
                <a:gd name="T18" fmla="*/ 44 w 413"/>
                <a:gd name="T19" fmla="*/ 543 h 697"/>
                <a:gd name="T20" fmla="*/ 107 w 413"/>
                <a:gd name="T21" fmla="*/ 547 h 697"/>
                <a:gd name="T22" fmla="*/ 40 w 413"/>
                <a:gd name="T23" fmla="*/ 479 h 697"/>
                <a:gd name="T24" fmla="*/ 118 w 413"/>
                <a:gd name="T25" fmla="*/ 342 h 697"/>
                <a:gd name="T26" fmla="*/ 236 w 413"/>
                <a:gd name="T27" fmla="*/ 283 h 697"/>
                <a:gd name="T28" fmla="*/ 228 w 413"/>
                <a:gd name="T29" fmla="*/ 239 h 697"/>
                <a:gd name="T30" fmla="*/ 337 w 413"/>
                <a:gd name="T31" fmla="*/ 117 h 697"/>
                <a:gd name="T32" fmla="*/ 304 w 413"/>
                <a:gd name="T33" fmla="*/ 62 h 697"/>
                <a:gd name="T34" fmla="*/ 209 w 413"/>
                <a:gd name="T35" fmla="*/ 74 h 697"/>
                <a:gd name="T36" fmla="*/ 209 w 413"/>
                <a:gd name="T37" fmla="*/ 74 h 6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3"/>
                <a:gd name="T58" fmla="*/ 0 h 697"/>
                <a:gd name="T59" fmla="*/ 413 w 413"/>
                <a:gd name="T60" fmla="*/ 697 h 6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3" h="697">
                  <a:moveTo>
                    <a:pt x="209" y="74"/>
                  </a:moveTo>
                  <a:lnTo>
                    <a:pt x="325" y="0"/>
                  </a:lnTo>
                  <a:lnTo>
                    <a:pt x="396" y="7"/>
                  </a:lnTo>
                  <a:lnTo>
                    <a:pt x="413" y="146"/>
                  </a:lnTo>
                  <a:lnTo>
                    <a:pt x="316" y="385"/>
                  </a:lnTo>
                  <a:lnTo>
                    <a:pt x="147" y="682"/>
                  </a:lnTo>
                  <a:lnTo>
                    <a:pt x="74" y="697"/>
                  </a:lnTo>
                  <a:lnTo>
                    <a:pt x="40" y="602"/>
                  </a:lnTo>
                  <a:lnTo>
                    <a:pt x="0" y="581"/>
                  </a:lnTo>
                  <a:lnTo>
                    <a:pt x="44" y="543"/>
                  </a:lnTo>
                  <a:lnTo>
                    <a:pt x="107" y="547"/>
                  </a:lnTo>
                  <a:lnTo>
                    <a:pt x="40" y="479"/>
                  </a:lnTo>
                  <a:lnTo>
                    <a:pt x="118" y="342"/>
                  </a:lnTo>
                  <a:lnTo>
                    <a:pt x="236" y="283"/>
                  </a:lnTo>
                  <a:lnTo>
                    <a:pt x="228" y="239"/>
                  </a:lnTo>
                  <a:lnTo>
                    <a:pt x="337" y="117"/>
                  </a:lnTo>
                  <a:lnTo>
                    <a:pt x="304" y="62"/>
                  </a:lnTo>
                  <a:lnTo>
                    <a:pt x="209" y="74"/>
                  </a:lnTo>
                  <a:close/>
                </a:path>
              </a:pathLst>
            </a:custGeom>
            <a:solidFill>
              <a:srgbClr val="FFFFFF"/>
            </a:solidFill>
            <a:ln w="9525">
              <a:noFill/>
              <a:round/>
              <a:headEnd/>
              <a:tailEnd/>
            </a:ln>
          </p:spPr>
          <p:txBody>
            <a:bodyPr/>
            <a:lstStyle/>
            <a:p>
              <a:endParaRPr lang="id-ID"/>
            </a:p>
          </p:txBody>
        </p:sp>
        <p:sp>
          <p:nvSpPr>
            <p:cNvPr id="19588" name="Freeform 56"/>
            <p:cNvSpPr>
              <a:spLocks/>
            </p:cNvSpPr>
            <p:nvPr/>
          </p:nvSpPr>
          <p:spPr bwMode="auto">
            <a:xfrm>
              <a:off x="3255" y="1956"/>
              <a:ext cx="174" cy="117"/>
            </a:xfrm>
            <a:custGeom>
              <a:avLst/>
              <a:gdLst>
                <a:gd name="T0" fmla="*/ 0 w 348"/>
                <a:gd name="T1" fmla="*/ 103 h 236"/>
                <a:gd name="T2" fmla="*/ 26 w 348"/>
                <a:gd name="T3" fmla="*/ 61 h 236"/>
                <a:gd name="T4" fmla="*/ 186 w 348"/>
                <a:gd name="T5" fmla="*/ 12 h 236"/>
                <a:gd name="T6" fmla="*/ 262 w 348"/>
                <a:gd name="T7" fmla="*/ 65 h 236"/>
                <a:gd name="T8" fmla="*/ 289 w 348"/>
                <a:gd name="T9" fmla="*/ 0 h 236"/>
                <a:gd name="T10" fmla="*/ 321 w 348"/>
                <a:gd name="T11" fmla="*/ 48 h 236"/>
                <a:gd name="T12" fmla="*/ 348 w 348"/>
                <a:gd name="T13" fmla="*/ 152 h 236"/>
                <a:gd name="T14" fmla="*/ 295 w 348"/>
                <a:gd name="T15" fmla="*/ 120 h 236"/>
                <a:gd name="T16" fmla="*/ 274 w 348"/>
                <a:gd name="T17" fmla="*/ 171 h 236"/>
                <a:gd name="T18" fmla="*/ 203 w 348"/>
                <a:gd name="T19" fmla="*/ 160 h 236"/>
                <a:gd name="T20" fmla="*/ 114 w 348"/>
                <a:gd name="T21" fmla="*/ 190 h 236"/>
                <a:gd name="T22" fmla="*/ 47 w 348"/>
                <a:gd name="T23" fmla="*/ 236 h 236"/>
                <a:gd name="T24" fmla="*/ 51 w 348"/>
                <a:gd name="T25" fmla="*/ 168 h 236"/>
                <a:gd name="T26" fmla="*/ 0 w 348"/>
                <a:gd name="T27" fmla="*/ 103 h 236"/>
                <a:gd name="T28" fmla="*/ 0 w 348"/>
                <a:gd name="T29" fmla="*/ 103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8"/>
                <a:gd name="T46" fmla="*/ 0 h 236"/>
                <a:gd name="T47" fmla="*/ 348 w 348"/>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8" h="236">
                  <a:moveTo>
                    <a:pt x="0" y="103"/>
                  </a:moveTo>
                  <a:lnTo>
                    <a:pt x="26" y="61"/>
                  </a:lnTo>
                  <a:lnTo>
                    <a:pt x="186" y="12"/>
                  </a:lnTo>
                  <a:lnTo>
                    <a:pt x="262" y="65"/>
                  </a:lnTo>
                  <a:lnTo>
                    <a:pt x="289" y="0"/>
                  </a:lnTo>
                  <a:lnTo>
                    <a:pt x="321" y="48"/>
                  </a:lnTo>
                  <a:lnTo>
                    <a:pt x="348" y="152"/>
                  </a:lnTo>
                  <a:lnTo>
                    <a:pt x="295" y="120"/>
                  </a:lnTo>
                  <a:lnTo>
                    <a:pt x="274" y="171"/>
                  </a:lnTo>
                  <a:lnTo>
                    <a:pt x="203" y="160"/>
                  </a:lnTo>
                  <a:lnTo>
                    <a:pt x="114" y="190"/>
                  </a:lnTo>
                  <a:lnTo>
                    <a:pt x="47" y="236"/>
                  </a:lnTo>
                  <a:lnTo>
                    <a:pt x="51" y="168"/>
                  </a:lnTo>
                  <a:lnTo>
                    <a:pt x="0" y="103"/>
                  </a:lnTo>
                  <a:close/>
                </a:path>
              </a:pathLst>
            </a:custGeom>
            <a:solidFill>
              <a:srgbClr val="FFFFFF"/>
            </a:solidFill>
            <a:ln w="9525">
              <a:noFill/>
              <a:round/>
              <a:headEnd/>
              <a:tailEnd/>
            </a:ln>
          </p:spPr>
          <p:txBody>
            <a:bodyPr/>
            <a:lstStyle/>
            <a:p>
              <a:endParaRPr lang="id-ID"/>
            </a:p>
          </p:txBody>
        </p:sp>
        <p:sp>
          <p:nvSpPr>
            <p:cNvPr id="19589" name="Freeform 57"/>
            <p:cNvSpPr>
              <a:spLocks/>
            </p:cNvSpPr>
            <p:nvPr/>
          </p:nvSpPr>
          <p:spPr bwMode="auto">
            <a:xfrm>
              <a:off x="3164" y="2017"/>
              <a:ext cx="67" cy="44"/>
            </a:xfrm>
            <a:custGeom>
              <a:avLst/>
              <a:gdLst>
                <a:gd name="T0" fmla="*/ 0 w 135"/>
                <a:gd name="T1" fmla="*/ 7 h 87"/>
                <a:gd name="T2" fmla="*/ 122 w 135"/>
                <a:gd name="T3" fmla="*/ 0 h 87"/>
                <a:gd name="T4" fmla="*/ 135 w 135"/>
                <a:gd name="T5" fmla="*/ 38 h 87"/>
                <a:gd name="T6" fmla="*/ 107 w 135"/>
                <a:gd name="T7" fmla="*/ 83 h 87"/>
                <a:gd name="T8" fmla="*/ 65 w 135"/>
                <a:gd name="T9" fmla="*/ 87 h 87"/>
                <a:gd name="T10" fmla="*/ 0 w 135"/>
                <a:gd name="T11" fmla="*/ 7 h 87"/>
                <a:gd name="T12" fmla="*/ 0 w 135"/>
                <a:gd name="T13" fmla="*/ 7 h 87"/>
                <a:gd name="T14" fmla="*/ 0 60000 65536"/>
                <a:gd name="T15" fmla="*/ 0 60000 65536"/>
                <a:gd name="T16" fmla="*/ 0 60000 65536"/>
                <a:gd name="T17" fmla="*/ 0 60000 65536"/>
                <a:gd name="T18" fmla="*/ 0 60000 65536"/>
                <a:gd name="T19" fmla="*/ 0 60000 65536"/>
                <a:gd name="T20" fmla="*/ 0 60000 65536"/>
                <a:gd name="T21" fmla="*/ 0 w 135"/>
                <a:gd name="T22" fmla="*/ 0 h 87"/>
                <a:gd name="T23" fmla="*/ 135 w 1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87">
                  <a:moveTo>
                    <a:pt x="0" y="7"/>
                  </a:moveTo>
                  <a:lnTo>
                    <a:pt x="122" y="0"/>
                  </a:lnTo>
                  <a:lnTo>
                    <a:pt x="135" y="38"/>
                  </a:lnTo>
                  <a:lnTo>
                    <a:pt x="107" y="83"/>
                  </a:lnTo>
                  <a:lnTo>
                    <a:pt x="65" y="87"/>
                  </a:lnTo>
                  <a:lnTo>
                    <a:pt x="0" y="7"/>
                  </a:lnTo>
                  <a:close/>
                </a:path>
              </a:pathLst>
            </a:custGeom>
            <a:solidFill>
              <a:srgbClr val="FFFFFF"/>
            </a:solidFill>
            <a:ln w="9525">
              <a:noFill/>
              <a:round/>
              <a:headEnd/>
              <a:tailEnd/>
            </a:ln>
          </p:spPr>
          <p:txBody>
            <a:bodyPr/>
            <a:lstStyle/>
            <a:p>
              <a:endParaRPr lang="id-ID"/>
            </a:p>
          </p:txBody>
        </p:sp>
        <p:sp>
          <p:nvSpPr>
            <p:cNvPr id="19590" name="Freeform 58"/>
            <p:cNvSpPr>
              <a:spLocks/>
            </p:cNvSpPr>
            <p:nvPr/>
          </p:nvSpPr>
          <p:spPr bwMode="auto">
            <a:xfrm>
              <a:off x="2903" y="1561"/>
              <a:ext cx="59" cy="53"/>
            </a:xfrm>
            <a:custGeom>
              <a:avLst/>
              <a:gdLst>
                <a:gd name="T0" fmla="*/ 28 w 117"/>
                <a:gd name="T1" fmla="*/ 0 h 107"/>
                <a:gd name="T2" fmla="*/ 0 w 117"/>
                <a:gd name="T3" fmla="*/ 63 h 107"/>
                <a:gd name="T4" fmla="*/ 17 w 117"/>
                <a:gd name="T5" fmla="*/ 97 h 107"/>
                <a:gd name="T6" fmla="*/ 66 w 117"/>
                <a:gd name="T7" fmla="*/ 107 h 107"/>
                <a:gd name="T8" fmla="*/ 117 w 117"/>
                <a:gd name="T9" fmla="*/ 33 h 107"/>
                <a:gd name="T10" fmla="*/ 28 w 117"/>
                <a:gd name="T11" fmla="*/ 0 h 107"/>
                <a:gd name="T12" fmla="*/ 28 w 117"/>
                <a:gd name="T13" fmla="*/ 0 h 107"/>
                <a:gd name="T14" fmla="*/ 0 60000 65536"/>
                <a:gd name="T15" fmla="*/ 0 60000 65536"/>
                <a:gd name="T16" fmla="*/ 0 60000 65536"/>
                <a:gd name="T17" fmla="*/ 0 60000 65536"/>
                <a:gd name="T18" fmla="*/ 0 60000 65536"/>
                <a:gd name="T19" fmla="*/ 0 60000 65536"/>
                <a:gd name="T20" fmla="*/ 0 60000 65536"/>
                <a:gd name="T21" fmla="*/ 0 w 117"/>
                <a:gd name="T22" fmla="*/ 0 h 107"/>
                <a:gd name="T23" fmla="*/ 117 w 1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07">
                  <a:moveTo>
                    <a:pt x="28" y="0"/>
                  </a:moveTo>
                  <a:lnTo>
                    <a:pt x="0" y="63"/>
                  </a:lnTo>
                  <a:lnTo>
                    <a:pt x="17" y="97"/>
                  </a:lnTo>
                  <a:lnTo>
                    <a:pt x="66" y="107"/>
                  </a:lnTo>
                  <a:lnTo>
                    <a:pt x="117" y="33"/>
                  </a:lnTo>
                  <a:lnTo>
                    <a:pt x="28" y="0"/>
                  </a:lnTo>
                  <a:close/>
                </a:path>
              </a:pathLst>
            </a:custGeom>
            <a:solidFill>
              <a:srgbClr val="FFFFFF"/>
            </a:solidFill>
            <a:ln w="9525">
              <a:noFill/>
              <a:round/>
              <a:headEnd/>
              <a:tailEnd/>
            </a:ln>
          </p:spPr>
          <p:txBody>
            <a:bodyPr/>
            <a:lstStyle/>
            <a:p>
              <a:endParaRPr lang="id-ID"/>
            </a:p>
          </p:txBody>
        </p:sp>
        <p:sp>
          <p:nvSpPr>
            <p:cNvPr id="19591" name="Freeform 59"/>
            <p:cNvSpPr>
              <a:spLocks/>
            </p:cNvSpPr>
            <p:nvPr/>
          </p:nvSpPr>
          <p:spPr bwMode="auto">
            <a:xfrm>
              <a:off x="2801" y="1636"/>
              <a:ext cx="117" cy="182"/>
            </a:xfrm>
            <a:custGeom>
              <a:avLst/>
              <a:gdLst>
                <a:gd name="T0" fmla="*/ 183 w 234"/>
                <a:gd name="T1" fmla="*/ 0 h 363"/>
                <a:gd name="T2" fmla="*/ 128 w 234"/>
                <a:gd name="T3" fmla="*/ 100 h 363"/>
                <a:gd name="T4" fmla="*/ 38 w 234"/>
                <a:gd name="T5" fmla="*/ 174 h 363"/>
                <a:gd name="T6" fmla="*/ 0 w 234"/>
                <a:gd name="T7" fmla="*/ 247 h 363"/>
                <a:gd name="T8" fmla="*/ 17 w 234"/>
                <a:gd name="T9" fmla="*/ 363 h 363"/>
                <a:gd name="T10" fmla="*/ 88 w 234"/>
                <a:gd name="T11" fmla="*/ 281 h 363"/>
                <a:gd name="T12" fmla="*/ 156 w 234"/>
                <a:gd name="T13" fmla="*/ 239 h 363"/>
                <a:gd name="T14" fmla="*/ 234 w 234"/>
                <a:gd name="T15" fmla="*/ 133 h 363"/>
                <a:gd name="T16" fmla="*/ 145 w 234"/>
                <a:gd name="T17" fmla="*/ 169 h 363"/>
                <a:gd name="T18" fmla="*/ 213 w 234"/>
                <a:gd name="T19" fmla="*/ 59 h 363"/>
                <a:gd name="T20" fmla="*/ 183 w 234"/>
                <a:gd name="T21" fmla="*/ 0 h 363"/>
                <a:gd name="T22" fmla="*/ 183 w 234"/>
                <a:gd name="T23" fmla="*/ 0 h 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4"/>
                <a:gd name="T37" fmla="*/ 0 h 363"/>
                <a:gd name="T38" fmla="*/ 234 w 234"/>
                <a:gd name="T39" fmla="*/ 363 h 3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4" h="363">
                  <a:moveTo>
                    <a:pt x="183" y="0"/>
                  </a:moveTo>
                  <a:lnTo>
                    <a:pt x="128" y="100"/>
                  </a:lnTo>
                  <a:lnTo>
                    <a:pt x="38" y="174"/>
                  </a:lnTo>
                  <a:lnTo>
                    <a:pt x="0" y="247"/>
                  </a:lnTo>
                  <a:lnTo>
                    <a:pt x="17" y="363"/>
                  </a:lnTo>
                  <a:lnTo>
                    <a:pt x="88" y="281"/>
                  </a:lnTo>
                  <a:lnTo>
                    <a:pt x="156" y="239"/>
                  </a:lnTo>
                  <a:lnTo>
                    <a:pt x="234" y="133"/>
                  </a:lnTo>
                  <a:lnTo>
                    <a:pt x="145" y="169"/>
                  </a:lnTo>
                  <a:lnTo>
                    <a:pt x="213" y="59"/>
                  </a:lnTo>
                  <a:lnTo>
                    <a:pt x="183" y="0"/>
                  </a:lnTo>
                  <a:close/>
                </a:path>
              </a:pathLst>
            </a:custGeom>
            <a:solidFill>
              <a:srgbClr val="FFFFFF"/>
            </a:solidFill>
            <a:ln w="9525">
              <a:noFill/>
              <a:round/>
              <a:headEnd/>
              <a:tailEnd/>
            </a:ln>
          </p:spPr>
          <p:txBody>
            <a:bodyPr/>
            <a:lstStyle/>
            <a:p>
              <a:endParaRPr lang="id-ID"/>
            </a:p>
          </p:txBody>
        </p:sp>
        <p:sp>
          <p:nvSpPr>
            <p:cNvPr id="19592" name="Freeform 60"/>
            <p:cNvSpPr>
              <a:spLocks/>
            </p:cNvSpPr>
            <p:nvPr/>
          </p:nvSpPr>
          <p:spPr bwMode="auto">
            <a:xfrm>
              <a:off x="2908" y="2035"/>
              <a:ext cx="62" cy="20"/>
            </a:xfrm>
            <a:custGeom>
              <a:avLst/>
              <a:gdLst>
                <a:gd name="T0" fmla="*/ 0 w 124"/>
                <a:gd name="T1" fmla="*/ 27 h 42"/>
                <a:gd name="T2" fmla="*/ 40 w 124"/>
                <a:gd name="T3" fmla="*/ 30 h 42"/>
                <a:gd name="T4" fmla="*/ 78 w 124"/>
                <a:gd name="T5" fmla="*/ 42 h 42"/>
                <a:gd name="T6" fmla="*/ 124 w 124"/>
                <a:gd name="T7" fmla="*/ 0 h 42"/>
                <a:gd name="T8" fmla="*/ 80 w 124"/>
                <a:gd name="T9" fmla="*/ 2 h 42"/>
                <a:gd name="T10" fmla="*/ 32 w 124"/>
                <a:gd name="T11" fmla="*/ 21 h 42"/>
                <a:gd name="T12" fmla="*/ 0 w 124"/>
                <a:gd name="T13" fmla="*/ 27 h 42"/>
                <a:gd name="T14" fmla="*/ 0 w 124"/>
                <a:gd name="T15" fmla="*/ 27 h 4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42"/>
                <a:gd name="T26" fmla="*/ 124 w 12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42">
                  <a:moveTo>
                    <a:pt x="0" y="27"/>
                  </a:moveTo>
                  <a:lnTo>
                    <a:pt x="40" y="30"/>
                  </a:lnTo>
                  <a:lnTo>
                    <a:pt x="78" y="42"/>
                  </a:lnTo>
                  <a:lnTo>
                    <a:pt x="124" y="0"/>
                  </a:lnTo>
                  <a:lnTo>
                    <a:pt x="80" y="2"/>
                  </a:lnTo>
                  <a:lnTo>
                    <a:pt x="32" y="21"/>
                  </a:lnTo>
                  <a:lnTo>
                    <a:pt x="0" y="27"/>
                  </a:lnTo>
                  <a:close/>
                </a:path>
              </a:pathLst>
            </a:custGeom>
            <a:solidFill>
              <a:srgbClr val="2E2E3B"/>
            </a:solidFill>
            <a:ln w="9525">
              <a:noFill/>
              <a:round/>
              <a:headEnd/>
              <a:tailEnd/>
            </a:ln>
          </p:spPr>
          <p:txBody>
            <a:bodyPr/>
            <a:lstStyle/>
            <a:p>
              <a:endParaRPr lang="id-ID"/>
            </a:p>
          </p:txBody>
        </p:sp>
        <p:sp>
          <p:nvSpPr>
            <p:cNvPr id="19593" name="Freeform 61"/>
            <p:cNvSpPr>
              <a:spLocks/>
            </p:cNvSpPr>
            <p:nvPr/>
          </p:nvSpPr>
          <p:spPr bwMode="auto">
            <a:xfrm>
              <a:off x="2960" y="2061"/>
              <a:ext cx="58" cy="49"/>
            </a:xfrm>
            <a:custGeom>
              <a:avLst/>
              <a:gdLst>
                <a:gd name="T0" fmla="*/ 0 w 116"/>
                <a:gd name="T1" fmla="*/ 48 h 97"/>
                <a:gd name="T2" fmla="*/ 81 w 116"/>
                <a:gd name="T3" fmla="*/ 0 h 97"/>
                <a:gd name="T4" fmla="*/ 108 w 116"/>
                <a:gd name="T5" fmla="*/ 2 h 97"/>
                <a:gd name="T6" fmla="*/ 116 w 116"/>
                <a:gd name="T7" fmla="*/ 34 h 97"/>
                <a:gd name="T8" fmla="*/ 62 w 116"/>
                <a:gd name="T9" fmla="*/ 97 h 97"/>
                <a:gd name="T10" fmla="*/ 60 w 116"/>
                <a:gd name="T11" fmla="*/ 50 h 97"/>
                <a:gd name="T12" fmla="*/ 0 w 116"/>
                <a:gd name="T13" fmla="*/ 48 h 97"/>
                <a:gd name="T14" fmla="*/ 0 w 116"/>
                <a:gd name="T15" fmla="*/ 48 h 97"/>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7"/>
                <a:gd name="T26" fmla="*/ 116 w 116"/>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7">
                  <a:moveTo>
                    <a:pt x="0" y="48"/>
                  </a:moveTo>
                  <a:lnTo>
                    <a:pt x="81" y="0"/>
                  </a:lnTo>
                  <a:lnTo>
                    <a:pt x="108" y="2"/>
                  </a:lnTo>
                  <a:lnTo>
                    <a:pt x="116" y="34"/>
                  </a:lnTo>
                  <a:lnTo>
                    <a:pt x="62" y="97"/>
                  </a:lnTo>
                  <a:lnTo>
                    <a:pt x="60" y="50"/>
                  </a:lnTo>
                  <a:lnTo>
                    <a:pt x="0" y="48"/>
                  </a:lnTo>
                  <a:close/>
                </a:path>
              </a:pathLst>
            </a:custGeom>
            <a:solidFill>
              <a:srgbClr val="2E2E3B"/>
            </a:solidFill>
            <a:ln w="9525">
              <a:noFill/>
              <a:round/>
              <a:headEnd/>
              <a:tailEnd/>
            </a:ln>
          </p:spPr>
          <p:txBody>
            <a:bodyPr/>
            <a:lstStyle/>
            <a:p>
              <a:endParaRPr lang="id-ID"/>
            </a:p>
          </p:txBody>
        </p:sp>
        <p:sp>
          <p:nvSpPr>
            <p:cNvPr id="19594" name="Freeform 62"/>
            <p:cNvSpPr>
              <a:spLocks/>
            </p:cNvSpPr>
            <p:nvPr/>
          </p:nvSpPr>
          <p:spPr bwMode="auto">
            <a:xfrm>
              <a:off x="3002" y="2107"/>
              <a:ext cx="56" cy="45"/>
            </a:xfrm>
            <a:custGeom>
              <a:avLst/>
              <a:gdLst>
                <a:gd name="T0" fmla="*/ 0 w 112"/>
                <a:gd name="T1" fmla="*/ 77 h 91"/>
                <a:gd name="T2" fmla="*/ 59 w 112"/>
                <a:gd name="T3" fmla="*/ 47 h 91"/>
                <a:gd name="T4" fmla="*/ 67 w 112"/>
                <a:gd name="T5" fmla="*/ 66 h 91"/>
                <a:gd name="T6" fmla="*/ 61 w 112"/>
                <a:gd name="T7" fmla="*/ 91 h 91"/>
                <a:gd name="T8" fmla="*/ 112 w 112"/>
                <a:gd name="T9" fmla="*/ 17 h 91"/>
                <a:gd name="T10" fmla="*/ 88 w 112"/>
                <a:gd name="T11" fmla="*/ 0 h 91"/>
                <a:gd name="T12" fmla="*/ 44 w 112"/>
                <a:gd name="T13" fmla="*/ 34 h 91"/>
                <a:gd name="T14" fmla="*/ 0 w 112"/>
                <a:gd name="T15" fmla="*/ 77 h 91"/>
                <a:gd name="T16" fmla="*/ 0 w 112"/>
                <a:gd name="T17" fmla="*/ 7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91"/>
                <a:gd name="T29" fmla="*/ 112 w 112"/>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91">
                  <a:moveTo>
                    <a:pt x="0" y="77"/>
                  </a:moveTo>
                  <a:lnTo>
                    <a:pt x="59" y="47"/>
                  </a:lnTo>
                  <a:lnTo>
                    <a:pt x="67" y="66"/>
                  </a:lnTo>
                  <a:lnTo>
                    <a:pt x="61" y="91"/>
                  </a:lnTo>
                  <a:lnTo>
                    <a:pt x="112" y="17"/>
                  </a:lnTo>
                  <a:lnTo>
                    <a:pt x="88" y="0"/>
                  </a:lnTo>
                  <a:lnTo>
                    <a:pt x="44" y="34"/>
                  </a:lnTo>
                  <a:lnTo>
                    <a:pt x="0" y="77"/>
                  </a:lnTo>
                  <a:close/>
                </a:path>
              </a:pathLst>
            </a:custGeom>
            <a:solidFill>
              <a:srgbClr val="2E2E3B"/>
            </a:solidFill>
            <a:ln w="9525">
              <a:noFill/>
              <a:round/>
              <a:headEnd/>
              <a:tailEnd/>
            </a:ln>
          </p:spPr>
          <p:txBody>
            <a:bodyPr/>
            <a:lstStyle/>
            <a:p>
              <a:endParaRPr lang="id-ID"/>
            </a:p>
          </p:txBody>
        </p:sp>
        <p:sp>
          <p:nvSpPr>
            <p:cNvPr id="19595" name="Freeform 63"/>
            <p:cNvSpPr>
              <a:spLocks/>
            </p:cNvSpPr>
            <p:nvPr/>
          </p:nvSpPr>
          <p:spPr bwMode="auto">
            <a:xfrm>
              <a:off x="2880" y="1350"/>
              <a:ext cx="134" cy="247"/>
            </a:xfrm>
            <a:custGeom>
              <a:avLst/>
              <a:gdLst>
                <a:gd name="T0" fmla="*/ 219 w 268"/>
                <a:gd name="T1" fmla="*/ 4 h 495"/>
                <a:gd name="T2" fmla="*/ 160 w 268"/>
                <a:gd name="T3" fmla="*/ 69 h 495"/>
                <a:gd name="T4" fmla="*/ 160 w 268"/>
                <a:gd name="T5" fmla="*/ 109 h 495"/>
                <a:gd name="T6" fmla="*/ 139 w 268"/>
                <a:gd name="T7" fmla="*/ 156 h 495"/>
                <a:gd name="T8" fmla="*/ 129 w 268"/>
                <a:gd name="T9" fmla="*/ 230 h 495"/>
                <a:gd name="T10" fmla="*/ 127 w 268"/>
                <a:gd name="T11" fmla="*/ 291 h 495"/>
                <a:gd name="T12" fmla="*/ 89 w 268"/>
                <a:gd name="T13" fmla="*/ 346 h 495"/>
                <a:gd name="T14" fmla="*/ 63 w 268"/>
                <a:gd name="T15" fmla="*/ 377 h 495"/>
                <a:gd name="T16" fmla="*/ 0 w 268"/>
                <a:gd name="T17" fmla="*/ 495 h 495"/>
                <a:gd name="T18" fmla="*/ 13 w 268"/>
                <a:gd name="T19" fmla="*/ 495 h 495"/>
                <a:gd name="T20" fmla="*/ 67 w 268"/>
                <a:gd name="T21" fmla="*/ 394 h 495"/>
                <a:gd name="T22" fmla="*/ 106 w 268"/>
                <a:gd name="T23" fmla="*/ 421 h 495"/>
                <a:gd name="T24" fmla="*/ 190 w 268"/>
                <a:gd name="T25" fmla="*/ 447 h 495"/>
                <a:gd name="T26" fmla="*/ 240 w 268"/>
                <a:gd name="T27" fmla="*/ 453 h 495"/>
                <a:gd name="T28" fmla="*/ 264 w 268"/>
                <a:gd name="T29" fmla="*/ 441 h 495"/>
                <a:gd name="T30" fmla="*/ 268 w 268"/>
                <a:gd name="T31" fmla="*/ 403 h 495"/>
                <a:gd name="T32" fmla="*/ 224 w 268"/>
                <a:gd name="T33" fmla="*/ 441 h 495"/>
                <a:gd name="T34" fmla="*/ 154 w 268"/>
                <a:gd name="T35" fmla="*/ 426 h 495"/>
                <a:gd name="T36" fmla="*/ 108 w 268"/>
                <a:gd name="T37" fmla="*/ 407 h 495"/>
                <a:gd name="T38" fmla="*/ 99 w 268"/>
                <a:gd name="T39" fmla="*/ 377 h 495"/>
                <a:gd name="T40" fmla="*/ 101 w 268"/>
                <a:gd name="T41" fmla="*/ 346 h 495"/>
                <a:gd name="T42" fmla="*/ 129 w 268"/>
                <a:gd name="T43" fmla="*/ 306 h 495"/>
                <a:gd name="T44" fmla="*/ 148 w 268"/>
                <a:gd name="T45" fmla="*/ 324 h 495"/>
                <a:gd name="T46" fmla="*/ 144 w 268"/>
                <a:gd name="T47" fmla="*/ 291 h 495"/>
                <a:gd name="T48" fmla="*/ 139 w 268"/>
                <a:gd name="T49" fmla="*/ 206 h 495"/>
                <a:gd name="T50" fmla="*/ 152 w 268"/>
                <a:gd name="T51" fmla="*/ 149 h 495"/>
                <a:gd name="T52" fmla="*/ 169 w 268"/>
                <a:gd name="T53" fmla="*/ 95 h 495"/>
                <a:gd name="T54" fmla="*/ 173 w 268"/>
                <a:gd name="T55" fmla="*/ 65 h 495"/>
                <a:gd name="T56" fmla="*/ 209 w 268"/>
                <a:gd name="T57" fmla="*/ 21 h 495"/>
                <a:gd name="T58" fmla="*/ 228 w 268"/>
                <a:gd name="T59" fmla="*/ 10 h 495"/>
                <a:gd name="T60" fmla="*/ 241 w 268"/>
                <a:gd name="T61" fmla="*/ 16 h 495"/>
                <a:gd name="T62" fmla="*/ 253 w 268"/>
                <a:gd name="T63" fmla="*/ 67 h 495"/>
                <a:gd name="T64" fmla="*/ 251 w 268"/>
                <a:gd name="T65" fmla="*/ 94 h 495"/>
                <a:gd name="T66" fmla="*/ 236 w 268"/>
                <a:gd name="T67" fmla="*/ 105 h 495"/>
                <a:gd name="T68" fmla="*/ 232 w 268"/>
                <a:gd name="T69" fmla="*/ 128 h 495"/>
                <a:gd name="T70" fmla="*/ 249 w 268"/>
                <a:gd name="T71" fmla="*/ 135 h 495"/>
                <a:gd name="T72" fmla="*/ 249 w 268"/>
                <a:gd name="T73" fmla="*/ 162 h 495"/>
                <a:gd name="T74" fmla="*/ 262 w 268"/>
                <a:gd name="T75" fmla="*/ 166 h 495"/>
                <a:gd name="T76" fmla="*/ 268 w 268"/>
                <a:gd name="T77" fmla="*/ 99 h 495"/>
                <a:gd name="T78" fmla="*/ 255 w 268"/>
                <a:gd name="T79" fmla="*/ 10 h 495"/>
                <a:gd name="T80" fmla="*/ 245 w 268"/>
                <a:gd name="T81" fmla="*/ 0 h 495"/>
                <a:gd name="T82" fmla="*/ 219 w 268"/>
                <a:gd name="T83" fmla="*/ 4 h 495"/>
                <a:gd name="T84" fmla="*/ 219 w 268"/>
                <a:gd name="T85" fmla="*/ 4 h 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8"/>
                <a:gd name="T130" fmla="*/ 0 h 495"/>
                <a:gd name="T131" fmla="*/ 268 w 268"/>
                <a:gd name="T132" fmla="*/ 495 h 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8" h="495">
                  <a:moveTo>
                    <a:pt x="219" y="4"/>
                  </a:moveTo>
                  <a:lnTo>
                    <a:pt x="160" y="69"/>
                  </a:lnTo>
                  <a:lnTo>
                    <a:pt x="160" y="109"/>
                  </a:lnTo>
                  <a:lnTo>
                    <a:pt x="139" y="156"/>
                  </a:lnTo>
                  <a:lnTo>
                    <a:pt x="129" y="230"/>
                  </a:lnTo>
                  <a:lnTo>
                    <a:pt x="127" y="291"/>
                  </a:lnTo>
                  <a:lnTo>
                    <a:pt x="89" y="346"/>
                  </a:lnTo>
                  <a:lnTo>
                    <a:pt x="63" y="377"/>
                  </a:lnTo>
                  <a:lnTo>
                    <a:pt x="0" y="495"/>
                  </a:lnTo>
                  <a:lnTo>
                    <a:pt x="13" y="495"/>
                  </a:lnTo>
                  <a:lnTo>
                    <a:pt x="67" y="394"/>
                  </a:lnTo>
                  <a:lnTo>
                    <a:pt x="106" y="421"/>
                  </a:lnTo>
                  <a:lnTo>
                    <a:pt x="190" y="447"/>
                  </a:lnTo>
                  <a:lnTo>
                    <a:pt x="240" y="453"/>
                  </a:lnTo>
                  <a:lnTo>
                    <a:pt x="264" y="441"/>
                  </a:lnTo>
                  <a:lnTo>
                    <a:pt x="268" y="403"/>
                  </a:lnTo>
                  <a:lnTo>
                    <a:pt x="224" y="441"/>
                  </a:lnTo>
                  <a:lnTo>
                    <a:pt x="154" y="426"/>
                  </a:lnTo>
                  <a:lnTo>
                    <a:pt x="108" y="407"/>
                  </a:lnTo>
                  <a:lnTo>
                    <a:pt x="99" y="377"/>
                  </a:lnTo>
                  <a:lnTo>
                    <a:pt x="101" y="346"/>
                  </a:lnTo>
                  <a:lnTo>
                    <a:pt x="129" y="306"/>
                  </a:lnTo>
                  <a:lnTo>
                    <a:pt x="148" y="324"/>
                  </a:lnTo>
                  <a:lnTo>
                    <a:pt x="144" y="291"/>
                  </a:lnTo>
                  <a:lnTo>
                    <a:pt x="139" y="206"/>
                  </a:lnTo>
                  <a:lnTo>
                    <a:pt x="152" y="149"/>
                  </a:lnTo>
                  <a:lnTo>
                    <a:pt x="169" y="95"/>
                  </a:lnTo>
                  <a:lnTo>
                    <a:pt x="173" y="65"/>
                  </a:lnTo>
                  <a:lnTo>
                    <a:pt x="209" y="21"/>
                  </a:lnTo>
                  <a:lnTo>
                    <a:pt x="228" y="10"/>
                  </a:lnTo>
                  <a:lnTo>
                    <a:pt x="241" y="16"/>
                  </a:lnTo>
                  <a:lnTo>
                    <a:pt x="253" y="67"/>
                  </a:lnTo>
                  <a:lnTo>
                    <a:pt x="251" y="94"/>
                  </a:lnTo>
                  <a:lnTo>
                    <a:pt x="236" y="105"/>
                  </a:lnTo>
                  <a:lnTo>
                    <a:pt x="232" y="128"/>
                  </a:lnTo>
                  <a:lnTo>
                    <a:pt x="249" y="135"/>
                  </a:lnTo>
                  <a:lnTo>
                    <a:pt x="249" y="162"/>
                  </a:lnTo>
                  <a:lnTo>
                    <a:pt x="262" y="166"/>
                  </a:lnTo>
                  <a:lnTo>
                    <a:pt x="268" y="99"/>
                  </a:lnTo>
                  <a:lnTo>
                    <a:pt x="255" y="10"/>
                  </a:lnTo>
                  <a:lnTo>
                    <a:pt x="245" y="0"/>
                  </a:lnTo>
                  <a:lnTo>
                    <a:pt x="219" y="4"/>
                  </a:lnTo>
                  <a:close/>
                </a:path>
              </a:pathLst>
            </a:custGeom>
            <a:solidFill>
              <a:srgbClr val="000000"/>
            </a:solidFill>
            <a:ln w="9525">
              <a:noFill/>
              <a:round/>
              <a:headEnd/>
              <a:tailEnd/>
            </a:ln>
          </p:spPr>
          <p:txBody>
            <a:bodyPr/>
            <a:lstStyle/>
            <a:p>
              <a:endParaRPr lang="id-ID"/>
            </a:p>
          </p:txBody>
        </p:sp>
        <p:sp>
          <p:nvSpPr>
            <p:cNvPr id="19596" name="Freeform 64"/>
            <p:cNvSpPr>
              <a:spLocks/>
            </p:cNvSpPr>
            <p:nvPr/>
          </p:nvSpPr>
          <p:spPr bwMode="auto">
            <a:xfrm>
              <a:off x="2971" y="1378"/>
              <a:ext cx="43" cy="70"/>
            </a:xfrm>
            <a:custGeom>
              <a:avLst/>
              <a:gdLst>
                <a:gd name="T0" fmla="*/ 10 w 86"/>
                <a:gd name="T1" fmla="*/ 0 h 140"/>
                <a:gd name="T2" fmla="*/ 27 w 86"/>
                <a:gd name="T3" fmla="*/ 28 h 140"/>
                <a:gd name="T4" fmla="*/ 25 w 86"/>
                <a:gd name="T5" fmla="*/ 68 h 140"/>
                <a:gd name="T6" fmla="*/ 37 w 86"/>
                <a:gd name="T7" fmla="*/ 98 h 140"/>
                <a:gd name="T8" fmla="*/ 58 w 86"/>
                <a:gd name="T9" fmla="*/ 108 h 140"/>
                <a:gd name="T10" fmla="*/ 77 w 86"/>
                <a:gd name="T11" fmla="*/ 100 h 140"/>
                <a:gd name="T12" fmla="*/ 86 w 86"/>
                <a:gd name="T13" fmla="*/ 119 h 140"/>
                <a:gd name="T14" fmla="*/ 52 w 86"/>
                <a:gd name="T15" fmla="*/ 140 h 140"/>
                <a:gd name="T16" fmla="*/ 33 w 86"/>
                <a:gd name="T17" fmla="*/ 123 h 140"/>
                <a:gd name="T18" fmla="*/ 29 w 86"/>
                <a:gd name="T19" fmla="*/ 106 h 140"/>
                <a:gd name="T20" fmla="*/ 16 w 86"/>
                <a:gd name="T21" fmla="*/ 93 h 140"/>
                <a:gd name="T22" fmla="*/ 19 w 86"/>
                <a:gd name="T23" fmla="*/ 68 h 140"/>
                <a:gd name="T24" fmla="*/ 0 w 86"/>
                <a:gd name="T25" fmla="*/ 57 h 140"/>
                <a:gd name="T26" fmla="*/ 14 w 86"/>
                <a:gd name="T27" fmla="*/ 53 h 140"/>
                <a:gd name="T28" fmla="*/ 18 w 86"/>
                <a:gd name="T29" fmla="*/ 28 h 140"/>
                <a:gd name="T30" fmla="*/ 8 w 86"/>
                <a:gd name="T31" fmla="*/ 15 h 140"/>
                <a:gd name="T32" fmla="*/ 10 w 86"/>
                <a:gd name="T33" fmla="*/ 0 h 140"/>
                <a:gd name="T34" fmla="*/ 10 w 86"/>
                <a:gd name="T35" fmla="*/ 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40"/>
                <a:gd name="T56" fmla="*/ 86 w 86"/>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40">
                  <a:moveTo>
                    <a:pt x="10" y="0"/>
                  </a:moveTo>
                  <a:lnTo>
                    <a:pt x="27" y="28"/>
                  </a:lnTo>
                  <a:lnTo>
                    <a:pt x="25" y="68"/>
                  </a:lnTo>
                  <a:lnTo>
                    <a:pt x="37" y="98"/>
                  </a:lnTo>
                  <a:lnTo>
                    <a:pt x="58" y="108"/>
                  </a:lnTo>
                  <a:lnTo>
                    <a:pt x="77" y="100"/>
                  </a:lnTo>
                  <a:lnTo>
                    <a:pt x="86" y="119"/>
                  </a:lnTo>
                  <a:lnTo>
                    <a:pt x="52" y="140"/>
                  </a:lnTo>
                  <a:lnTo>
                    <a:pt x="33" y="123"/>
                  </a:lnTo>
                  <a:lnTo>
                    <a:pt x="29" y="106"/>
                  </a:lnTo>
                  <a:lnTo>
                    <a:pt x="16" y="93"/>
                  </a:lnTo>
                  <a:lnTo>
                    <a:pt x="19" y="68"/>
                  </a:lnTo>
                  <a:lnTo>
                    <a:pt x="0" y="57"/>
                  </a:lnTo>
                  <a:lnTo>
                    <a:pt x="14" y="53"/>
                  </a:lnTo>
                  <a:lnTo>
                    <a:pt x="18" y="28"/>
                  </a:lnTo>
                  <a:lnTo>
                    <a:pt x="8" y="15"/>
                  </a:lnTo>
                  <a:lnTo>
                    <a:pt x="10" y="0"/>
                  </a:lnTo>
                  <a:close/>
                </a:path>
              </a:pathLst>
            </a:custGeom>
            <a:solidFill>
              <a:srgbClr val="000000"/>
            </a:solidFill>
            <a:ln w="9525">
              <a:noFill/>
              <a:round/>
              <a:headEnd/>
              <a:tailEnd/>
            </a:ln>
          </p:spPr>
          <p:txBody>
            <a:bodyPr/>
            <a:lstStyle/>
            <a:p>
              <a:endParaRPr lang="id-ID"/>
            </a:p>
          </p:txBody>
        </p:sp>
        <p:sp>
          <p:nvSpPr>
            <p:cNvPr id="19597" name="Freeform 65"/>
            <p:cNvSpPr>
              <a:spLocks/>
            </p:cNvSpPr>
            <p:nvPr/>
          </p:nvSpPr>
          <p:spPr bwMode="auto">
            <a:xfrm>
              <a:off x="3001" y="1336"/>
              <a:ext cx="36" cy="109"/>
            </a:xfrm>
            <a:custGeom>
              <a:avLst/>
              <a:gdLst>
                <a:gd name="T0" fmla="*/ 0 w 73"/>
                <a:gd name="T1" fmla="*/ 28 h 219"/>
                <a:gd name="T2" fmla="*/ 33 w 73"/>
                <a:gd name="T3" fmla="*/ 0 h 219"/>
                <a:gd name="T4" fmla="*/ 59 w 73"/>
                <a:gd name="T5" fmla="*/ 2 h 219"/>
                <a:gd name="T6" fmla="*/ 73 w 73"/>
                <a:gd name="T7" fmla="*/ 49 h 219"/>
                <a:gd name="T8" fmla="*/ 73 w 73"/>
                <a:gd name="T9" fmla="*/ 125 h 219"/>
                <a:gd name="T10" fmla="*/ 69 w 73"/>
                <a:gd name="T11" fmla="*/ 173 h 219"/>
                <a:gd name="T12" fmla="*/ 65 w 73"/>
                <a:gd name="T13" fmla="*/ 211 h 219"/>
                <a:gd name="T14" fmla="*/ 40 w 73"/>
                <a:gd name="T15" fmla="*/ 219 h 219"/>
                <a:gd name="T16" fmla="*/ 19 w 73"/>
                <a:gd name="T17" fmla="*/ 203 h 219"/>
                <a:gd name="T18" fmla="*/ 27 w 73"/>
                <a:gd name="T19" fmla="*/ 200 h 219"/>
                <a:gd name="T20" fmla="*/ 44 w 73"/>
                <a:gd name="T21" fmla="*/ 203 h 219"/>
                <a:gd name="T22" fmla="*/ 55 w 73"/>
                <a:gd name="T23" fmla="*/ 190 h 219"/>
                <a:gd name="T24" fmla="*/ 55 w 73"/>
                <a:gd name="T25" fmla="*/ 167 h 219"/>
                <a:gd name="T26" fmla="*/ 36 w 73"/>
                <a:gd name="T27" fmla="*/ 169 h 219"/>
                <a:gd name="T28" fmla="*/ 40 w 73"/>
                <a:gd name="T29" fmla="*/ 154 h 219"/>
                <a:gd name="T30" fmla="*/ 57 w 73"/>
                <a:gd name="T31" fmla="*/ 146 h 219"/>
                <a:gd name="T32" fmla="*/ 61 w 73"/>
                <a:gd name="T33" fmla="*/ 47 h 219"/>
                <a:gd name="T34" fmla="*/ 54 w 73"/>
                <a:gd name="T35" fmla="*/ 13 h 219"/>
                <a:gd name="T36" fmla="*/ 33 w 73"/>
                <a:gd name="T37" fmla="*/ 8 h 219"/>
                <a:gd name="T38" fmla="*/ 6 w 73"/>
                <a:gd name="T39" fmla="*/ 32 h 219"/>
                <a:gd name="T40" fmla="*/ 0 w 73"/>
                <a:gd name="T41" fmla="*/ 28 h 219"/>
                <a:gd name="T42" fmla="*/ 0 w 73"/>
                <a:gd name="T43" fmla="*/ 28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219"/>
                <a:gd name="T68" fmla="*/ 73 w 73"/>
                <a:gd name="T69" fmla="*/ 219 h 2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219">
                  <a:moveTo>
                    <a:pt x="0" y="28"/>
                  </a:moveTo>
                  <a:lnTo>
                    <a:pt x="33" y="0"/>
                  </a:lnTo>
                  <a:lnTo>
                    <a:pt x="59" y="2"/>
                  </a:lnTo>
                  <a:lnTo>
                    <a:pt x="73" y="49"/>
                  </a:lnTo>
                  <a:lnTo>
                    <a:pt x="73" y="125"/>
                  </a:lnTo>
                  <a:lnTo>
                    <a:pt x="69" y="173"/>
                  </a:lnTo>
                  <a:lnTo>
                    <a:pt x="65" y="211"/>
                  </a:lnTo>
                  <a:lnTo>
                    <a:pt x="40" y="219"/>
                  </a:lnTo>
                  <a:lnTo>
                    <a:pt x="19" y="203"/>
                  </a:lnTo>
                  <a:lnTo>
                    <a:pt x="27" y="200"/>
                  </a:lnTo>
                  <a:lnTo>
                    <a:pt x="44" y="203"/>
                  </a:lnTo>
                  <a:lnTo>
                    <a:pt x="55" y="190"/>
                  </a:lnTo>
                  <a:lnTo>
                    <a:pt x="55" y="167"/>
                  </a:lnTo>
                  <a:lnTo>
                    <a:pt x="36" y="169"/>
                  </a:lnTo>
                  <a:lnTo>
                    <a:pt x="40" y="154"/>
                  </a:lnTo>
                  <a:lnTo>
                    <a:pt x="57" y="146"/>
                  </a:lnTo>
                  <a:lnTo>
                    <a:pt x="61" y="47"/>
                  </a:lnTo>
                  <a:lnTo>
                    <a:pt x="54" y="13"/>
                  </a:lnTo>
                  <a:lnTo>
                    <a:pt x="33" y="8"/>
                  </a:lnTo>
                  <a:lnTo>
                    <a:pt x="6" y="32"/>
                  </a:lnTo>
                  <a:lnTo>
                    <a:pt x="0" y="28"/>
                  </a:lnTo>
                  <a:close/>
                </a:path>
              </a:pathLst>
            </a:custGeom>
            <a:solidFill>
              <a:srgbClr val="000000"/>
            </a:solidFill>
            <a:ln w="9525">
              <a:noFill/>
              <a:round/>
              <a:headEnd/>
              <a:tailEnd/>
            </a:ln>
          </p:spPr>
          <p:txBody>
            <a:bodyPr/>
            <a:lstStyle/>
            <a:p>
              <a:endParaRPr lang="id-ID"/>
            </a:p>
          </p:txBody>
        </p:sp>
        <p:sp>
          <p:nvSpPr>
            <p:cNvPr id="19598" name="Freeform 66"/>
            <p:cNvSpPr>
              <a:spLocks/>
            </p:cNvSpPr>
            <p:nvPr/>
          </p:nvSpPr>
          <p:spPr bwMode="auto">
            <a:xfrm>
              <a:off x="3029" y="1319"/>
              <a:ext cx="79" cy="117"/>
            </a:xfrm>
            <a:custGeom>
              <a:avLst/>
              <a:gdLst>
                <a:gd name="T0" fmla="*/ 0 w 158"/>
                <a:gd name="T1" fmla="*/ 42 h 234"/>
                <a:gd name="T2" fmla="*/ 16 w 158"/>
                <a:gd name="T3" fmla="*/ 15 h 234"/>
                <a:gd name="T4" fmla="*/ 44 w 158"/>
                <a:gd name="T5" fmla="*/ 2 h 234"/>
                <a:gd name="T6" fmla="*/ 76 w 158"/>
                <a:gd name="T7" fmla="*/ 5 h 234"/>
                <a:gd name="T8" fmla="*/ 84 w 158"/>
                <a:gd name="T9" fmla="*/ 11 h 234"/>
                <a:gd name="T10" fmla="*/ 105 w 158"/>
                <a:gd name="T11" fmla="*/ 0 h 234"/>
                <a:gd name="T12" fmla="*/ 134 w 158"/>
                <a:gd name="T13" fmla="*/ 0 h 234"/>
                <a:gd name="T14" fmla="*/ 153 w 158"/>
                <a:gd name="T15" fmla="*/ 11 h 234"/>
                <a:gd name="T16" fmla="*/ 158 w 158"/>
                <a:gd name="T17" fmla="*/ 47 h 234"/>
                <a:gd name="T18" fmla="*/ 151 w 158"/>
                <a:gd name="T19" fmla="*/ 40 h 234"/>
                <a:gd name="T20" fmla="*/ 139 w 158"/>
                <a:gd name="T21" fmla="*/ 13 h 234"/>
                <a:gd name="T22" fmla="*/ 118 w 158"/>
                <a:gd name="T23" fmla="*/ 7 h 234"/>
                <a:gd name="T24" fmla="*/ 97 w 158"/>
                <a:gd name="T25" fmla="*/ 11 h 234"/>
                <a:gd name="T26" fmla="*/ 80 w 158"/>
                <a:gd name="T27" fmla="*/ 55 h 234"/>
                <a:gd name="T28" fmla="*/ 71 w 158"/>
                <a:gd name="T29" fmla="*/ 93 h 234"/>
                <a:gd name="T30" fmla="*/ 88 w 158"/>
                <a:gd name="T31" fmla="*/ 104 h 234"/>
                <a:gd name="T32" fmla="*/ 109 w 158"/>
                <a:gd name="T33" fmla="*/ 95 h 234"/>
                <a:gd name="T34" fmla="*/ 141 w 158"/>
                <a:gd name="T35" fmla="*/ 57 h 234"/>
                <a:gd name="T36" fmla="*/ 147 w 158"/>
                <a:gd name="T37" fmla="*/ 68 h 234"/>
                <a:gd name="T38" fmla="*/ 95 w 158"/>
                <a:gd name="T39" fmla="*/ 121 h 234"/>
                <a:gd name="T40" fmla="*/ 78 w 158"/>
                <a:gd name="T41" fmla="*/ 148 h 234"/>
                <a:gd name="T42" fmla="*/ 67 w 158"/>
                <a:gd name="T43" fmla="*/ 215 h 234"/>
                <a:gd name="T44" fmla="*/ 40 w 158"/>
                <a:gd name="T45" fmla="*/ 234 h 234"/>
                <a:gd name="T46" fmla="*/ 16 w 158"/>
                <a:gd name="T47" fmla="*/ 220 h 234"/>
                <a:gd name="T48" fmla="*/ 25 w 158"/>
                <a:gd name="T49" fmla="*/ 213 h 234"/>
                <a:gd name="T50" fmla="*/ 42 w 158"/>
                <a:gd name="T51" fmla="*/ 216 h 234"/>
                <a:gd name="T52" fmla="*/ 54 w 158"/>
                <a:gd name="T53" fmla="*/ 201 h 234"/>
                <a:gd name="T54" fmla="*/ 59 w 158"/>
                <a:gd name="T55" fmla="*/ 176 h 234"/>
                <a:gd name="T56" fmla="*/ 40 w 158"/>
                <a:gd name="T57" fmla="*/ 175 h 234"/>
                <a:gd name="T58" fmla="*/ 56 w 158"/>
                <a:gd name="T59" fmla="*/ 165 h 234"/>
                <a:gd name="T60" fmla="*/ 63 w 158"/>
                <a:gd name="T61" fmla="*/ 140 h 234"/>
                <a:gd name="T62" fmla="*/ 25 w 158"/>
                <a:gd name="T63" fmla="*/ 148 h 234"/>
                <a:gd name="T64" fmla="*/ 40 w 158"/>
                <a:gd name="T65" fmla="*/ 118 h 234"/>
                <a:gd name="T66" fmla="*/ 61 w 158"/>
                <a:gd name="T67" fmla="*/ 95 h 234"/>
                <a:gd name="T68" fmla="*/ 63 w 158"/>
                <a:gd name="T69" fmla="*/ 81 h 234"/>
                <a:gd name="T70" fmla="*/ 69 w 158"/>
                <a:gd name="T71" fmla="*/ 21 h 234"/>
                <a:gd name="T72" fmla="*/ 48 w 158"/>
                <a:gd name="T73" fmla="*/ 11 h 234"/>
                <a:gd name="T74" fmla="*/ 21 w 158"/>
                <a:gd name="T75" fmla="*/ 21 h 234"/>
                <a:gd name="T76" fmla="*/ 2 w 158"/>
                <a:gd name="T77" fmla="*/ 53 h 234"/>
                <a:gd name="T78" fmla="*/ 0 w 158"/>
                <a:gd name="T79" fmla="*/ 42 h 234"/>
                <a:gd name="T80" fmla="*/ 0 w 158"/>
                <a:gd name="T81" fmla="*/ 42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234"/>
                <a:gd name="T125" fmla="*/ 158 w 158"/>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234">
                  <a:moveTo>
                    <a:pt x="0" y="42"/>
                  </a:moveTo>
                  <a:lnTo>
                    <a:pt x="16" y="15"/>
                  </a:lnTo>
                  <a:lnTo>
                    <a:pt x="44" y="2"/>
                  </a:lnTo>
                  <a:lnTo>
                    <a:pt x="76" y="5"/>
                  </a:lnTo>
                  <a:lnTo>
                    <a:pt x="84" y="11"/>
                  </a:lnTo>
                  <a:lnTo>
                    <a:pt x="105" y="0"/>
                  </a:lnTo>
                  <a:lnTo>
                    <a:pt x="134" y="0"/>
                  </a:lnTo>
                  <a:lnTo>
                    <a:pt x="153" y="11"/>
                  </a:lnTo>
                  <a:lnTo>
                    <a:pt x="158" y="47"/>
                  </a:lnTo>
                  <a:lnTo>
                    <a:pt x="151" y="40"/>
                  </a:lnTo>
                  <a:lnTo>
                    <a:pt x="139" y="13"/>
                  </a:lnTo>
                  <a:lnTo>
                    <a:pt x="118" y="7"/>
                  </a:lnTo>
                  <a:lnTo>
                    <a:pt x="97" y="11"/>
                  </a:lnTo>
                  <a:lnTo>
                    <a:pt x="80" y="55"/>
                  </a:lnTo>
                  <a:lnTo>
                    <a:pt x="71" y="93"/>
                  </a:lnTo>
                  <a:lnTo>
                    <a:pt x="88" y="104"/>
                  </a:lnTo>
                  <a:lnTo>
                    <a:pt x="109" y="95"/>
                  </a:lnTo>
                  <a:lnTo>
                    <a:pt x="141" y="57"/>
                  </a:lnTo>
                  <a:lnTo>
                    <a:pt x="147" y="68"/>
                  </a:lnTo>
                  <a:lnTo>
                    <a:pt x="95" y="121"/>
                  </a:lnTo>
                  <a:lnTo>
                    <a:pt x="78" y="148"/>
                  </a:lnTo>
                  <a:lnTo>
                    <a:pt x="67" y="215"/>
                  </a:lnTo>
                  <a:lnTo>
                    <a:pt x="40" y="234"/>
                  </a:lnTo>
                  <a:lnTo>
                    <a:pt x="16" y="220"/>
                  </a:lnTo>
                  <a:lnTo>
                    <a:pt x="25" y="213"/>
                  </a:lnTo>
                  <a:lnTo>
                    <a:pt x="42" y="216"/>
                  </a:lnTo>
                  <a:lnTo>
                    <a:pt x="54" y="201"/>
                  </a:lnTo>
                  <a:lnTo>
                    <a:pt x="59" y="176"/>
                  </a:lnTo>
                  <a:lnTo>
                    <a:pt x="40" y="175"/>
                  </a:lnTo>
                  <a:lnTo>
                    <a:pt x="56" y="165"/>
                  </a:lnTo>
                  <a:lnTo>
                    <a:pt x="63" y="140"/>
                  </a:lnTo>
                  <a:lnTo>
                    <a:pt x="25" y="148"/>
                  </a:lnTo>
                  <a:lnTo>
                    <a:pt x="40" y="118"/>
                  </a:lnTo>
                  <a:lnTo>
                    <a:pt x="61" y="95"/>
                  </a:lnTo>
                  <a:lnTo>
                    <a:pt x="63" y="81"/>
                  </a:lnTo>
                  <a:lnTo>
                    <a:pt x="69" y="21"/>
                  </a:lnTo>
                  <a:lnTo>
                    <a:pt x="48" y="11"/>
                  </a:lnTo>
                  <a:lnTo>
                    <a:pt x="21" y="21"/>
                  </a:lnTo>
                  <a:lnTo>
                    <a:pt x="2" y="53"/>
                  </a:lnTo>
                  <a:lnTo>
                    <a:pt x="0" y="42"/>
                  </a:lnTo>
                  <a:close/>
                </a:path>
              </a:pathLst>
            </a:custGeom>
            <a:solidFill>
              <a:srgbClr val="000000"/>
            </a:solidFill>
            <a:ln w="9525">
              <a:noFill/>
              <a:round/>
              <a:headEnd/>
              <a:tailEnd/>
            </a:ln>
          </p:spPr>
          <p:txBody>
            <a:bodyPr/>
            <a:lstStyle/>
            <a:p>
              <a:endParaRPr lang="id-ID"/>
            </a:p>
          </p:txBody>
        </p:sp>
        <p:sp>
          <p:nvSpPr>
            <p:cNvPr id="19599" name="Freeform 67"/>
            <p:cNvSpPr>
              <a:spLocks/>
            </p:cNvSpPr>
            <p:nvPr/>
          </p:nvSpPr>
          <p:spPr bwMode="auto">
            <a:xfrm>
              <a:off x="3095" y="1253"/>
              <a:ext cx="129" cy="101"/>
            </a:xfrm>
            <a:custGeom>
              <a:avLst/>
              <a:gdLst>
                <a:gd name="T0" fmla="*/ 15 w 256"/>
                <a:gd name="T1" fmla="*/ 171 h 201"/>
                <a:gd name="T2" fmla="*/ 0 w 256"/>
                <a:gd name="T3" fmla="*/ 201 h 201"/>
                <a:gd name="T4" fmla="*/ 19 w 256"/>
                <a:gd name="T5" fmla="*/ 201 h 201"/>
                <a:gd name="T6" fmla="*/ 256 w 256"/>
                <a:gd name="T7" fmla="*/ 9 h 201"/>
                <a:gd name="T8" fmla="*/ 243 w 256"/>
                <a:gd name="T9" fmla="*/ 0 h 201"/>
                <a:gd name="T10" fmla="*/ 15 w 256"/>
                <a:gd name="T11" fmla="*/ 171 h 201"/>
                <a:gd name="T12" fmla="*/ 15 w 256"/>
                <a:gd name="T13" fmla="*/ 171 h 201"/>
                <a:gd name="T14" fmla="*/ 0 60000 65536"/>
                <a:gd name="T15" fmla="*/ 0 60000 65536"/>
                <a:gd name="T16" fmla="*/ 0 60000 65536"/>
                <a:gd name="T17" fmla="*/ 0 60000 65536"/>
                <a:gd name="T18" fmla="*/ 0 60000 65536"/>
                <a:gd name="T19" fmla="*/ 0 60000 65536"/>
                <a:gd name="T20" fmla="*/ 0 60000 65536"/>
                <a:gd name="T21" fmla="*/ 0 w 256"/>
                <a:gd name="T22" fmla="*/ 0 h 201"/>
                <a:gd name="T23" fmla="*/ 256 w 256"/>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201">
                  <a:moveTo>
                    <a:pt x="15" y="171"/>
                  </a:moveTo>
                  <a:lnTo>
                    <a:pt x="0" y="201"/>
                  </a:lnTo>
                  <a:lnTo>
                    <a:pt x="19" y="201"/>
                  </a:lnTo>
                  <a:lnTo>
                    <a:pt x="256" y="9"/>
                  </a:lnTo>
                  <a:lnTo>
                    <a:pt x="243" y="0"/>
                  </a:lnTo>
                  <a:lnTo>
                    <a:pt x="15" y="171"/>
                  </a:lnTo>
                  <a:close/>
                </a:path>
              </a:pathLst>
            </a:custGeom>
            <a:solidFill>
              <a:srgbClr val="000000"/>
            </a:solidFill>
            <a:ln w="9525">
              <a:noFill/>
              <a:round/>
              <a:headEnd/>
              <a:tailEnd/>
            </a:ln>
          </p:spPr>
          <p:txBody>
            <a:bodyPr/>
            <a:lstStyle/>
            <a:p>
              <a:endParaRPr lang="id-ID"/>
            </a:p>
          </p:txBody>
        </p:sp>
        <p:sp>
          <p:nvSpPr>
            <p:cNvPr id="19600" name="Freeform 68"/>
            <p:cNvSpPr>
              <a:spLocks/>
            </p:cNvSpPr>
            <p:nvPr/>
          </p:nvSpPr>
          <p:spPr bwMode="auto">
            <a:xfrm>
              <a:off x="3002" y="1351"/>
              <a:ext cx="112" cy="214"/>
            </a:xfrm>
            <a:custGeom>
              <a:avLst/>
              <a:gdLst>
                <a:gd name="T0" fmla="*/ 192 w 225"/>
                <a:gd name="T1" fmla="*/ 0 h 428"/>
                <a:gd name="T2" fmla="*/ 213 w 225"/>
                <a:gd name="T3" fmla="*/ 17 h 428"/>
                <a:gd name="T4" fmla="*/ 194 w 225"/>
                <a:gd name="T5" fmla="*/ 61 h 428"/>
                <a:gd name="T6" fmla="*/ 166 w 225"/>
                <a:gd name="T7" fmla="*/ 97 h 428"/>
                <a:gd name="T8" fmla="*/ 152 w 225"/>
                <a:gd name="T9" fmla="*/ 168 h 428"/>
                <a:gd name="T10" fmla="*/ 152 w 225"/>
                <a:gd name="T11" fmla="*/ 204 h 428"/>
                <a:gd name="T12" fmla="*/ 105 w 225"/>
                <a:gd name="T13" fmla="*/ 285 h 428"/>
                <a:gd name="T14" fmla="*/ 74 w 225"/>
                <a:gd name="T15" fmla="*/ 299 h 428"/>
                <a:gd name="T16" fmla="*/ 36 w 225"/>
                <a:gd name="T17" fmla="*/ 299 h 428"/>
                <a:gd name="T18" fmla="*/ 42 w 225"/>
                <a:gd name="T19" fmla="*/ 327 h 428"/>
                <a:gd name="T20" fmla="*/ 0 w 225"/>
                <a:gd name="T21" fmla="*/ 428 h 428"/>
                <a:gd name="T22" fmla="*/ 19 w 225"/>
                <a:gd name="T23" fmla="*/ 417 h 428"/>
                <a:gd name="T24" fmla="*/ 61 w 225"/>
                <a:gd name="T25" fmla="*/ 331 h 428"/>
                <a:gd name="T26" fmla="*/ 116 w 225"/>
                <a:gd name="T27" fmla="*/ 295 h 428"/>
                <a:gd name="T28" fmla="*/ 154 w 225"/>
                <a:gd name="T29" fmla="*/ 230 h 428"/>
                <a:gd name="T30" fmla="*/ 162 w 225"/>
                <a:gd name="T31" fmla="*/ 189 h 428"/>
                <a:gd name="T32" fmla="*/ 166 w 225"/>
                <a:gd name="T33" fmla="*/ 141 h 428"/>
                <a:gd name="T34" fmla="*/ 175 w 225"/>
                <a:gd name="T35" fmla="*/ 99 h 428"/>
                <a:gd name="T36" fmla="*/ 209 w 225"/>
                <a:gd name="T37" fmla="*/ 50 h 428"/>
                <a:gd name="T38" fmla="*/ 225 w 225"/>
                <a:gd name="T39" fmla="*/ 16 h 428"/>
                <a:gd name="T40" fmla="*/ 221 w 225"/>
                <a:gd name="T41" fmla="*/ 6 h 428"/>
                <a:gd name="T42" fmla="*/ 192 w 225"/>
                <a:gd name="T43" fmla="*/ 0 h 428"/>
                <a:gd name="T44" fmla="*/ 192 w 225"/>
                <a:gd name="T45" fmla="*/ 0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5"/>
                <a:gd name="T70" fmla="*/ 0 h 428"/>
                <a:gd name="T71" fmla="*/ 225 w 225"/>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5" h="428">
                  <a:moveTo>
                    <a:pt x="192" y="0"/>
                  </a:moveTo>
                  <a:lnTo>
                    <a:pt x="213" y="17"/>
                  </a:lnTo>
                  <a:lnTo>
                    <a:pt x="194" y="61"/>
                  </a:lnTo>
                  <a:lnTo>
                    <a:pt x="166" y="97"/>
                  </a:lnTo>
                  <a:lnTo>
                    <a:pt x="152" y="168"/>
                  </a:lnTo>
                  <a:lnTo>
                    <a:pt x="152" y="204"/>
                  </a:lnTo>
                  <a:lnTo>
                    <a:pt x="105" y="285"/>
                  </a:lnTo>
                  <a:lnTo>
                    <a:pt x="74" y="299"/>
                  </a:lnTo>
                  <a:lnTo>
                    <a:pt x="36" y="299"/>
                  </a:lnTo>
                  <a:lnTo>
                    <a:pt x="42" y="327"/>
                  </a:lnTo>
                  <a:lnTo>
                    <a:pt x="0" y="428"/>
                  </a:lnTo>
                  <a:lnTo>
                    <a:pt x="19" y="417"/>
                  </a:lnTo>
                  <a:lnTo>
                    <a:pt x="61" y="331"/>
                  </a:lnTo>
                  <a:lnTo>
                    <a:pt x="116" y="295"/>
                  </a:lnTo>
                  <a:lnTo>
                    <a:pt x="154" y="230"/>
                  </a:lnTo>
                  <a:lnTo>
                    <a:pt x="162" y="189"/>
                  </a:lnTo>
                  <a:lnTo>
                    <a:pt x="166" y="141"/>
                  </a:lnTo>
                  <a:lnTo>
                    <a:pt x="175" y="99"/>
                  </a:lnTo>
                  <a:lnTo>
                    <a:pt x="209" y="50"/>
                  </a:lnTo>
                  <a:lnTo>
                    <a:pt x="225" y="16"/>
                  </a:lnTo>
                  <a:lnTo>
                    <a:pt x="221" y="6"/>
                  </a:lnTo>
                  <a:lnTo>
                    <a:pt x="192" y="0"/>
                  </a:lnTo>
                  <a:close/>
                </a:path>
              </a:pathLst>
            </a:custGeom>
            <a:solidFill>
              <a:srgbClr val="000000"/>
            </a:solidFill>
            <a:ln w="9525">
              <a:noFill/>
              <a:round/>
              <a:headEnd/>
              <a:tailEnd/>
            </a:ln>
          </p:spPr>
          <p:txBody>
            <a:bodyPr/>
            <a:lstStyle/>
            <a:p>
              <a:endParaRPr lang="id-ID"/>
            </a:p>
          </p:txBody>
        </p:sp>
        <p:sp>
          <p:nvSpPr>
            <p:cNvPr id="19601" name="Freeform 69"/>
            <p:cNvSpPr>
              <a:spLocks/>
            </p:cNvSpPr>
            <p:nvPr/>
          </p:nvSpPr>
          <p:spPr bwMode="auto">
            <a:xfrm>
              <a:off x="2980" y="1506"/>
              <a:ext cx="36" cy="11"/>
            </a:xfrm>
            <a:custGeom>
              <a:avLst/>
              <a:gdLst>
                <a:gd name="T0" fmla="*/ 0 w 73"/>
                <a:gd name="T1" fmla="*/ 10 h 21"/>
                <a:gd name="T2" fmla="*/ 37 w 73"/>
                <a:gd name="T3" fmla="*/ 10 h 21"/>
                <a:gd name="T4" fmla="*/ 63 w 73"/>
                <a:gd name="T5" fmla="*/ 0 h 21"/>
                <a:gd name="T6" fmla="*/ 73 w 73"/>
                <a:gd name="T7" fmla="*/ 13 h 21"/>
                <a:gd name="T8" fmla="*/ 31 w 73"/>
                <a:gd name="T9" fmla="*/ 21 h 21"/>
                <a:gd name="T10" fmla="*/ 0 w 73"/>
                <a:gd name="T11" fmla="*/ 10 h 21"/>
                <a:gd name="T12" fmla="*/ 0 w 73"/>
                <a:gd name="T13" fmla="*/ 10 h 21"/>
                <a:gd name="T14" fmla="*/ 0 60000 65536"/>
                <a:gd name="T15" fmla="*/ 0 60000 65536"/>
                <a:gd name="T16" fmla="*/ 0 60000 65536"/>
                <a:gd name="T17" fmla="*/ 0 60000 65536"/>
                <a:gd name="T18" fmla="*/ 0 60000 65536"/>
                <a:gd name="T19" fmla="*/ 0 60000 65536"/>
                <a:gd name="T20" fmla="*/ 0 60000 65536"/>
                <a:gd name="T21" fmla="*/ 0 w 73"/>
                <a:gd name="T22" fmla="*/ 0 h 21"/>
                <a:gd name="T23" fmla="*/ 73 w 7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1">
                  <a:moveTo>
                    <a:pt x="0" y="10"/>
                  </a:moveTo>
                  <a:lnTo>
                    <a:pt x="37" y="10"/>
                  </a:lnTo>
                  <a:lnTo>
                    <a:pt x="63" y="0"/>
                  </a:lnTo>
                  <a:lnTo>
                    <a:pt x="73" y="13"/>
                  </a:lnTo>
                  <a:lnTo>
                    <a:pt x="31" y="21"/>
                  </a:lnTo>
                  <a:lnTo>
                    <a:pt x="0" y="10"/>
                  </a:lnTo>
                  <a:close/>
                </a:path>
              </a:pathLst>
            </a:custGeom>
            <a:solidFill>
              <a:srgbClr val="000000"/>
            </a:solidFill>
            <a:ln w="9525">
              <a:noFill/>
              <a:round/>
              <a:headEnd/>
              <a:tailEnd/>
            </a:ln>
          </p:spPr>
          <p:txBody>
            <a:bodyPr/>
            <a:lstStyle/>
            <a:p>
              <a:endParaRPr lang="id-ID"/>
            </a:p>
          </p:txBody>
        </p:sp>
        <p:sp>
          <p:nvSpPr>
            <p:cNvPr id="19602" name="Freeform 70"/>
            <p:cNvSpPr>
              <a:spLocks/>
            </p:cNvSpPr>
            <p:nvPr/>
          </p:nvSpPr>
          <p:spPr bwMode="auto">
            <a:xfrm>
              <a:off x="2997" y="1438"/>
              <a:ext cx="17" cy="44"/>
            </a:xfrm>
            <a:custGeom>
              <a:avLst/>
              <a:gdLst>
                <a:gd name="T0" fmla="*/ 0 w 34"/>
                <a:gd name="T1" fmla="*/ 8 h 90"/>
                <a:gd name="T2" fmla="*/ 15 w 34"/>
                <a:gd name="T3" fmla="*/ 27 h 90"/>
                <a:gd name="T4" fmla="*/ 23 w 34"/>
                <a:gd name="T5" fmla="*/ 59 h 90"/>
                <a:gd name="T6" fmla="*/ 21 w 34"/>
                <a:gd name="T7" fmla="*/ 90 h 90"/>
                <a:gd name="T8" fmla="*/ 34 w 34"/>
                <a:gd name="T9" fmla="*/ 54 h 90"/>
                <a:gd name="T10" fmla="*/ 30 w 34"/>
                <a:gd name="T11" fmla="*/ 29 h 90"/>
                <a:gd name="T12" fmla="*/ 11 w 34"/>
                <a:gd name="T13" fmla="*/ 0 h 90"/>
                <a:gd name="T14" fmla="*/ 0 w 34"/>
                <a:gd name="T15" fmla="*/ 8 h 90"/>
                <a:gd name="T16" fmla="*/ 0 w 34"/>
                <a:gd name="T17" fmla="*/ 8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90"/>
                <a:gd name="T29" fmla="*/ 34 w 3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90">
                  <a:moveTo>
                    <a:pt x="0" y="8"/>
                  </a:moveTo>
                  <a:lnTo>
                    <a:pt x="15" y="27"/>
                  </a:lnTo>
                  <a:lnTo>
                    <a:pt x="23" y="59"/>
                  </a:lnTo>
                  <a:lnTo>
                    <a:pt x="21" y="90"/>
                  </a:lnTo>
                  <a:lnTo>
                    <a:pt x="34" y="54"/>
                  </a:lnTo>
                  <a:lnTo>
                    <a:pt x="30" y="29"/>
                  </a:lnTo>
                  <a:lnTo>
                    <a:pt x="11" y="0"/>
                  </a:lnTo>
                  <a:lnTo>
                    <a:pt x="0" y="8"/>
                  </a:lnTo>
                  <a:close/>
                </a:path>
              </a:pathLst>
            </a:custGeom>
            <a:solidFill>
              <a:srgbClr val="000000"/>
            </a:solidFill>
            <a:ln w="9525">
              <a:noFill/>
              <a:round/>
              <a:headEnd/>
              <a:tailEnd/>
            </a:ln>
          </p:spPr>
          <p:txBody>
            <a:bodyPr/>
            <a:lstStyle/>
            <a:p>
              <a:endParaRPr lang="id-ID"/>
            </a:p>
          </p:txBody>
        </p:sp>
        <p:sp>
          <p:nvSpPr>
            <p:cNvPr id="19603" name="Freeform 71"/>
            <p:cNvSpPr>
              <a:spLocks/>
            </p:cNvSpPr>
            <p:nvPr/>
          </p:nvSpPr>
          <p:spPr bwMode="auto">
            <a:xfrm>
              <a:off x="2772" y="1562"/>
              <a:ext cx="296" cy="389"/>
            </a:xfrm>
            <a:custGeom>
              <a:avLst/>
              <a:gdLst>
                <a:gd name="T0" fmla="*/ 475 w 591"/>
                <a:gd name="T1" fmla="*/ 12 h 778"/>
                <a:gd name="T2" fmla="*/ 477 w 591"/>
                <a:gd name="T3" fmla="*/ 33 h 778"/>
                <a:gd name="T4" fmla="*/ 443 w 591"/>
                <a:gd name="T5" fmla="*/ 84 h 778"/>
                <a:gd name="T6" fmla="*/ 405 w 591"/>
                <a:gd name="T7" fmla="*/ 287 h 778"/>
                <a:gd name="T8" fmla="*/ 437 w 591"/>
                <a:gd name="T9" fmla="*/ 350 h 778"/>
                <a:gd name="T10" fmla="*/ 424 w 591"/>
                <a:gd name="T11" fmla="*/ 493 h 778"/>
                <a:gd name="T12" fmla="*/ 392 w 591"/>
                <a:gd name="T13" fmla="*/ 586 h 778"/>
                <a:gd name="T14" fmla="*/ 352 w 591"/>
                <a:gd name="T15" fmla="*/ 635 h 778"/>
                <a:gd name="T16" fmla="*/ 242 w 591"/>
                <a:gd name="T17" fmla="*/ 669 h 778"/>
                <a:gd name="T18" fmla="*/ 299 w 591"/>
                <a:gd name="T19" fmla="*/ 557 h 778"/>
                <a:gd name="T20" fmla="*/ 194 w 591"/>
                <a:gd name="T21" fmla="*/ 658 h 778"/>
                <a:gd name="T22" fmla="*/ 109 w 591"/>
                <a:gd name="T23" fmla="*/ 603 h 778"/>
                <a:gd name="T24" fmla="*/ 42 w 591"/>
                <a:gd name="T25" fmla="*/ 555 h 778"/>
                <a:gd name="T26" fmla="*/ 14 w 591"/>
                <a:gd name="T27" fmla="*/ 498 h 778"/>
                <a:gd name="T28" fmla="*/ 33 w 591"/>
                <a:gd name="T29" fmla="*/ 358 h 778"/>
                <a:gd name="T30" fmla="*/ 65 w 591"/>
                <a:gd name="T31" fmla="*/ 297 h 778"/>
                <a:gd name="T32" fmla="*/ 128 w 591"/>
                <a:gd name="T33" fmla="*/ 251 h 778"/>
                <a:gd name="T34" fmla="*/ 160 w 591"/>
                <a:gd name="T35" fmla="*/ 170 h 778"/>
                <a:gd name="T36" fmla="*/ 221 w 591"/>
                <a:gd name="T37" fmla="*/ 78 h 778"/>
                <a:gd name="T38" fmla="*/ 192 w 591"/>
                <a:gd name="T39" fmla="*/ 92 h 778"/>
                <a:gd name="T40" fmla="*/ 128 w 591"/>
                <a:gd name="T41" fmla="*/ 208 h 778"/>
                <a:gd name="T42" fmla="*/ 107 w 591"/>
                <a:gd name="T43" fmla="*/ 247 h 778"/>
                <a:gd name="T44" fmla="*/ 44 w 591"/>
                <a:gd name="T45" fmla="*/ 303 h 778"/>
                <a:gd name="T46" fmla="*/ 10 w 591"/>
                <a:gd name="T47" fmla="*/ 373 h 778"/>
                <a:gd name="T48" fmla="*/ 0 w 591"/>
                <a:gd name="T49" fmla="*/ 521 h 778"/>
                <a:gd name="T50" fmla="*/ 55 w 591"/>
                <a:gd name="T51" fmla="*/ 584 h 778"/>
                <a:gd name="T52" fmla="*/ 202 w 591"/>
                <a:gd name="T53" fmla="*/ 704 h 778"/>
                <a:gd name="T54" fmla="*/ 359 w 591"/>
                <a:gd name="T55" fmla="*/ 656 h 778"/>
                <a:gd name="T56" fmla="*/ 422 w 591"/>
                <a:gd name="T57" fmla="*/ 637 h 778"/>
                <a:gd name="T58" fmla="*/ 420 w 591"/>
                <a:gd name="T59" fmla="*/ 778 h 778"/>
                <a:gd name="T60" fmla="*/ 436 w 591"/>
                <a:gd name="T61" fmla="*/ 759 h 778"/>
                <a:gd name="T62" fmla="*/ 472 w 591"/>
                <a:gd name="T63" fmla="*/ 502 h 778"/>
                <a:gd name="T64" fmla="*/ 591 w 591"/>
                <a:gd name="T65" fmla="*/ 69 h 778"/>
                <a:gd name="T66" fmla="*/ 565 w 591"/>
                <a:gd name="T67" fmla="*/ 124 h 778"/>
                <a:gd name="T68" fmla="*/ 508 w 591"/>
                <a:gd name="T69" fmla="*/ 232 h 778"/>
                <a:gd name="T70" fmla="*/ 475 w 591"/>
                <a:gd name="T71" fmla="*/ 329 h 778"/>
                <a:gd name="T72" fmla="*/ 426 w 591"/>
                <a:gd name="T73" fmla="*/ 293 h 778"/>
                <a:gd name="T74" fmla="*/ 449 w 591"/>
                <a:gd name="T75" fmla="*/ 95 h 778"/>
                <a:gd name="T76" fmla="*/ 493 w 591"/>
                <a:gd name="T77" fmla="*/ 25 h 778"/>
                <a:gd name="T78" fmla="*/ 477 w 591"/>
                <a:gd name="T79" fmla="*/ 0 h 778"/>
                <a:gd name="T80" fmla="*/ 475 w 591"/>
                <a:gd name="T81" fmla="*/ 12 h 778"/>
                <a:gd name="T82" fmla="*/ 475 w 591"/>
                <a:gd name="T83" fmla="*/ 12 h 7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1"/>
                <a:gd name="T127" fmla="*/ 0 h 778"/>
                <a:gd name="T128" fmla="*/ 591 w 591"/>
                <a:gd name="T129" fmla="*/ 778 h 7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1" h="778">
                  <a:moveTo>
                    <a:pt x="475" y="12"/>
                  </a:moveTo>
                  <a:lnTo>
                    <a:pt x="477" y="33"/>
                  </a:lnTo>
                  <a:lnTo>
                    <a:pt x="443" y="84"/>
                  </a:lnTo>
                  <a:lnTo>
                    <a:pt x="405" y="287"/>
                  </a:lnTo>
                  <a:lnTo>
                    <a:pt x="437" y="350"/>
                  </a:lnTo>
                  <a:lnTo>
                    <a:pt x="424" y="493"/>
                  </a:lnTo>
                  <a:lnTo>
                    <a:pt x="392" y="586"/>
                  </a:lnTo>
                  <a:lnTo>
                    <a:pt x="352" y="635"/>
                  </a:lnTo>
                  <a:lnTo>
                    <a:pt x="242" y="669"/>
                  </a:lnTo>
                  <a:lnTo>
                    <a:pt x="299" y="557"/>
                  </a:lnTo>
                  <a:lnTo>
                    <a:pt x="194" y="658"/>
                  </a:lnTo>
                  <a:lnTo>
                    <a:pt x="109" y="603"/>
                  </a:lnTo>
                  <a:lnTo>
                    <a:pt x="42" y="555"/>
                  </a:lnTo>
                  <a:lnTo>
                    <a:pt x="14" y="498"/>
                  </a:lnTo>
                  <a:lnTo>
                    <a:pt x="33" y="358"/>
                  </a:lnTo>
                  <a:lnTo>
                    <a:pt x="65" y="297"/>
                  </a:lnTo>
                  <a:lnTo>
                    <a:pt x="128" y="251"/>
                  </a:lnTo>
                  <a:lnTo>
                    <a:pt x="160" y="170"/>
                  </a:lnTo>
                  <a:lnTo>
                    <a:pt x="221" y="78"/>
                  </a:lnTo>
                  <a:lnTo>
                    <a:pt x="192" y="92"/>
                  </a:lnTo>
                  <a:lnTo>
                    <a:pt x="128" y="208"/>
                  </a:lnTo>
                  <a:lnTo>
                    <a:pt x="107" y="247"/>
                  </a:lnTo>
                  <a:lnTo>
                    <a:pt x="44" y="303"/>
                  </a:lnTo>
                  <a:lnTo>
                    <a:pt x="10" y="373"/>
                  </a:lnTo>
                  <a:lnTo>
                    <a:pt x="0" y="521"/>
                  </a:lnTo>
                  <a:lnTo>
                    <a:pt x="55" y="584"/>
                  </a:lnTo>
                  <a:lnTo>
                    <a:pt x="202" y="704"/>
                  </a:lnTo>
                  <a:lnTo>
                    <a:pt x="359" y="656"/>
                  </a:lnTo>
                  <a:lnTo>
                    <a:pt x="422" y="637"/>
                  </a:lnTo>
                  <a:lnTo>
                    <a:pt x="420" y="778"/>
                  </a:lnTo>
                  <a:lnTo>
                    <a:pt x="436" y="759"/>
                  </a:lnTo>
                  <a:lnTo>
                    <a:pt x="472" y="502"/>
                  </a:lnTo>
                  <a:lnTo>
                    <a:pt x="591" y="69"/>
                  </a:lnTo>
                  <a:lnTo>
                    <a:pt x="565" y="124"/>
                  </a:lnTo>
                  <a:lnTo>
                    <a:pt x="508" y="232"/>
                  </a:lnTo>
                  <a:lnTo>
                    <a:pt x="475" y="329"/>
                  </a:lnTo>
                  <a:lnTo>
                    <a:pt x="426" y="293"/>
                  </a:lnTo>
                  <a:lnTo>
                    <a:pt x="449" y="95"/>
                  </a:lnTo>
                  <a:lnTo>
                    <a:pt x="493" y="25"/>
                  </a:lnTo>
                  <a:lnTo>
                    <a:pt x="477" y="0"/>
                  </a:lnTo>
                  <a:lnTo>
                    <a:pt x="475" y="12"/>
                  </a:lnTo>
                  <a:close/>
                </a:path>
              </a:pathLst>
            </a:custGeom>
            <a:solidFill>
              <a:srgbClr val="000000"/>
            </a:solidFill>
            <a:ln w="9525">
              <a:noFill/>
              <a:round/>
              <a:headEnd/>
              <a:tailEnd/>
            </a:ln>
          </p:spPr>
          <p:txBody>
            <a:bodyPr/>
            <a:lstStyle/>
            <a:p>
              <a:endParaRPr lang="id-ID"/>
            </a:p>
          </p:txBody>
        </p:sp>
        <p:sp>
          <p:nvSpPr>
            <p:cNvPr id="19604" name="Freeform 72"/>
            <p:cNvSpPr>
              <a:spLocks/>
            </p:cNvSpPr>
            <p:nvPr/>
          </p:nvSpPr>
          <p:spPr bwMode="auto">
            <a:xfrm>
              <a:off x="2829" y="1770"/>
              <a:ext cx="127" cy="76"/>
            </a:xfrm>
            <a:custGeom>
              <a:avLst/>
              <a:gdLst>
                <a:gd name="T0" fmla="*/ 0 w 255"/>
                <a:gd name="T1" fmla="*/ 152 h 152"/>
                <a:gd name="T2" fmla="*/ 29 w 255"/>
                <a:gd name="T3" fmla="*/ 104 h 152"/>
                <a:gd name="T4" fmla="*/ 168 w 255"/>
                <a:gd name="T5" fmla="*/ 66 h 152"/>
                <a:gd name="T6" fmla="*/ 255 w 255"/>
                <a:gd name="T7" fmla="*/ 0 h 152"/>
                <a:gd name="T8" fmla="*/ 168 w 255"/>
                <a:gd name="T9" fmla="*/ 91 h 152"/>
                <a:gd name="T10" fmla="*/ 52 w 255"/>
                <a:gd name="T11" fmla="*/ 146 h 152"/>
                <a:gd name="T12" fmla="*/ 0 w 255"/>
                <a:gd name="T13" fmla="*/ 152 h 152"/>
                <a:gd name="T14" fmla="*/ 0 w 255"/>
                <a:gd name="T15" fmla="*/ 152 h 152"/>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152"/>
                <a:gd name="T26" fmla="*/ 255 w 25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152">
                  <a:moveTo>
                    <a:pt x="0" y="152"/>
                  </a:moveTo>
                  <a:lnTo>
                    <a:pt x="29" y="104"/>
                  </a:lnTo>
                  <a:lnTo>
                    <a:pt x="168" y="66"/>
                  </a:lnTo>
                  <a:lnTo>
                    <a:pt x="255" y="0"/>
                  </a:lnTo>
                  <a:lnTo>
                    <a:pt x="168" y="91"/>
                  </a:lnTo>
                  <a:lnTo>
                    <a:pt x="52" y="146"/>
                  </a:lnTo>
                  <a:lnTo>
                    <a:pt x="0" y="152"/>
                  </a:lnTo>
                  <a:close/>
                </a:path>
              </a:pathLst>
            </a:custGeom>
            <a:solidFill>
              <a:srgbClr val="000000"/>
            </a:solidFill>
            <a:ln w="9525">
              <a:noFill/>
              <a:round/>
              <a:headEnd/>
              <a:tailEnd/>
            </a:ln>
          </p:spPr>
          <p:txBody>
            <a:bodyPr/>
            <a:lstStyle/>
            <a:p>
              <a:endParaRPr lang="id-ID"/>
            </a:p>
          </p:txBody>
        </p:sp>
        <p:sp>
          <p:nvSpPr>
            <p:cNvPr id="19605" name="Freeform 73"/>
            <p:cNvSpPr>
              <a:spLocks/>
            </p:cNvSpPr>
            <p:nvPr/>
          </p:nvSpPr>
          <p:spPr bwMode="auto">
            <a:xfrm>
              <a:off x="2925" y="1749"/>
              <a:ext cx="54" cy="121"/>
            </a:xfrm>
            <a:custGeom>
              <a:avLst/>
              <a:gdLst>
                <a:gd name="T0" fmla="*/ 109 w 109"/>
                <a:gd name="T1" fmla="*/ 0 h 241"/>
                <a:gd name="T2" fmla="*/ 82 w 109"/>
                <a:gd name="T3" fmla="*/ 102 h 241"/>
                <a:gd name="T4" fmla="*/ 36 w 109"/>
                <a:gd name="T5" fmla="*/ 154 h 241"/>
                <a:gd name="T6" fmla="*/ 0 w 109"/>
                <a:gd name="T7" fmla="*/ 241 h 241"/>
                <a:gd name="T8" fmla="*/ 105 w 109"/>
                <a:gd name="T9" fmla="*/ 112 h 241"/>
                <a:gd name="T10" fmla="*/ 109 w 109"/>
                <a:gd name="T11" fmla="*/ 0 h 241"/>
                <a:gd name="T12" fmla="*/ 109 w 109"/>
                <a:gd name="T13" fmla="*/ 0 h 241"/>
                <a:gd name="T14" fmla="*/ 0 60000 65536"/>
                <a:gd name="T15" fmla="*/ 0 60000 65536"/>
                <a:gd name="T16" fmla="*/ 0 60000 65536"/>
                <a:gd name="T17" fmla="*/ 0 60000 65536"/>
                <a:gd name="T18" fmla="*/ 0 60000 65536"/>
                <a:gd name="T19" fmla="*/ 0 60000 65536"/>
                <a:gd name="T20" fmla="*/ 0 60000 65536"/>
                <a:gd name="T21" fmla="*/ 0 w 109"/>
                <a:gd name="T22" fmla="*/ 0 h 241"/>
                <a:gd name="T23" fmla="*/ 109 w 109"/>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241">
                  <a:moveTo>
                    <a:pt x="109" y="0"/>
                  </a:moveTo>
                  <a:lnTo>
                    <a:pt x="82" y="102"/>
                  </a:lnTo>
                  <a:lnTo>
                    <a:pt x="36" y="154"/>
                  </a:lnTo>
                  <a:lnTo>
                    <a:pt x="0" y="241"/>
                  </a:lnTo>
                  <a:lnTo>
                    <a:pt x="105" y="112"/>
                  </a:lnTo>
                  <a:lnTo>
                    <a:pt x="109" y="0"/>
                  </a:lnTo>
                  <a:close/>
                </a:path>
              </a:pathLst>
            </a:custGeom>
            <a:solidFill>
              <a:srgbClr val="000000"/>
            </a:solidFill>
            <a:ln w="9525">
              <a:noFill/>
              <a:round/>
              <a:headEnd/>
              <a:tailEnd/>
            </a:ln>
          </p:spPr>
          <p:txBody>
            <a:bodyPr/>
            <a:lstStyle/>
            <a:p>
              <a:endParaRPr lang="id-ID"/>
            </a:p>
          </p:txBody>
        </p:sp>
        <p:sp>
          <p:nvSpPr>
            <p:cNvPr id="19606" name="Freeform 74"/>
            <p:cNvSpPr>
              <a:spLocks/>
            </p:cNvSpPr>
            <p:nvPr/>
          </p:nvSpPr>
          <p:spPr bwMode="auto">
            <a:xfrm>
              <a:off x="2860" y="1602"/>
              <a:ext cx="91" cy="64"/>
            </a:xfrm>
            <a:custGeom>
              <a:avLst/>
              <a:gdLst>
                <a:gd name="T0" fmla="*/ 49 w 181"/>
                <a:gd name="T1" fmla="*/ 0 h 128"/>
                <a:gd name="T2" fmla="*/ 57 w 181"/>
                <a:gd name="T3" fmla="*/ 25 h 128"/>
                <a:gd name="T4" fmla="*/ 25 w 181"/>
                <a:gd name="T5" fmla="*/ 57 h 128"/>
                <a:gd name="T6" fmla="*/ 0 w 181"/>
                <a:gd name="T7" fmla="*/ 128 h 128"/>
                <a:gd name="T8" fmla="*/ 48 w 181"/>
                <a:gd name="T9" fmla="*/ 55 h 128"/>
                <a:gd name="T10" fmla="*/ 70 w 181"/>
                <a:gd name="T11" fmla="*/ 36 h 128"/>
                <a:gd name="T12" fmla="*/ 135 w 181"/>
                <a:gd name="T13" fmla="*/ 55 h 128"/>
                <a:gd name="T14" fmla="*/ 181 w 181"/>
                <a:gd name="T15" fmla="*/ 48 h 128"/>
                <a:gd name="T16" fmla="*/ 101 w 181"/>
                <a:gd name="T17" fmla="*/ 32 h 128"/>
                <a:gd name="T18" fmla="*/ 49 w 181"/>
                <a:gd name="T19" fmla="*/ 0 h 128"/>
                <a:gd name="T20" fmla="*/ 49 w 181"/>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8"/>
                <a:gd name="T35" fmla="*/ 181 w 18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8">
                  <a:moveTo>
                    <a:pt x="49" y="0"/>
                  </a:moveTo>
                  <a:lnTo>
                    <a:pt x="57" y="25"/>
                  </a:lnTo>
                  <a:lnTo>
                    <a:pt x="25" y="57"/>
                  </a:lnTo>
                  <a:lnTo>
                    <a:pt x="0" y="128"/>
                  </a:lnTo>
                  <a:lnTo>
                    <a:pt x="48" y="55"/>
                  </a:lnTo>
                  <a:lnTo>
                    <a:pt x="70" y="36"/>
                  </a:lnTo>
                  <a:lnTo>
                    <a:pt x="135" y="55"/>
                  </a:lnTo>
                  <a:lnTo>
                    <a:pt x="181" y="48"/>
                  </a:lnTo>
                  <a:lnTo>
                    <a:pt x="101" y="32"/>
                  </a:lnTo>
                  <a:lnTo>
                    <a:pt x="49" y="0"/>
                  </a:lnTo>
                  <a:close/>
                </a:path>
              </a:pathLst>
            </a:custGeom>
            <a:solidFill>
              <a:srgbClr val="000000"/>
            </a:solidFill>
            <a:ln w="9525">
              <a:noFill/>
              <a:round/>
              <a:headEnd/>
              <a:tailEnd/>
            </a:ln>
          </p:spPr>
          <p:txBody>
            <a:bodyPr/>
            <a:lstStyle/>
            <a:p>
              <a:endParaRPr lang="id-ID"/>
            </a:p>
          </p:txBody>
        </p:sp>
        <p:sp>
          <p:nvSpPr>
            <p:cNvPr id="19607" name="Freeform 75"/>
            <p:cNvSpPr>
              <a:spLocks/>
            </p:cNvSpPr>
            <p:nvPr/>
          </p:nvSpPr>
          <p:spPr bwMode="auto">
            <a:xfrm>
              <a:off x="2992" y="1479"/>
              <a:ext cx="327" cy="151"/>
            </a:xfrm>
            <a:custGeom>
              <a:avLst/>
              <a:gdLst>
                <a:gd name="T0" fmla="*/ 2 w 654"/>
                <a:gd name="T1" fmla="*/ 279 h 302"/>
                <a:gd name="T2" fmla="*/ 147 w 654"/>
                <a:gd name="T3" fmla="*/ 173 h 302"/>
                <a:gd name="T4" fmla="*/ 230 w 654"/>
                <a:gd name="T5" fmla="*/ 63 h 302"/>
                <a:gd name="T6" fmla="*/ 323 w 654"/>
                <a:gd name="T7" fmla="*/ 40 h 302"/>
                <a:gd name="T8" fmla="*/ 569 w 654"/>
                <a:gd name="T9" fmla="*/ 23 h 302"/>
                <a:gd name="T10" fmla="*/ 654 w 654"/>
                <a:gd name="T11" fmla="*/ 0 h 302"/>
                <a:gd name="T12" fmla="*/ 595 w 654"/>
                <a:gd name="T13" fmla="*/ 42 h 302"/>
                <a:gd name="T14" fmla="*/ 563 w 654"/>
                <a:gd name="T15" fmla="*/ 122 h 302"/>
                <a:gd name="T16" fmla="*/ 572 w 654"/>
                <a:gd name="T17" fmla="*/ 49 h 302"/>
                <a:gd name="T18" fmla="*/ 422 w 654"/>
                <a:gd name="T19" fmla="*/ 51 h 302"/>
                <a:gd name="T20" fmla="*/ 306 w 654"/>
                <a:gd name="T21" fmla="*/ 61 h 302"/>
                <a:gd name="T22" fmla="*/ 232 w 654"/>
                <a:gd name="T23" fmla="*/ 82 h 302"/>
                <a:gd name="T24" fmla="*/ 168 w 654"/>
                <a:gd name="T25" fmla="*/ 177 h 302"/>
                <a:gd name="T26" fmla="*/ 0 w 654"/>
                <a:gd name="T27" fmla="*/ 302 h 302"/>
                <a:gd name="T28" fmla="*/ 2 w 654"/>
                <a:gd name="T29" fmla="*/ 279 h 302"/>
                <a:gd name="T30" fmla="*/ 2 w 654"/>
                <a:gd name="T31" fmla="*/ 279 h 3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4"/>
                <a:gd name="T49" fmla="*/ 0 h 302"/>
                <a:gd name="T50" fmla="*/ 654 w 654"/>
                <a:gd name="T51" fmla="*/ 302 h 3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4" h="302">
                  <a:moveTo>
                    <a:pt x="2" y="279"/>
                  </a:moveTo>
                  <a:lnTo>
                    <a:pt x="147" y="173"/>
                  </a:lnTo>
                  <a:lnTo>
                    <a:pt x="230" y="63"/>
                  </a:lnTo>
                  <a:lnTo>
                    <a:pt x="323" y="40"/>
                  </a:lnTo>
                  <a:lnTo>
                    <a:pt x="569" y="23"/>
                  </a:lnTo>
                  <a:lnTo>
                    <a:pt x="654" y="0"/>
                  </a:lnTo>
                  <a:lnTo>
                    <a:pt x="595" y="42"/>
                  </a:lnTo>
                  <a:lnTo>
                    <a:pt x="563" y="122"/>
                  </a:lnTo>
                  <a:lnTo>
                    <a:pt x="572" y="49"/>
                  </a:lnTo>
                  <a:lnTo>
                    <a:pt x="422" y="51"/>
                  </a:lnTo>
                  <a:lnTo>
                    <a:pt x="306" y="61"/>
                  </a:lnTo>
                  <a:lnTo>
                    <a:pt x="232" y="82"/>
                  </a:lnTo>
                  <a:lnTo>
                    <a:pt x="168" y="177"/>
                  </a:lnTo>
                  <a:lnTo>
                    <a:pt x="0" y="302"/>
                  </a:lnTo>
                  <a:lnTo>
                    <a:pt x="2" y="279"/>
                  </a:lnTo>
                  <a:close/>
                </a:path>
              </a:pathLst>
            </a:custGeom>
            <a:solidFill>
              <a:srgbClr val="000000"/>
            </a:solidFill>
            <a:ln w="9525">
              <a:noFill/>
              <a:round/>
              <a:headEnd/>
              <a:tailEnd/>
            </a:ln>
          </p:spPr>
          <p:txBody>
            <a:bodyPr/>
            <a:lstStyle/>
            <a:p>
              <a:endParaRPr lang="id-ID"/>
            </a:p>
          </p:txBody>
        </p:sp>
        <p:sp>
          <p:nvSpPr>
            <p:cNvPr id="19608" name="Freeform 76"/>
            <p:cNvSpPr>
              <a:spLocks/>
            </p:cNvSpPr>
            <p:nvPr/>
          </p:nvSpPr>
          <p:spPr bwMode="auto">
            <a:xfrm>
              <a:off x="3016" y="1486"/>
              <a:ext cx="464" cy="554"/>
            </a:xfrm>
            <a:custGeom>
              <a:avLst/>
              <a:gdLst>
                <a:gd name="T0" fmla="*/ 656 w 927"/>
                <a:gd name="T1" fmla="*/ 19 h 1108"/>
                <a:gd name="T2" fmla="*/ 688 w 927"/>
                <a:gd name="T3" fmla="*/ 65 h 1108"/>
                <a:gd name="T4" fmla="*/ 741 w 927"/>
                <a:gd name="T5" fmla="*/ 147 h 1108"/>
                <a:gd name="T6" fmla="*/ 832 w 927"/>
                <a:gd name="T7" fmla="*/ 93 h 1108"/>
                <a:gd name="T8" fmla="*/ 927 w 927"/>
                <a:gd name="T9" fmla="*/ 0 h 1108"/>
                <a:gd name="T10" fmla="*/ 899 w 927"/>
                <a:gd name="T11" fmla="*/ 50 h 1108"/>
                <a:gd name="T12" fmla="*/ 804 w 927"/>
                <a:gd name="T13" fmla="*/ 133 h 1108"/>
                <a:gd name="T14" fmla="*/ 732 w 927"/>
                <a:gd name="T15" fmla="*/ 164 h 1108"/>
                <a:gd name="T16" fmla="*/ 669 w 927"/>
                <a:gd name="T17" fmla="*/ 76 h 1108"/>
                <a:gd name="T18" fmla="*/ 612 w 927"/>
                <a:gd name="T19" fmla="*/ 112 h 1108"/>
                <a:gd name="T20" fmla="*/ 515 w 927"/>
                <a:gd name="T21" fmla="*/ 295 h 1108"/>
                <a:gd name="T22" fmla="*/ 414 w 927"/>
                <a:gd name="T23" fmla="*/ 468 h 1108"/>
                <a:gd name="T24" fmla="*/ 291 w 927"/>
                <a:gd name="T25" fmla="*/ 745 h 1108"/>
                <a:gd name="T26" fmla="*/ 89 w 927"/>
                <a:gd name="T27" fmla="*/ 966 h 1108"/>
                <a:gd name="T28" fmla="*/ 72 w 927"/>
                <a:gd name="T29" fmla="*/ 1036 h 1108"/>
                <a:gd name="T30" fmla="*/ 159 w 927"/>
                <a:gd name="T31" fmla="*/ 1044 h 1108"/>
                <a:gd name="T32" fmla="*/ 226 w 927"/>
                <a:gd name="T33" fmla="*/ 1074 h 1108"/>
                <a:gd name="T34" fmla="*/ 100 w 927"/>
                <a:gd name="T35" fmla="*/ 1108 h 1108"/>
                <a:gd name="T36" fmla="*/ 45 w 927"/>
                <a:gd name="T37" fmla="*/ 1086 h 1108"/>
                <a:gd name="T38" fmla="*/ 0 w 927"/>
                <a:gd name="T39" fmla="*/ 1069 h 1108"/>
                <a:gd name="T40" fmla="*/ 42 w 927"/>
                <a:gd name="T41" fmla="*/ 1059 h 1108"/>
                <a:gd name="T42" fmla="*/ 53 w 927"/>
                <a:gd name="T43" fmla="*/ 966 h 1108"/>
                <a:gd name="T44" fmla="*/ 140 w 927"/>
                <a:gd name="T45" fmla="*/ 873 h 1108"/>
                <a:gd name="T46" fmla="*/ 34 w 927"/>
                <a:gd name="T47" fmla="*/ 907 h 1108"/>
                <a:gd name="T48" fmla="*/ 146 w 927"/>
                <a:gd name="T49" fmla="*/ 835 h 1108"/>
                <a:gd name="T50" fmla="*/ 70 w 927"/>
                <a:gd name="T51" fmla="*/ 846 h 1108"/>
                <a:gd name="T52" fmla="*/ 190 w 927"/>
                <a:gd name="T53" fmla="*/ 789 h 1108"/>
                <a:gd name="T54" fmla="*/ 125 w 927"/>
                <a:gd name="T55" fmla="*/ 793 h 1108"/>
                <a:gd name="T56" fmla="*/ 184 w 927"/>
                <a:gd name="T57" fmla="*/ 753 h 1108"/>
                <a:gd name="T58" fmla="*/ 281 w 927"/>
                <a:gd name="T59" fmla="*/ 717 h 1108"/>
                <a:gd name="T60" fmla="*/ 319 w 927"/>
                <a:gd name="T61" fmla="*/ 603 h 1108"/>
                <a:gd name="T62" fmla="*/ 315 w 927"/>
                <a:gd name="T63" fmla="*/ 506 h 1108"/>
                <a:gd name="T64" fmla="*/ 426 w 927"/>
                <a:gd name="T65" fmla="*/ 380 h 1108"/>
                <a:gd name="T66" fmla="*/ 386 w 927"/>
                <a:gd name="T67" fmla="*/ 386 h 1108"/>
                <a:gd name="T68" fmla="*/ 484 w 927"/>
                <a:gd name="T69" fmla="*/ 301 h 1108"/>
                <a:gd name="T70" fmla="*/ 578 w 927"/>
                <a:gd name="T71" fmla="*/ 114 h 1108"/>
                <a:gd name="T72" fmla="*/ 562 w 927"/>
                <a:gd name="T73" fmla="*/ 95 h 1108"/>
                <a:gd name="T74" fmla="*/ 576 w 927"/>
                <a:gd name="T75" fmla="*/ 71 h 1108"/>
                <a:gd name="T76" fmla="*/ 610 w 927"/>
                <a:gd name="T77" fmla="*/ 71 h 1108"/>
                <a:gd name="T78" fmla="*/ 642 w 927"/>
                <a:gd name="T79" fmla="*/ 52 h 1108"/>
                <a:gd name="T80" fmla="*/ 587 w 927"/>
                <a:gd name="T81" fmla="*/ 36 h 1108"/>
                <a:gd name="T82" fmla="*/ 635 w 927"/>
                <a:gd name="T83" fmla="*/ 29 h 1108"/>
                <a:gd name="T84" fmla="*/ 656 w 927"/>
                <a:gd name="T85" fmla="*/ 19 h 1108"/>
                <a:gd name="T86" fmla="*/ 656 w 927"/>
                <a:gd name="T87" fmla="*/ 19 h 1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7"/>
                <a:gd name="T133" fmla="*/ 0 h 1108"/>
                <a:gd name="T134" fmla="*/ 927 w 927"/>
                <a:gd name="T135" fmla="*/ 1108 h 1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7" h="1108">
                  <a:moveTo>
                    <a:pt x="656" y="19"/>
                  </a:moveTo>
                  <a:lnTo>
                    <a:pt x="688" y="65"/>
                  </a:lnTo>
                  <a:lnTo>
                    <a:pt x="741" y="147"/>
                  </a:lnTo>
                  <a:lnTo>
                    <a:pt x="832" y="93"/>
                  </a:lnTo>
                  <a:lnTo>
                    <a:pt x="927" y="0"/>
                  </a:lnTo>
                  <a:lnTo>
                    <a:pt x="899" y="50"/>
                  </a:lnTo>
                  <a:lnTo>
                    <a:pt x="804" y="133"/>
                  </a:lnTo>
                  <a:lnTo>
                    <a:pt x="732" y="164"/>
                  </a:lnTo>
                  <a:lnTo>
                    <a:pt x="669" y="76"/>
                  </a:lnTo>
                  <a:lnTo>
                    <a:pt x="612" y="112"/>
                  </a:lnTo>
                  <a:lnTo>
                    <a:pt x="515" y="295"/>
                  </a:lnTo>
                  <a:lnTo>
                    <a:pt x="414" y="468"/>
                  </a:lnTo>
                  <a:lnTo>
                    <a:pt x="291" y="745"/>
                  </a:lnTo>
                  <a:lnTo>
                    <a:pt x="89" y="966"/>
                  </a:lnTo>
                  <a:lnTo>
                    <a:pt x="72" y="1036"/>
                  </a:lnTo>
                  <a:lnTo>
                    <a:pt x="159" y="1044"/>
                  </a:lnTo>
                  <a:lnTo>
                    <a:pt x="226" y="1074"/>
                  </a:lnTo>
                  <a:lnTo>
                    <a:pt x="100" y="1108"/>
                  </a:lnTo>
                  <a:lnTo>
                    <a:pt x="45" y="1086"/>
                  </a:lnTo>
                  <a:lnTo>
                    <a:pt x="0" y="1069"/>
                  </a:lnTo>
                  <a:lnTo>
                    <a:pt x="42" y="1059"/>
                  </a:lnTo>
                  <a:lnTo>
                    <a:pt x="53" y="966"/>
                  </a:lnTo>
                  <a:lnTo>
                    <a:pt x="140" y="873"/>
                  </a:lnTo>
                  <a:lnTo>
                    <a:pt x="34" y="907"/>
                  </a:lnTo>
                  <a:lnTo>
                    <a:pt x="146" y="835"/>
                  </a:lnTo>
                  <a:lnTo>
                    <a:pt x="70" y="846"/>
                  </a:lnTo>
                  <a:lnTo>
                    <a:pt x="190" y="789"/>
                  </a:lnTo>
                  <a:lnTo>
                    <a:pt x="125" y="793"/>
                  </a:lnTo>
                  <a:lnTo>
                    <a:pt x="184" y="753"/>
                  </a:lnTo>
                  <a:lnTo>
                    <a:pt x="281" y="717"/>
                  </a:lnTo>
                  <a:lnTo>
                    <a:pt x="319" y="603"/>
                  </a:lnTo>
                  <a:lnTo>
                    <a:pt x="315" y="506"/>
                  </a:lnTo>
                  <a:lnTo>
                    <a:pt x="426" y="380"/>
                  </a:lnTo>
                  <a:lnTo>
                    <a:pt x="386" y="386"/>
                  </a:lnTo>
                  <a:lnTo>
                    <a:pt x="484" y="301"/>
                  </a:lnTo>
                  <a:lnTo>
                    <a:pt x="578" y="114"/>
                  </a:lnTo>
                  <a:lnTo>
                    <a:pt x="562" y="95"/>
                  </a:lnTo>
                  <a:lnTo>
                    <a:pt x="576" y="71"/>
                  </a:lnTo>
                  <a:lnTo>
                    <a:pt x="610" y="71"/>
                  </a:lnTo>
                  <a:lnTo>
                    <a:pt x="642" y="52"/>
                  </a:lnTo>
                  <a:lnTo>
                    <a:pt x="587" y="36"/>
                  </a:lnTo>
                  <a:lnTo>
                    <a:pt x="635" y="29"/>
                  </a:lnTo>
                  <a:lnTo>
                    <a:pt x="656" y="19"/>
                  </a:lnTo>
                  <a:close/>
                </a:path>
              </a:pathLst>
            </a:custGeom>
            <a:solidFill>
              <a:srgbClr val="000000"/>
            </a:solidFill>
            <a:ln w="9525">
              <a:noFill/>
              <a:round/>
              <a:headEnd/>
              <a:tailEnd/>
            </a:ln>
          </p:spPr>
          <p:txBody>
            <a:bodyPr/>
            <a:lstStyle/>
            <a:p>
              <a:endParaRPr lang="id-ID"/>
            </a:p>
          </p:txBody>
        </p:sp>
        <p:sp>
          <p:nvSpPr>
            <p:cNvPr id="19609" name="Freeform 77"/>
            <p:cNvSpPr>
              <a:spLocks/>
            </p:cNvSpPr>
            <p:nvPr/>
          </p:nvSpPr>
          <p:spPr bwMode="auto">
            <a:xfrm>
              <a:off x="2875" y="1486"/>
              <a:ext cx="472" cy="556"/>
            </a:xfrm>
            <a:custGeom>
              <a:avLst/>
              <a:gdLst>
                <a:gd name="T0" fmla="*/ 945 w 945"/>
                <a:gd name="T1" fmla="*/ 38 h 1112"/>
                <a:gd name="T2" fmla="*/ 936 w 945"/>
                <a:gd name="T3" fmla="*/ 6 h 1112"/>
                <a:gd name="T4" fmla="*/ 881 w 945"/>
                <a:gd name="T5" fmla="*/ 0 h 1112"/>
                <a:gd name="T6" fmla="*/ 858 w 945"/>
                <a:gd name="T7" fmla="*/ 27 h 1112"/>
                <a:gd name="T8" fmla="*/ 833 w 945"/>
                <a:gd name="T9" fmla="*/ 82 h 1112"/>
                <a:gd name="T10" fmla="*/ 753 w 945"/>
                <a:gd name="T11" fmla="*/ 198 h 1112"/>
                <a:gd name="T12" fmla="*/ 595 w 945"/>
                <a:gd name="T13" fmla="*/ 365 h 1112"/>
                <a:gd name="T14" fmla="*/ 442 w 945"/>
                <a:gd name="T15" fmla="*/ 648 h 1112"/>
                <a:gd name="T16" fmla="*/ 375 w 945"/>
                <a:gd name="T17" fmla="*/ 759 h 1112"/>
                <a:gd name="T18" fmla="*/ 288 w 945"/>
                <a:gd name="T19" fmla="*/ 871 h 1112"/>
                <a:gd name="T20" fmla="*/ 206 w 945"/>
                <a:gd name="T21" fmla="*/ 920 h 1112"/>
                <a:gd name="T22" fmla="*/ 164 w 945"/>
                <a:gd name="T23" fmla="*/ 973 h 1112"/>
                <a:gd name="T24" fmla="*/ 168 w 945"/>
                <a:gd name="T25" fmla="*/ 1017 h 1112"/>
                <a:gd name="T26" fmla="*/ 90 w 945"/>
                <a:gd name="T27" fmla="*/ 1042 h 1112"/>
                <a:gd name="T28" fmla="*/ 25 w 945"/>
                <a:gd name="T29" fmla="*/ 1078 h 1112"/>
                <a:gd name="T30" fmla="*/ 0 w 945"/>
                <a:gd name="T31" fmla="*/ 1103 h 1112"/>
                <a:gd name="T32" fmla="*/ 37 w 945"/>
                <a:gd name="T33" fmla="*/ 1112 h 1112"/>
                <a:gd name="T34" fmla="*/ 44 w 945"/>
                <a:gd name="T35" fmla="*/ 1082 h 1112"/>
                <a:gd name="T36" fmla="*/ 92 w 945"/>
                <a:gd name="T37" fmla="*/ 1065 h 1112"/>
                <a:gd name="T38" fmla="*/ 177 w 945"/>
                <a:gd name="T39" fmla="*/ 1029 h 1112"/>
                <a:gd name="T40" fmla="*/ 286 w 945"/>
                <a:gd name="T41" fmla="*/ 1070 h 1112"/>
                <a:gd name="T42" fmla="*/ 286 w 945"/>
                <a:gd name="T43" fmla="*/ 1006 h 1112"/>
                <a:gd name="T44" fmla="*/ 206 w 945"/>
                <a:gd name="T45" fmla="*/ 975 h 1112"/>
                <a:gd name="T46" fmla="*/ 299 w 945"/>
                <a:gd name="T47" fmla="*/ 973 h 1112"/>
                <a:gd name="T48" fmla="*/ 234 w 945"/>
                <a:gd name="T49" fmla="*/ 956 h 1112"/>
                <a:gd name="T50" fmla="*/ 246 w 945"/>
                <a:gd name="T51" fmla="*/ 915 h 1112"/>
                <a:gd name="T52" fmla="*/ 402 w 945"/>
                <a:gd name="T53" fmla="*/ 780 h 1112"/>
                <a:gd name="T54" fmla="*/ 472 w 945"/>
                <a:gd name="T55" fmla="*/ 647 h 1112"/>
                <a:gd name="T56" fmla="*/ 561 w 945"/>
                <a:gd name="T57" fmla="*/ 453 h 1112"/>
                <a:gd name="T58" fmla="*/ 637 w 945"/>
                <a:gd name="T59" fmla="*/ 342 h 1112"/>
                <a:gd name="T60" fmla="*/ 778 w 945"/>
                <a:gd name="T61" fmla="*/ 202 h 1112"/>
                <a:gd name="T62" fmla="*/ 825 w 945"/>
                <a:gd name="T63" fmla="*/ 130 h 1112"/>
                <a:gd name="T64" fmla="*/ 865 w 945"/>
                <a:gd name="T65" fmla="*/ 103 h 1112"/>
                <a:gd name="T66" fmla="*/ 879 w 945"/>
                <a:gd name="T67" fmla="*/ 34 h 1112"/>
                <a:gd name="T68" fmla="*/ 894 w 945"/>
                <a:gd name="T69" fmla="*/ 15 h 1112"/>
                <a:gd name="T70" fmla="*/ 945 w 945"/>
                <a:gd name="T71" fmla="*/ 38 h 1112"/>
                <a:gd name="T72" fmla="*/ 945 w 945"/>
                <a:gd name="T73" fmla="*/ 38 h 1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5"/>
                <a:gd name="T112" fmla="*/ 0 h 1112"/>
                <a:gd name="T113" fmla="*/ 945 w 945"/>
                <a:gd name="T114" fmla="*/ 1112 h 1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5" h="1112">
                  <a:moveTo>
                    <a:pt x="945" y="38"/>
                  </a:moveTo>
                  <a:lnTo>
                    <a:pt x="936" y="6"/>
                  </a:lnTo>
                  <a:lnTo>
                    <a:pt x="881" y="0"/>
                  </a:lnTo>
                  <a:lnTo>
                    <a:pt x="858" y="27"/>
                  </a:lnTo>
                  <a:lnTo>
                    <a:pt x="833" y="82"/>
                  </a:lnTo>
                  <a:lnTo>
                    <a:pt x="753" y="198"/>
                  </a:lnTo>
                  <a:lnTo>
                    <a:pt x="595" y="365"/>
                  </a:lnTo>
                  <a:lnTo>
                    <a:pt x="442" y="648"/>
                  </a:lnTo>
                  <a:lnTo>
                    <a:pt x="375" y="759"/>
                  </a:lnTo>
                  <a:lnTo>
                    <a:pt x="288" y="871"/>
                  </a:lnTo>
                  <a:lnTo>
                    <a:pt x="206" y="920"/>
                  </a:lnTo>
                  <a:lnTo>
                    <a:pt x="164" y="973"/>
                  </a:lnTo>
                  <a:lnTo>
                    <a:pt x="168" y="1017"/>
                  </a:lnTo>
                  <a:lnTo>
                    <a:pt x="90" y="1042"/>
                  </a:lnTo>
                  <a:lnTo>
                    <a:pt x="25" y="1078"/>
                  </a:lnTo>
                  <a:lnTo>
                    <a:pt x="0" y="1103"/>
                  </a:lnTo>
                  <a:lnTo>
                    <a:pt x="37" y="1112"/>
                  </a:lnTo>
                  <a:lnTo>
                    <a:pt x="44" y="1082"/>
                  </a:lnTo>
                  <a:lnTo>
                    <a:pt x="92" y="1065"/>
                  </a:lnTo>
                  <a:lnTo>
                    <a:pt x="177" y="1029"/>
                  </a:lnTo>
                  <a:lnTo>
                    <a:pt x="286" y="1070"/>
                  </a:lnTo>
                  <a:lnTo>
                    <a:pt x="286" y="1006"/>
                  </a:lnTo>
                  <a:lnTo>
                    <a:pt x="206" y="975"/>
                  </a:lnTo>
                  <a:lnTo>
                    <a:pt x="299" y="973"/>
                  </a:lnTo>
                  <a:lnTo>
                    <a:pt x="234" y="956"/>
                  </a:lnTo>
                  <a:lnTo>
                    <a:pt x="246" y="915"/>
                  </a:lnTo>
                  <a:lnTo>
                    <a:pt x="402" y="780"/>
                  </a:lnTo>
                  <a:lnTo>
                    <a:pt x="472" y="647"/>
                  </a:lnTo>
                  <a:lnTo>
                    <a:pt x="561" y="453"/>
                  </a:lnTo>
                  <a:lnTo>
                    <a:pt x="637" y="342"/>
                  </a:lnTo>
                  <a:lnTo>
                    <a:pt x="778" y="202"/>
                  </a:lnTo>
                  <a:lnTo>
                    <a:pt x="825" y="130"/>
                  </a:lnTo>
                  <a:lnTo>
                    <a:pt x="865" y="103"/>
                  </a:lnTo>
                  <a:lnTo>
                    <a:pt x="879" y="34"/>
                  </a:lnTo>
                  <a:lnTo>
                    <a:pt x="894" y="15"/>
                  </a:lnTo>
                  <a:lnTo>
                    <a:pt x="945" y="38"/>
                  </a:lnTo>
                  <a:close/>
                </a:path>
              </a:pathLst>
            </a:custGeom>
            <a:solidFill>
              <a:srgbClr val="000000"/>
            </a:solidFill>
            <a:ln w="9525">
              <a:noFill/>
              <a:round/>
              <a:headEnd/>
              <a:tailEnd/>
            </a:ln>
          </p:spPr>
          <p:txBody>
            <a:bodyPr/>
            <a:lstStyle/>
            <a:p>
              <a:endParaRPr lang="id-ID"/>
            </a:p>
          </p:txBody>
        </p:sp>
        <p:sp>
          <p:nvSpPr>
            <p:cNvPr id="19610" name="Freeform 78"/>
            <p:cNvSpPr>
              <a:spLocks/>
            </p:cNvSpPr>
            <p:nvPr/>
          </p:nvSpPr>
          <p:spPr bwMode="auto">
            <a:xfrm>
              <a:off x="3149" y="1570"/>
              <a:ext cx="440" cy="499"/>
            </a:xfrm>
            <a:custGeom>
              <a:avLst/>
              <a:gdLst>
                <a:gd name="T0" fmla="*/ 220 w 878"/>
                <a:gd name="T1" fmla="*/ 241 h 997"/>
                <a:gd name="T2" fmla="*/ 310 w 878"/>
                <a:gd name="T3" fmla="*/ 294 h 997"/>
                <a:gd name="T4" fmla="*/ 519 w 878"/>
                <a:gd name="T5" fmla="*/ 361 h 997"/>
                <a:gd name="T6" fmla="*/ 557 w 878"/>
                <a:gd name="T7" fmla="*/ 361 h 997"/>
                <a:gd name="T8" fmla="*/ 473 w 878"/>
                <a:gd name="T9" fmla="*/ 560 h 997"/>
                <a:gd name="T10" fmla="*/ 420 w 878"/>
                <a:gd name="T11" fmla="*/ 699 h 997"/>
                <a:gd name="T12" fmla="*/ 333 w 878"/>
                <a:gd name="T13" fmla="*/ 705 h 997"/>
                <a:gd name="T14" fmla="*/ 241 w 878"/>
                <a:gd name="T15" fmla="*/ 680 h 997"/>
                <a:gd name="T16" fmla="*/ 139 w 878"/>
                <a:gd name="T17" fmla="*/ 627 h 997"/>
                <a:gd name="T18" fmla="*/ 283 w 878"/>
                <a:gd name="T19" fmla="*/ 720 h 997"/>
                <a:gd name="T20" fmla="*/ 344 w 878"/>
                <a:gd name="T21" fmla="*/ 731 h 997"/>
                <a:gd name="T22" fmla="*/ 236 w 878"/>
                <a:gd name="T23" fmla="*/ 786 h 997"/>
                <a:gd name="T24" fmla="*/ 152 w 878"/>
                <a:gd name="T25" fmla="*/ 857 h 997"/>
                <a:gd name="T26" fmla="*/ 0 w 878"/>
                <a:gd name="T27" fmla="*/ 883 h 997"/>
                <a:gd name="T28" fmla="*/ 26 w 878"/>
                <a:gd name="T29" fmla="*/ 891 h 997"/>
                <a:gd name="T30" fmla="*/ 171 w 878"/>
                <a:gd name="T31" fmla="*/ 876 h 997"/>
                <a:gd name="T32" fmla="*/ 198 w 878"/>
                <a:gd name="T33" fmla="*/ 923 h 997"/>
                <a:gd name="T34" fmla="*/ 199 w 878"/>
                <a:gd name="T35" fmla="*/ 997 h 997"/>
                <a:gd name="T36" fmla="*/ 211 w 878"/>
                <a:gd name="T37" fmla="*/ 939 h 997"/>
                <a:gd name="T38" fmla="*/ 205 w 878"/>
                <a:gd name="T39" fmla="*/ 899 h 997"/>
                <a:gd name="T40" fmla="*/ 182 w 878"/>
                <a:gd name="T41" fmla="*/ 857 h 997"/>
                <a:gd name="T42" fmla="*/ 247 w 878"/>
                <a:gd name="T43" fmla="*/ 796 h 997"/>
                <a:gd name="T44" fmla="*/ 384 w 878"/>
                <a:gd name="T45" fmla="*/ 733 h 997"/>
                <a:gd name="T46" fmla="*/ 483 w 878"/>
                <a:gd name="T47" fmla="*/ 754 h 997"/>
                <a:gd name="T48" fmla="*/ 441 w 878"/>
                <a:gd name="T49" fmla="*/ 707 h 997"/>
                <a:gd name="T50" fmla="*/ 483 w 878"/>
                <a:gd name="T51" fmla="*/ 672 h 997"/>
                <a:gd name="T52" fmla="*/ 467 w 878"/>
                <a:gd name="T53" fmla="*/ 629 h 997"/>
                <a:gd name="T54" fmla="*/ 511 w 878"/>
                <a:gd name="T55" fmla="*/ 598 h 997"/>
                <a:gd name="T56" fmla="*/ 500 w 878"/>
                <a:gd name="T57" fmla="*/ 549 h 997"/>
                <a:gd name="T58" fmla="*/ 574 w 878"/>
                <a:gd name="T59" fmla="*/ 456 h 997"/>
                <a:gd name="T60" fmla="*/ 637 w 878"/>
                <a:gd name="T61" fmla="*/ 319 h 997"/>
                <a:gd name="T62" fmla="*/ 705 w 878"/>
                <a:gd name="T63" fmla="*/ 275 h 997"/>
                <a:gd name="T64" fmla="*/ 808 w 878"/>
                <a:gd name="T65" fmla="*/ 180 h 997"/>
                <a:gd name="T66" fmla="*/ 699 w 878"/>
                <a:gd name="T67" fmla="*/ 249 h 997"/>
                <a:gd name="T68" fmla="*/ 736 w 878"/>
                <a:gd name="T69" fmla="*/ 155 h 997"/>
                <a:gd name="T70" fmla="*/ 808 w 878"/>
                <a:gd name="T71" fmla="*/ 45 h 997"/>
                <a:gd name="T72" fmla="*/ 878 w 878"/>
                <a:gd name="T73" fmla="*/ 0 h 997"/>
                <a:gd name="T74" fmla="*/ 802 w 878"/>
                <a:gd name="T75" fmla="*/ 34 h 997"/>
                <a:gd name="T76" fmla="*/ 726 w 878"/>
                <a:gd name="T77" fmla="*/ 136 h 997"/>
                <a:gd name="T78" fmla="*/ 675 w 878"/>
                <a:gd name="T79" fmla="*/ 256 h 997"/>
                <a:gd name="T80" fmla="*/ 616 w 878"/>
                <a:gd name="T81" fmla="*/ 300 h 997"/>
                <a:gd name="T82" fmla="*/ 599 w 878"/>
                <a:gd name="T83" fmla="*/ 275 h 997"/>
                <a:gd name="T84" fmla="*/ 585 w 878"/>
                <a:gd name="T85" fmla="*/ 336 h 997"/>
                <a:gd name="T86" fmla="*/ 492 w 878"/>
                <a:gd name="T87" fmla="*/ 328 h 997"/>
                <a:gd name="T88" fmla="*/ 295 w 878"/>
                <a:gd name="T89" fmla="*/ 266 h 997"/>
                <a:gd name="T90" fmla="*/ 213 w 878"/>
                <a:gd name="T91" fmla="*/ 218 h 997"/>
                <a:gd name="T92" fmla="*/ 220 w 878"/>
                <a:gd name="T93" fmla="*/ 241 h 997"/>
                <a:gd name="T94" fmla="*/ 220 w 878"/>
                <a:gd name="T95" fmla="*/ 241 h 9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8"/>
                <a:gd name="T145" fmla="*/ 0 h 997"/>
                <a:gd name="T146" fmla="*/ 878 w 878"/>
                <a:gd name="T147" fmla="*/ 997 h 9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8" h="997">
                  <a:moveTo>
                    <a:pt x="220" y="241"/>
                  </a:moveTo>
                  <a:lnTo>
                    <a:pt x="310" y="294"/>
                  </a:lnTo>
                  <a:lnTo>
                    <a:pt x="519" y="361"/>
                  </a:lnTo>
                  <a:lnTo>
                    <a:pt x="557" y="361"/>
                  </a:lnTo>
                  <a:lnTo>
                    <a:pt x="473" y="560"/>
                  </a:lnTo>
                  <a:lnTo>
                    <a:pt x="420" y="699"/>
                  </a:lnTo>
                  <a:lnTo>
                    <a:pt x="333" y="705"/>
                  </a:lnTo>
                  <a:lnTo>
                    <a:pt x="241" y="680"/>
                  </a:lnTo>
                  <a:lnTo>
                    <a:pt x="139" y="627"/>
                  </a:lnTo>
                  <a:lnTo>
                    <a:pt x="283" y="720"/>
                  </a:lnTo>
                  <a:lnTo>
                    <a:pt x="344" y="731"/>
                  </a:lnTo>
                  <a:lnTo>
                    <a:pt x="236" y="786"/>
                  </a:lnTo>
                  <a:lnTo>
                    <a:pt x="152" y="857"/>
                  </a:lnTo>
                  <a:lnTo>
                    <a:pt x="0" y="883"/>
                  </a:lnTo>
                  <a:lnTo>
                    <a:pt x="26" y="891"/>
                  </a:lnTo>
                  <a:lnTo>
                    <a:pt x="171" y="876"/>
                  </a:lnTo>
                  <a:lnTo>
                    <a:pt x="198" y="923"/>
                  </a:lnTo>
                  <a:lnTo>
                    <a:pt x="199" y="997"/>
                  </a:lnTo>
                  <a:lnTo>
                    <a:pt x="211" y="939"/>
                  </a:lnTo>
                  <a:lnTo>
                    <a:pt x="205" y="899"/>
                  </a:lnTo>
                  <a:lnTo>
                    <a:pt x="182" y="857"/>
                  </a:lnTo>
                  <a:lnTo>
                    <a:pt x="247" y="796"/>
                  </a:lnTo>
                  <a:lnTo>
                    <a:pt x="384" y="733"/>
                  </a:lnTo>
                  <a:lnTo>
                    <a:pt x="483" y="754"/>
                  </a:lnTo>
                  <a:lnTo>
                    <a:pt x="441" y="707"/>
                  </a:lnTo>
                  <a:lnTo>
                    <a:pt x="483" y="672"/>
                  </a:lnTo>
                  <a:lnTo>
                    <a:pt x="467" y="629"/>
                  </a:lnTo>
                  <a:lnTo>
                    <a:pt x="511" y="598"/>
                  </a:lnTo>
                  <a:lnTo>
                    <a:pt x="500" y="549"/>
                  </a:lnTo>
                  <a:lnTo>
                    <a:pt x="574" y="456"/>
                  </a:lnTo>
                  <a:lnTo>
                    <a:pt x="637" y="319"/>
                  </a:lnTo>
                  <a:lnTo>
                    <a:pt x="705" y="275"/>
                  </a:lnTo>
                  <a:lnTo>
                    <a:pt x="808" y="180"/>
                  </a:lnTo>
                  <a:lnTo>
                    <a:pt x="699" y="249"/>
                  </a:lnTo>
                  <a:lnTo>
                    <a:pt x="736" y="155"/>
                  </a:lnTo>
                  <a:lnTo>
                    <a:pt x="808" y="45"/>
                  </a:lnTo>
                  <a:lnTo>
                    <a:pt x="878" y="0"/>
                  </a:lnTo>
                  <a:lnTo>
                    <a:pt x="802" y="34"/>
                  </a:lnTo>
                  <a:lnTo>
                    <a:pt x="726" y="136"/>
                  </a:lnTo>
                  <a:lnTo>
                    <a:pt x="675" y="256"/>
                  </a:lnTo>
                  <a:lnTo>
                    <a:pt x="616" y="300"/>
                  </a:lnTo>
                  <a:lnTo>
                    <a:pt x="599" y="275"/>
                  </a:lnTo>
                  <a:lnTo>
                    <a:pt x="585" y="336"/>
                  </a:lnTo>
                  <a:lnTo>
                    <a:pt x="492" y="328"/>
                  </a:lnTo>
                  <a:lnTo>
                    <a:pt x="295" y="266"/>
                  </a:lnTo>
                  <a:lnTo>
                    <a:pt x="213" y="218"/>
                  </a:lnTo>
                  <a:lnTo>
                    <a:pt x="220" y="241"/>
                  </a:lnTo>
                  <a:close/>
                </a:path>
              </a:pathLst>
            </a:custGeom>
            <a:solidFill>
              <a:srgbClr val="000000"/>
            </a:solidFill>
            <a:ln w="9525">
              <a:noFill/>
              <a:round/>
              <a:headEnd/>
              <a:tailEnd/>
            </a:ln>
          </p:spPr>
          <p:txBody>
            <a:bodyPr/>
            <a:lstStyle/>
            <a:p>
              <a:endParaRPr lang="id-ID"/>
            </a:p>
          </p:txBody>
        </p:sp>
        <p:sp>
          <p:nvSpPr>
            <p:cNvPr id="19611" name="Freeform 79"/>
            <p:cNvSpPr>
              <a:spLocks/>
            </p:cNvSpPr>
            <p:nvPr/>
          </p:nvSpPr>
          <p:spPr bwMode="auto">
            <a:xfrm>
              <a:off x="3217" y="1709"/>
              <a:ext cx="29" cy="165"/>
            </a:xfrm>
            <a:custGeom>
              <a:avLst/>
              <a:gdLst>
                <a:gd name="T0" fmla="*/ 59 w 59"/>
                <a:gd name="T1" fmla="*/ 0 h 331"/>
                <a:gd name="T2" fmla="*/ 23 w 59"/>
                <a:gd name="T3" fmla="*/ 105 h 331"/>
                <a:gd name="T4" fmla="*/ 17 w 59"/>
                <a:gd name="T5" fmla="*/ 253 h 331"/>
                <a:gd name="T6" fmla="*/ 21 w 59"/>
                <a:gd name="T7" fmla="*/ 312 h 331"/>
                <a:gd name="T8" fmla="*/ 4 w 59"/>
                <a:gd name="T9" fmla="*/ 331 h 331"/>
                <a:gd name="T10" fmla="*/ 0 w 59"/>
                <a:gd name="T11" fmla="*/ 215 h 331"/>
                <a:gd name="T12" fmla="*/ 17 w 59"/>
                <a:gd name="T13" fmla="*/ 68 h 331"/>
                <a:gd name="T14" fmla="*/ 59 w 59"/>
                <a:gd name="T15" fmla="*/ 0 h 331"/>
                <a:gd name="T16" fmla="*/ 59 w 59"/>
                <a:gd name="T17" fmla="*/ 0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331"/>
                <a:gd name="T29" fmla="*/ 59 w 5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331">
                  <a:moveTo>
                    <a:pt x="59" y="0"/>
                  </a:moveTo>
                  <a:lnTo>
                    <a:pt x="23" y="105"/>
                  </a:lnTo>
                  <a:lnTo>
                    <a:pt x="17" y="253"/>
                  </a:lnTo>
                  <a:lnTo>
                    <a:pt x="21" y="312"/>
                  </a:lnTo>
                  <a:lnTo>
                    <a:pt x="4" y="331"/>
                  </a:lnTo>
                  <a:lnTo>
                    <a:pt x="0" y="215"/>
                  </a:lnTo>
                  <a:lnTo>
                    <a:pt x="17" y="68"/>
                  </a:lnTo>
                  <a:lnTo>
                    <a:pt x="59" y="0"/>
                  </a:lnTo>
                  <a:close/>
                </a:path>
              </a:pathLst>
            </a:custGeom>
            <a:solidFill>
              <a:srgbClr val="000000"/>
            </a:solidFill>
            <a:ln w="9525">
              <a:noFill/>
              <a:round/>
              <a:headEnd/>
              <a:tailEnd/>
            </a:ln>
          </p:spPr>
          <p:txBody>
            <a:bodyPr/>
            <a:lstStyle/>
            <a:p>
              <a:endParaRPr lang="id-ID"/>
            </a:p>
          </p:txBody>
        </p:sp>
        <p:sp>
          <p:nvSpPr>
            <p:cNvPr id="19612" name="Freeform 80"/>
            <p:cNvSpPr>
              <a:spLocks/>
            </p:cNvSpPr>
            <p:nvPr/>
          </p:nvSpPr>
          <p:spPr bwMode="auto">
            <a:xfrm>
              <a:off x="3334" y="1402"/>
              <a:ext cx="337" cy="762"/>
            </a:xfrm>
            <a:custGeom>
              <a:avLst/>
              <a:gdLst>
                <a:gd name="T0" fmla="*/ 266 w 674"/>
                <a:gd name="T1" fmla="*/ 0 h 1523"/>
                <a:gd name="T2" fmla="*/ 308 w 674"/>
                <a:gd name="T3" fmla="*/ 13 h 1523"/>
                <a:gd name="T4" fmla="*/ 323 w 674"/>
                <a:gd name="T5" fmla="*/ 127 h 1523"/>
                <a:gd name="T6" fmla="*/ 589 w 674"/>
                <a:gd name="T7" fmla="*/ 306 h 1523"/>
                <a:gd name="T8" fmla="*/ 657 w 674"/>
                <a:gd name="T9" fmla="*/ 382 h 1523"/>
                <a:gd name="T10" fmla="*/ 674 w 674"/>
                <a:gd name="T11" fmla="*/ 460 h 1523"/>
                <a:gd name="T12" fmla="*/ 671 w 674"/>
                <a:gd name="T13" fmla="*/ 772 h 1523"/>
                <a:gd name="T14" fmla="*/ 629 w 674"/>
                <a:gd name="T15" fmla="*/ 867 h 1523"/>
                <a:gd name="T16" fmla="*/ 547 w 674"/>
                <a:gd name="T17" fmla="*/ 922 h 1523"/>
                <a:gd name="T18" fmla="*/ 456 w 674"/>
                <a:gd name="T19" fmla="*/ 1135 h 1523"/>
                <a:gd name="T20" fmla="*/ 357 w 674"/>
                <a:gd name="T21" fmla="*/ 1351 h 1523"/>
                <a:gd name="T22" fmla="*/ 213 w 674"/>
                <a:gd name="T23" fmla="*/ 1477 h 1523"/>
                <a:gd name="T24" fmla="*/ 28 w 674"/>
                <a:gd name="T25" fmla="*/ 1523 h 1523"/>
                <a:gd name="T26" fmla="*/ 0 w 674"/>
                <a:gd name="T27" fmla="*/ 1504 h 1523"/>
                <a:gd name="T28" fmla="*/ 190 w 674"/>
                <a:gd name="T29" fmla="*/ 1454 h 1523"/>
                <a:gd name="T30" fmla="*/ 260 w 674"/>
                <a:gd name="T31" fmla="*/ 1376 h 1523"/>
                <a:gd name="T32" fmla="*/ 355 w 674"/>
                <a:gd name="T33" fmla="*/ 1302 h 1523"/>
                <a:gd name="T34" fmla="*/ 458 w 674"/>
                <a:gd name="T35" fmla="*/ 1102 h 1523"/>
                <a:gd name="T36" fmla="*/ 532 w 674"/>
                <a:gd name="T37" fmla="*/ 909 h 1523"/>
                <a:gd name="T38" fmla="*/ 557 w 674"/>
                <a:gd name="T39" fmla="*/ 842 h 1523"/>
                <a:gd name="T40" fmla="*/ 636 w 674"/>
                <a:gd name="T41" fmla="*/ 757 h 1523"/>
                <a:gd name="T42" fmla="*/ 574 w 674"/>
                <a:gd name="T43" fmla="*/ 844 h 1523"/>
                <a:gd name="T44" fmla="*/ 621 w 674"/>
                <a:gd name="T45" fmla="*/ 806 h 1523"/>
                <a:gd name="T46" fmla="*/ 570 w 674"/>
                <a:gd name="T47" fmla="*/ 874 h 1523"/>
                <a:gd name="T48" fmla="*/ 621 w 674"/>
                <a:gd name="T49" fmla="*/ 853 h 1523"/>
                <a:gd name="T50" fmla="*/ 661 w 674"/>
                <a:gd name="T51" fmla="*/ 764 h 1523"/>
                <a:gd name="T52" fmla="*/ 663 w 674"/>
                <a:gd name="T53" fmla="*/ 604 h 1523"/>
                <a:gd name="T54" fmla="*/ 657 w 674"/>
                <a:gd name="T55" fmla="*/ 437 h 1523"/>
                <a:gd name="T56" fmla="*/ 635 w 674"/>
                <a:gd name="T57" fmla="*/ 373 h 1523"/>
                <a:gd name="T58" fmla="*/ 539 w 674"/>
                <a:gd name="T59" fmla="*/ 287 h 1523"/>
                <a:gd name="T60" fmla="*/ 325 w 674"/>
                <a:gd name="T61" fmla="*/ 152 h 1523"/>
                <a:gd name="T62" fmla="*/ 308 w 674"/>
                <a:gd name="T63" fmla="*/ 154 h 1523"/>
                <a:gd name="T64" fmla="*/ 308 w 674"/>
                <a:gd name="T65" fmla="*/ 108 h 1523"/>
                <a:gd name="T66" fmla="*/ 290 w 674"/>
                <a:gd name="T67" fmla="*/ 17 h 1523"/>
                <a:gd name="T68" fmla="*/ 266 w 674"/>
                <a:gd name="T69" fmla="*/ 19 h 1523"/>
                <a:gd name="T70" fmla="*/ 266 w 674"/>
                <a:gd name="T71" fmla="*/ 0 h 1523"/>
                <a:gd name="T72" fmla="*/ 266 w 674"/>
                <a:gd name="T73" fmla="*/ 0 h 15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4"/>
                <a:gd name="T112" fmla="*/ 0 h 1523"/>
                <a:gd name="T113" fmla="*/ 674 w 674"/>
                <a:gd name="T114" fmla="*/ 1523 h 15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4" h="1523">
                  <a:moveTo>
                    <a:pt x="266" y="0"/>
                  </a:moveTo>
                  <a:lnTo>
                    <a:pt x="308" y="13"/>
                  </a:lnTo>
                  <a:lnTo>
                    <a:pt x="323" y="127"/>
                  </a:lnTo>
                  <a:lnTo>
                    <a:pt x="589" y="306"/>
                  </a:lnTo>
                  <a:lnTo>
                    <a:pt x="657" y="382"/>
                  </a:lnTo>
                  <a:lnTo>
                    <a:pt x="674" y="460"/>
                  </a:lnTo>
                  <a:lnTo>
                    <a:pt x="671" y="772"/>
                  </a:lnTo>
                  <a:lnTo>
                    <a:pt x="629" y="867"/>
                  </a:lnTo>
                  <a:lnTo>
                    <a:pt x="547" y="922"/>
                  </a:lnTo>
                  <a:lnTo>
                    <a:pt x="456" y="1135"/>
                  </a:lnTo>
                  <a:lnTo>
                    <a:pt x="357" y="1351"/>
                  </a:lnTo>
                  <a:lnTo>
                    <a:pt x="213" y="1477"/>
                  </a:lnTo>
                  <a:lnTo>
                    <a:pt x="28" y="1523"/>
                  </a:lnTo>
                  <a:lnTo>
                    <a:pt x="0" y="1504"/>
                  </a:lnTo>
                  <a:lnTo>
                    <a:pt x="190" y="1454"/>
                  </a:lnTo>
                  <a:lnTo>
                    <a:pt x="260" y="1376"/>
                  </a:lnTo>
                  <a:lnTo>
                    <a:pt x="355" y="1302"/>
                  </a:lnTo>
                  <a:lnTo>
                    <a:pt x="458" y="1102"/>
                  </a:lnTo>
                  <a:lnTo>
                    <a:pt x="532" y="909"/>
                  </a:lnTo>
                  <a:lnTo>
                    <a:pt x="557" y="842"/>
                  </a:lnTo>
                  <a:lnTo>
                    <a:pt x="636" y="757"/>
                  </a:lnTo>
                  <a:lnTo>
                    <a:pt x="574" y="844"/>
                  </a:lnTo>
                  <a:lnTo>
                    <a:pt x="621" y="806"/>
                  </a:lnTo>
                  <a:lnTo>
                    <a:pt x="570" y="874"/>
                  </a:lnTo>
                  <a:lnTo>
                    <a:pt x="621" y="853"/>
                  </a:lnTo>
                  <a:lnTo>
                    <a:pt x="661" y="764"/>
                  </a:lnTo>
                  <a:lnTo>
                    <a:pt x="663" y="604"/>
                  </a:lnTo>
                  <a:lnTo>
                    <a:pt x="657" y="437"/>
                  </a:lnTo>
                  <a:lnTo>
                    <a:pt x="635" y="373"/>
                  </a:lnTo>
                  <a:lnTo>
                    <a:pt x="539" y="287"/>
                  </a:lnTo>
                  <a:lnTo>
                    <a:pt x="325" y="152"/>
                  </a:lnTo>
                  <a:lnTo>
                    <a:pt x="308" y="154"/>
                  </a:lnTo>
                  <a:lnTo>
                    <a:pt x="308" y="108"/>
                  </a:lnTo>
                  <a:lnTo>
                    <a:pt x="290" y="17"/>
                  </a:lnTo>
                  <a:lnTo>
                    <a:pt x="266" y="19"/>
                  </a:lnTo>
                  <a:lnTo>
                    <a:pt x="266" y="0"/>
                  </a:lnTo>
                  <a:close/>
                </a:path>
              </a:pathLst>
            </a:custGeom>
            <a:solidFill>
              <a:srgbClr val="000000"/>
            </a:solidFill>
            <a:ln w="9525">
              <a:noFill/>
              <a:round/>
              <a:headEnd/>
              <a:tailEnd/>
            </a:ln>
          </p:spPr>
          <p:txBody>
            <a:bodyPr/>
            <a:lstStyle/>
            <a:p>
              <a:endParaRPr lang="id-ID"/>
            </a:p>
          </p:txBody>
        </p:sp>
        <p:sp>
          <p:nvSpPr>
            <p:cNvPr id="19613" name="Freeform 81"/>
            <p:cNvSpPr>
              <a:spLocks/>
            </p:cNvSpPr>
            <p:nvPr/>
          </p:nvSpPr>
          <p:spPr bwMode="auto">
            <a:xfrm>
              <a:off x="3017" y="2025"/>
              <a:ext cx="164" cy="174"/>
            </a:xfrm>
            <a:custGeom>
              <a:avLst/>
              <a:gdLst>
                <a:gd name="T0" fmla="*/ 216 w 327"/>
                <a:gd name="T1" fmla="*/ 6 h 348"/>
                <a:gd name="T2" fmla="*/ 254 w 327"/>
                <a:gd name="T3" fmla="*/ 0 h 348"/>
                <a:gd name="T4" fmla="*/ 275 w 327"/>
                <a:gd name="T5" fmla="*/ 21 h 348"/>
                <a:gd name="T6" fmla="*/ 313 w 327"/>
                <a:gd name="T7" fmla="*/ 97 h 348"/>
                <a:gd name="T8" fmla="*/ 327 w 327"/>
                <a:gd name="T9" fmla="*/ 141 h 348"/>
                <a:gd name="T10" fmla="*/ 287 w 327"/>
                <a:gd name="T11" fmla="*/ 196 h 348"/>
                <a:gd name="T12" fmla="*/ 254 w 327"/>
                <a:gd name="T13" fmla="*/ 207 h 348"/>
                <a:gd name="T14" fmla="*/ 226 w 327"/>
                <a:gd name="T15" fmla="*/ 205 h 348"/>
                <a:gd name="T16" fmla="*/ 199 w 327"/>
                <a:gd name="T17" fmla="*/ 228 h 348"/>
                <a:gd name="T18" fmla="*/ 192 w 327"/>
                <a:gd name="T19" fmla="*/ 249 h 348"/>
                <a:gd name="T20" fmla="*/ 133 w 327"/>
                <a:gd name="T21" fmla="*/ 240 h 348"/>
                <a:gd name="T22" fmla="*/ 89 w 327"/>
                <a:gd name="T23" fmla="*/ 300 h 348"/>
                <a:gd name="T24" fmla="*/ 41 w 327"/>
                <a:gd name="T25" fmla="*/ 344 h 348"/>
                <a:gd name="T26" fmla="*/ 13 w 327"/>
                <a:gd name="T27" fmla="*/ 348 h 348"/>
                <a:gd name="T28" fmla="*/ 0 w 327"/>
                <a:gd name="T29" fmla="*/ 333 h 348"/>
                <a:gd name="T30" fmla="*/ 22 w 327"/>
                <a:gd name="T31" fmla="*/ 338 h 348"/>
                <a:gd name="T32" fmla="*/ 41 w 327"/>
                <a:gd name="T33" fmla="*/ 335 h 348"/>
                <a:gd name="T34" fmla="*/ 97 w 327"/>
                <a:gd name="T35" fmla="*/ 260 h 348"/>
                <a:gd name="T36" fmla="*/ 131 w 327"/>
                <a:gd name="T37" fmla="*/ 205 h 348"/>
                <a:gd name="T38" fmla="*/ 159 w 327"/>
                <a:gd name="T39" fmla="*/ 213 h 348"/>
                <a:gd name="T40" fmla="*/ 199 w 327"/>
                <a:gd name="T41" fmla="*/ 202 h 348"/>
                <a:gd name="T42" fmla="*/ 235 w 327"/>
                <a:gd name="T43" fmla="*/ 181 h 348"/>
                <a:gd name="T44" fmla="*/ 281 w 327"/>
                <a:gd name="T45" fmla="*/ 171 h 348"/>
                <a:gd name="T46" fmla="*/ 304 w 327"/>
                <a:gd name="T47" fmla="*/ 135 h 348"/>
                <a:gd name="T48" fmla="*/ 271 w 327"/>
                <a:gd name="T49" fmla="*/ 101 h 348"/>
                <a:gd name="T50" fmla="*/ 279 w 327"/>
                <a:gd name="T51" fmla="*/ 89 h 348"/>
                <a:gd name="T52" fmla="*/ 304 w 327"/>
                <a:gd name="T53" fmla="*/ 105 h 348"/>
                <a:gd name="T54" fmla="*/ 277 w 327"/>
                <a:gd name="T55" fmla="*/ 38 h 348"/>
                <a:gd name="T56" fmla="*/ 252 w 327"/>
                <a:gd name="T57" fmla="*/ 15 h 348"/>
                <a:gd name="T58" fmla="*/ 252 w 327"/>
                <a:gd name="T59" fmla="*/ 40 h 348"/>
                <a:gd name="T60" fmla="*/ 235 w 327"/>
                <a:gd name="T61" fmla="*/ 13 h 348"/>
                <a:gd name="T62" fmla="*/ 216 w 327"/>
                <a:gd name="T63" fmla="*/ 6 h 348"/>
                <a:gd name="T64" fmla="*/ 216 w 327"/>
                <a:gd name="T65" fmla="*/ 6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348"/>
                <a:gd name="T101" fmla="*/ 327 w 327"/>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348">
                  <a:moveTo>
                    <a:pt x="216" y="6"/>
                  </a:moveTo>
                  <a:lnTo>
                    <a:pt x="254" y="0"/>
                  </a:lnTo>
                  <a:lnTo>
                    <a:pt x="275" y="21"/>
                  </a:lnTo>
                  <a:lnTo>
                    <a:pt x="313" y="97"/>
                  </a:lnTo>
                  <a:lnTo>
                    <a:pt x="327" y="141"/>
                  </a:lnTo>
                  <a:lnTo>
                    <a:pt x="287" y="196"/>
                  </a:lnTo>
                  <a:lnTo>
                    <a:pt x="254" y="207"/>
                  </a:lnTo>
                  <a:lnTo>
                    <a:pt x="226" y="205"/>
                  </a:lnTo>
                  <a:lnTo>
                    <a:pt x="199" y="228"/>
                  </a:lnTo>
                  <a:lnTo>
                    <a:pt x="192" y="249"/>
                  </a:lnTo>
                  <a:lnTo>
                    <a:pt x="133" y="240"/>
                  </a:lnTo>
                  <a:lnTo>
                    <a:pt x="89" y="300"/>
                  </a:lnTo>
                  <a:lnTo>
                    <a:pt x="41" y="344"/>
                  </a:lnTo>
                  <a:lnTo>
                    <a:pt x="13" y="348"/>
                  </a:lnTo>
                  <a:lnTo>
                    <a:pt x="0" y="333"/>
                  </a:lnTo>
                  <a:lnTo>
                    <a:pt x="22" y="338"/>
                  </a:lnTo>
                  <a:lnTo>
                    <a:pt x="41" y="335"/>
                  </a:lnTo>
                  <a:lnTo>
                    <a:pt x="97" y="260"/>
                  </a:lnTo>
                  <a:lnTo>
                    <a:pt x="131" y="205"/>
                  </a:lnTo>
                  <a:lnTo>
                    <a:pt x="159" y="213"/>
                  </a:lnTo>
                  <a:lnTo>
                    <a:pt x="199" y="202"/>
                  </a:lnTo>
                  <a:lnTo>
                    <a:pt x="235" y="181"/>
                  </a:lnTo>
                  <a:lnTo>
                    <a:pt x="281" y="171"/>
                  </a:lnTo>
                  <a:lnTo>
                    <a:pt x="304" y="135"/>
                  </a:lnTo>
                  <a:lnTo>
                    <a:pt x="271" y="101"/>
                  </a:lnTo>
                  <a:lnTo>
                    <a:pt x="279" y="89"/>
                  </a:lnTo>
                  <a:lnTo>
                    <a:pt x="304" y="105"/>
                  </a:lnTo>
                  <a:lnTo>
                    <a:pt x="277" y="38"/>
                  </a:lnTo>
                  <a:lnTo>
                    <a:pt x="252" y="15"/>
                  </a:lnTo>
                  <a:lnTo>
                    <a:pt x="252" y="40"/>
                  </a:lnTo>
                  <a:lnTo>
                    <a:pt x="235" y="13"/>
                  </a:lnTo>
                  <a:lnTo>
                    <a:pt x="216" y="6"/>
                  </a:lnTo>
                  <a:close/>
                </a:path>
              </a:pathLst>
            </a:custGeom>
            <a:solidFill>
              <a:srgbClr val="000000"/>
            </a:solidFill>
            <a:ln w="9525">
              <a:noFill/>
              <a:round/>
              <a:headEnd/>
              <a:tailEnd/>
            </a:ln>
          </p:spPr>
          <p:txBody>
            <a:bodyPr/>
            <a:lstStyle/>
            <a:p>
              <a:endParaRPr lang="id-ID"/>
            </a:p>
          </p:txBody>
        </p:sp>
        <p:sp>
          <p:nvSpPr>
            <p:cNvPr id="19614" name="Freeform 82"/>
            <p:cNvSpPr>
              <a:spLocks/>
            </p:cNvSpPr>
            <p:nvPr/>
          </p:nvSpPr>
          <p:spPr bwMode="auto">
            <a:xfrm>
              <a:off x="3131" y="2024"/>
              <a:ext cx="366" cy="120"/>
            </a:xfrm>
            <a:custGeom>
              <a:avLst/>
              <a:gdLst>
                <a:gd name="T0" fmla="*/ 36 w 732"/>
                <a:gd name="T1" fmla="*/ 223 h 240"/>
                <a:gd name="T2" fmla="*/ 95 w 732"/>
                <a:gd name="T3" fmla="*/ 196 h 240"/>
                <a:gd name="T4" fmla="*/ 218 w 732"/>
                <a:gd name="T5" fmla="*/ 173 h 240"/>
                <a:gd name="T6" fmla="*/ 323 w 732"/>
                <a:gd name="T7" fmla="*/ 173 h 240"/>
                <a:gd name="T8" fmla="*/ 492 w 732"/>
                <a:gd name="T9" fmla="*/ 148 h 240"/>
                <a:gd name="T10" fmla="*/ 570 w 732"/>
                <a:gd name="T11" fmla="*/ 126 h 240"/>
                <a:gd name="T12" fmla="*/ 665 w 732"/>
                <a:gd name="T13" fmla="*/ 55 h 240"/>
                <a:gd name="T14" fmla="*/ 732 w 732"/>
                <a:gd name="T15" fmla="*/ 0 h 240"/>
                <a:gd name="T16" fmla="*/ 663 w 732"/>
                <a:gd name="T17" fmla="*/ 82 h 240"/>
                <a:gd name="T18" fmla="*/ 555 w 732"/>
                <a:gd name="T19" fmla="*/ 162 h 240"/>
                <a:gd name="T20" fmla="*/ 311 w 732"/>
                <a:gd name="T21" fmla="*/ 211 h 240"/>
                <a:gd name="T22" fmla="*/ 165 w 732"/>
                <a:gd name="T23" fmla="*/ 196 h 240"/>
                <a:gd name="T24" fmla="*/ 26 w 732"/>
                <a:gd name="T25" fmla="*/ 240 h 240"/>
                <a:gd name="T26" fmla="*/ 0 w 732"/>
                <a:gd name="T27" fmla="*/ 219 h 240"/>
                <a:gd name="T28" fmla="*/ 36 w 732"/>
                <a:gd name="T29" fmla="*/ 223 h 240"/>
                <a:gd name="T30" fmla="*/ 36 w 732"/>
                <a:gd name="T31" fmla="*/ 2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2"/>
                <a:gd name="T49" fmla="*/ 0 h 240"/>
                <a:gd name="T50" fmla="*/ 732 w 732"/>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2" h="240">
                  <a:moveTo>
                    <a:pt x="36" y="223"/>
                  </a:moveTo>
                  <a:lnTo>
                    <a:pt x="95" y="196"/>
                  </a:lnTo>
                  <a:lnTo>
                    <a:pt x="218" y="173"/>
                  </a:lnTo>
                  <a:lnTo>
                    <a:pt x="323" y="173"/>
                  </a:lnTo>
                  <a:lnTo>
                    <a:pt x="492" y="148"/>
                  </a:lnTo>
                  <a:lnTo>
                    <a:pt x="570" y="126"/>
                  </a:lnTo>
                  <a:lnTo>
                    <a:pt x="665" y="55"/>
                  </a:lnTo>
                  <a:lnTo>
                    <a:pt x="732" y="0"/>
                  </a:lnTo>
                  <a:lnTo>
                    <a:pt x="663" y="82"/>
                  </a:lnTo>
                  <a:lnTo>
                    <a:pt x="555" y="162"/>
                  </a:lnTo>
                  <a:lnTo>
                    <a:pt x="311" y="211"/>
                  </a:lnTo>
                  <a:lnTo>
                    <a:pt x="165" y="196"/>
                  </a:lnTo>
                  <a:lnTo>
                    <a:pt x="26" y="240"/>
                  </a:lnTo>
                  <a:lnTo>
                    <a:pt x="0" y="219"/>
                  </a:lnTo>
                  <a:lnTo>
                    <a:pt x="36" y="223"/>
                  </a:lnTo>
                  <a:close/>
                </a:path>
              </a:pathLst>
            </a:custGeom>
            <a:solidFill>
              <a:srgbClr val="000000"/>
            </a:solidFill>
            <a:ln w="9525">
              <a:noFill/>
              <a:round/>
              <a:headEnd/>
              <a:tailEnd/>
            </a:ln>
          </p:spPr>
          <p:txBody>
            <a:bodyPr/>
            <a:lstStyle/>
            <a:p>
              <a:endParaRPr lang="id-ID"/>
            </a:p>
          </p:txBody>
        </p:sp>
        <p:sp>
          <p:nvSpPr>
            <p:cNvPr id="19615" name="Freeform 83"/>
            <p:cNvSpPr>
              <a:spLocks/>
            </p:cNvSpPr>
            <p:nvPr/>
          </p:nvSpPr>
          <p:spPr bwMode="auto">
            <a:xfrm>
              <a:off x="3397" y="1910"/>
              <a:ext cx="31" cy="68"/>
            </a:xfrm>
            <a:custGeom>
              <a:avLst/>
              <a:gdLst>
                <a:gd name="T0" fmla="*/ 0 w 63"/>
                <a:gd name="T1" fmla="*/ 0 h 137"/>
                <a:gd name="T2" fmla="*/ 29 w 63"/>
                <a:gd name="T3" fmla="*/ 42 h 137"/>
                <a:gd name="T4" fmla="*/ 63 w 63"/>
                <a:gd name="T5" fmla="*/ 137 h 137"/>
                <a:gd name="T6" fmla="*/ 63 w 63"/>
                <a:gd name="T7" fmla="*/ 97 h 137"/>
                <a:gd name="T8" fmla="*/ 42 w 63"/>
                <a:gd name="T9" fmla="*/ 21 h 137"/>
                <a:gd name="T10" fmla="*/ 0 w 63"/>
                <a:gd name="T11" fmla="*/ 0 h 137"/>
                <a:gd name="T12" fmla="*/ 0 w 63"/>
                <a:gd name="T13" fmla="*/ 0 h 137"/>
                <a:gd name="T14" fmla="*/ 0 60000 65536"/>
                <a:gd name="T15" fmla="*/ 0 60000 65536"/>
                <a:gd name="T16" fmla="*/ 0 60000 65536"/>
                <a:gd name="T17" fmla="*/ 0 60000 65536"/>
                <a:gd name="T18" fmla="*/ 0 60000 65536"/>
                <a:gd name="T19" fmla="*/ 0 60000 65536"/>
                <a:gd name="T20" fmla="*/ 0 60000 65536"/>
                <a:gd name="T21" fmla="*/ 0 w 63"/>
                <a:gd name="T22" fmla="*/ 0 h 137"/>
                <a:gd name="T23" fmla="*/ 63 w 63"/>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37">
                  <a:moveTo>
                    <a:pt x="0" y="0"/>
                  </a:moveTo>
                  <a:lnTo>
                    <a:pt x="29" y="42"/>
                  </a:lnTo>
                  <a:lnTo>
                    <a:pt x="63" y="137"/>
                  </a:lnTo>
                  <a:lnTo>
                    <a:pt x="63" y="97"/>
                  </a:lnTo>
                  <a:lnTo>
                    <a:pt x="42" y="21"/>
                  </a:lnTo>
                  <a:lnTo>
                    <a:pt x="0" y="0"/>
                  </a:lnTo>
                  <a:close/>
                </a:path>
              </a:pathLst>
            </a:custGeom>
            <a:solidFill>
              <a:srgbClr val="000000"/>
            </a:solidFill>
            <a:ln w="9525">
              <a:noFill/>
              <a:round/>
              <a:headEnd/>
              <a:tailEnd/>
            </a:ln>
          </p:spPr>
          <p:txBody>
            <a:bodyPr/>
            <a:lstStyle/>
            <a:p>
              <a:endParaRPr lang="id-ID"/>
            </a:p>
          </p:txBody>
        </p:sp>
        <p:sp>
          <p:nvSpPr>
            <p:cNvPr id="19616" name="Freeform 84"/>
            <p:cNvSpPr>
              <a:spLocks/>
            </p:cNvSpPr>
            <p:nvPr/>
          </p:nvSpPr>
          <p:spPr bwMode="auto">
            <a:xfrm>
              <a:off x="3210" y="1271"/>
              <a:ext cx="111" cy="21"/>
            </a:xfrm>
            <a:custGeom>
              <a:avLst/>
              <a:gdLst>
                <a:gd name="T0" fmla="*/ 0 w 220"/>
                <a:gd name="T1" fmla="*/ 0 h 41"/>
                <a:gd name="T2" fmla="*/ 45 w 220"/>
                <a:gd name="T3" fmla="*/ 5 h 41"/>
                <a:gd name="T4" fmla="*/ 68 w 220"/>
                <a:gd name="T5" fmla="*/ 22 h 41"/>
                <a:gd name="T6" fmla="*/ 87 w 220"/>
                <a:gd name="T7" fmla="*/ 21 h 41"/>
                <a:gd name="T8" fmla="*/ 110 w 220"/>
                <a:gd name="T9" fmla="*/ 5 h 41"/>
                <a:gd name="T10" fmla="*/ 220 w 220"/>
                <a:gd name="T11" fmla="*/ 11 h 41"/>
                <a:gd name="T12" fmla="*/ 195 w 220"/>
                <a:gd name="T13" fmla="*/ 28 h 41"/>
                <a:gd name="T14" fmla="*/ 121 w 220"/>
                <a:gd name="T15" fmla="*/ 24 h 41"/>
                <a:gd name="T16" fmla="*/ 87 w 220"/>
                <a:gd name="T17" fmla="*/ 41 h 41"/>
                <a:gd name="T18" fmla="*/ 60 w 220"/>
                <a:gd name="T19" fmla="*/ 41 h 41"/>
                <a:gd name="T20" fmla="*/ 34 w 220"/>
                <a:gd name="T21" fmla="*/ 22 h 41"/>
                <a:gd name="T22" fmla="*/ 0 w 220"/>
                <a:gd name="T23" fmla="*/ 19 h 41"/>
                <a:gd name="T24" fmla="*/ 0 w 220"/>
                <a:gd name="T25" fmla="*/ 0 h 41"/>
                <a:gd name="T26" fmla="*/ 0 w 220"/>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41"/>
                <a:gd name="T44" fmla="*/ 220 w 22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41">
                  <a:moveTo>
                    <a:pt x="0" y="0"/>
                  </a:moveTo>
                  <a:lnTo>
                    <a:pt x="45" y="5"/>
                  </a:lnTo>
                  <a:lnTo>
                    <a:pt x="68" y="22"/>
                  </a:lnTo>
                  <a:lnTo>
                    <a:pt x="87" y="21"/>
                  </a:lnTo>
                  <a:lnTo>
                    <a:pt x="110" y="5"/>
                  </a:lnTo>
                  <a:lnTo>
                    <a:pt x="220" y="11"/>
                  </a:lnTo>
                  <a:lnTo>
                    <a:pt x="195" y="28"/>
                  </a:lnTo>
                  <a:lnTo>
                    <a:pt x="121" y="24"/>
                  </a:lnTo>
                  <a:lnTo>
                    <a:pt x="87" y="41"/>
                  </a:lnTo>
                  <a:lnTo>
                    <a:pt x="60" y="41"/>
                  </a:lnTo>
                  <a:lnTo>
                    <a:pt x="34" y="22"/>
                  </a:lnTo>
                  <a:lnTo>
                    <a:pt x="0" y="19"/>
                  </a:lnTo>
                  <a:lnTo>
                    <a:pt x="0" y="0"/>
                  </a:lnTo>
                  <a:close/>
                </a:path>
              </a:pathLst>
            </a:custGeom>
            <a:solidFill>
              <a:srgbClr val="000000"/>
            </a:solidFill>
            <a:ln w="9525">
              <a:noFill/>
              <a:round/>
              <a:headEnd/>
              <a:tailEnd/>
            </a:ln>
          </p:spPr>
          <p:txBody>
            <a:bodyPr/>
            <a:lstStyle/>
            <a:p>
              <a:endParaRPr lang="id-ID"/>
            </a:p>
          </p:txBody>
        </p:sp>
        <p:sp>
          <p:nvSpPr>
            <p:cNvPr id="19617" name="Freeform 85"/>
            <p:cNvSpPr>
              <a:spLocks/>
            </p:cNvSpPr>
            <p:nvPr/>
          </p:nvSpPr>
          <p:spPr bwMode="auto">
            <a:xfrm>
              <a:off x="3210" y="1274"/>
              <a:ext cx="24" cy="53"/>
            </a:xfrm>
            <a:custGeom>
              <a:avLst/>
              <a:gdLst>
                <a:gd name="T0" fmla="*/ 0 w 47"/>
                <a:gd name="T1" fmla="*/ 0 h 107"/>
                <a:gd name="T2" fmla="*/ 0 w 47"/>
                <a:gd name="T3" fmla="*/ 59 h 107"/>
                <a:gd name="T4" fmla="*/ 5 w 47"/>
                <a:gd name="T5" fmla="*/ 88 h 107"/>
                <a:gd name="T6" fmla="*/ 19 w 47"/>
                <a:gd name="T7" fmla="*/ 103 h 107"/>
                <a:gd name="T8" fmla="*/ 43 w 47"/>
                <a:gd name="T9" fmla="*/ 107 h 107"/>
                <a:gd name="T10" fmla="*/ 47 w 47"/>
                <a:gd name="T11" fmla="*/ 95 h 107"/>
                <a:gd name="T12" fmla="*/ 20 w 47"/>
                <a:gd name="T13" fmla="*/ 88 h 107"/>
                <a:gd name="T14" fmla="*/ 5 w 47"/>
                <a:gd name="T15" fmla="*/ 57 h 107"/>
                <a:gd name="T16" fmla="*/ 9 w 47"/>
                <a:gd name="T17" fmla="*/ 8 h 107"/>
                <a:gd name="T18" fmla="*/ 0 w 47"/>
                <a:gd name="T19" fmla="*/ 0 h 107"/>
                <a:gd name="T20" fmla="*/ 0 w 47"/>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07"/>
                <a:gd name="T35" fmla="*/ 47 w 47"/>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07">
                  <a:moveTo>
                    <a:pt x="0" y="0"/>
                  </a:moveTo>
                  <a:lnTo>
                    <a:pt x="0" y="59"/>
                  </a:lnTo>
                  <a:lnTo>
                    <a:pt x="5" y="88"/>
                  </a:lnTo>
                  <a:lnTo>
                    <a:pt x="19" y="103"/>
                  </a:lnTo>
                  <a:lnTo>
                    <a:pt x="43" y="107"/>
                  </a:lnTo>
                  <a:lnTo>
                    <a:pt x="47" y="95"/>
                  </a:lnTo>
                  <a:lnTo>
                    <a:pt x="20" y="88"/>
                  </a:lnTo>
                  <a:lnTo>
                    <a:pt x="5" y="57"/>
                  </a:lnTo>
                  <a:lnTo>
                    <a:pt x="9" y="8"/>
                  </a:lnTo>
                  <a:lnTo>
                    <a:pt x="0" y="0"/>
                  </a:lnTo>
                  <a:close/>
                </a:path>
              </a:pathLst>
            </a:custGeom>
            <a:solidFill>
              <a:srgbClr val="000000"/>
            </a:solidFill>
            <a:ln w="9525">
              <a:noFill/>
              <a:round/>
              <a:headEnd/>
              <a:tailEnd/>
            </a:ln>
          </p:spPr>
          <p:txBody>
            <a:bodyPr/>
            <a:lstStyle/>
            <a:p>
              <a:endParaRPr lang="id-ID"/>
            </a:p>
          </p:txBody>
        </p:sp>
        <p:sp>
          <p:nvSpPr>
            <p:cNvPr id="19618" name="Freeform 86"/>
            <p:cNvSpPr>
              <a:spLocks/>
            </p:cNvSpPr>
            <p:nvPr/>
          </p:nvSpPr>
          <p:spPr bwMode="auto">
            <a:xfrm>
              <a:off x="3258" y="1283"/>
              <a:ext cx="65" cy="47"/>
            </a:xfrm>
            <a:custGeom>
              <a:avLst/>
              <a:gdLst>
                <a:gd name="T0" fmla="*/ 0 w 131"/>
                <a:gd name="T1" fmla="*/ 8 h 96"/>
                <a:gd name="T2" fmla="*/ 13 w 131"/>
                <a:gd name="T3" fmla="*/ 65 h 96"/>
                <a:gd name="T4" fmla="*/ 36 w 131"/>
                <a:gd name="T5" fmla="*/ 92 h 96"/>
                <a:gd name="T6" fmla="*/ 87 w 131"/>
                <a:gd name="T7" fmla="*/ 96 h 96"/>
                <a:gd name="T8" fmla="*/ 125 w 131"/>
                <a:gd name="T9" fmla="*/ 73 h 96"/>
                <a:gd name="T10" fmla="*/ 131 w 131"/>
                <a:gd name="T11" fmla="*/ 12 h 96"/>
                <a:gd name="T12" fmla="*/ 114 w 131"/>
                <a:gd name="T13" fmla="*/ 16 h 96"/>
                <a:gd name="T14" fmla="*/ 62 w 131"/>
                <a:gd name="T15" fmla="*/ 19 h 96"/>
                <a:gd name="T16" fmla="*/ 70 w 131"/>
                <a:gd name="T17" fmla="*/ 37 h 96"/>
                <a:gd name="T18" fmla="*/ 93 w 131"/>
                <a:gd name="T19" fmla="*/ 42 h 96"/>
                <a:gd name="T20" fmla="*/ 76 w 131"/>
                <a:gd name="T21" fmla="*/ 50 h 96"/>
                <a:gd name="T22" fmla="*/ 100 w 131"/>
                <a:gd name="T23" fmla="*/ 59 h 96"/>
                <a:gd name="T24" fmla="*/ 81 w 131"/>
                <a:gd name="T25" fmla="*/ 78 h 96"/>
                <a:gd name="T26" fmla="*/ 41 w 131"/>
                <a:gd name="T27" fmla="*/ 84 h 96"/>
                <a:gd name="T28" fmla="*/ 15 w 131"/>
                <a:gd name="T29" fmla="*/ 48 h 96"/>
                <a:gd name="T30" fmla="*/ 13 w 131"/>
                <a:gd name="T31" fmla="*/ 0 h 96"/>
                <a:gd name="T32" fmla="*/ 0 w 131"/>
                <a:gd name="T33" fmla="*/ 8 h 96"/>
                <a:gd name="T34" fmla="*/ 0 w 131"/>
                <a:gd name="T35" fmla="*/ 8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96"/>
                <a:gd name="T56" fmla="*/ 131 w 131"/>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96">
                  <a:moveTo>
                    <a:pt x="0" y="8"/>
                  </a:moveTo>
                  <a:lnTo>
                    <a:pt x="13" y="65"/>
                  </a:lnTo>
                  <a:lnTo>
                    <a:pt x="36" y="92"/>
                  </a:lnTo>
                  <a:lnTo>
                    <a:pt x="87" y="96"/>
                  </a:lnTo>
                  <a:lnTo>
                    <a:pt x="125" y="73"/>
                  </a:lnTo>
                  <a:lnTo>
                    <a:pt x="131" y="12"/>
                  </a:lnTo>
                  <a:lnTo>
                    <a:pt x="114" y="16"/>
                  </a:lnTo>
                  <a:lnTo>
                    <a:pt x="62" y="19"/>
                  </a:lnTo>
                  <a:lnTo>
                    <a:pt x="70" y="37"/>
                  </a:lnTo>
                  <a:lnTo>
                    <a:pt x="93" y="42"/>
                  </a:lnTo>
                  <a:lnTo>
                    <a:pt x="76" y="50"/>
                  </a:lnTo>
                  <a:lnTo>
                    <a:pt x="100" y="59"/>
                  </a:lnTo>
                  <a:lnTo>
                    <a:pt x="81" y="78"/>
                  </a:lnTo>
                  <a:lnTo>
                    <a:pt x="41" y="84"/>
                  </a:lnTo>
                  <a:lnTo>
                    <a:pt x="15" y="48"/>
                  </a:lnTo>
                  <a:lnTo>
                    <a:pt x="13" y="0"/>
                  </a:lnTo>
                  <a:lnTo>
                    <a:pt x="0" y="8"/>
                  </a:lnTo>
                  <a:close/>
                </a:path>
              </a:pathLst>
            </a:custGeom>
            <a:solidFill>
              <a:srgbClr val="000000"/>
            </a:solidFill>
            <a:ln w="9525">
              <a:noFill/>
              <a:round/>
              <a:headEnd/>
              <a:tailEnd/>
            </a:ln>
          </p:spPr>
          <p:txBody>
            <a:bodyPr/>
            <a:lstStyle/>
            <a:p>
              <a:endParaRPr lang="id-ID"/>
            </a:p>
          </p:txBody>
        </p:sp>
        <p:sp>
          <p:nvSpPr>
            <p:cNvPr id="19619" name="Freeform 87"/>
            <p:cNvSpPr>
              <a:spLocks/>
            </p:cNvSpPr>
            <p:nvPr/>
          </p:nvSpPr>
          <p:spPr bwMode="auto">
            <a:xfrm>
              <a:off x="3224" y="1288"/>
              <a:ext cx="52" cy="82"/>
            </a:xfrm>
            <a:custGeom>
              <a:avLst/>
              <a:gdLst>
                <a:gd name="T0" fmla="*/ 31 w 105"/>
                <a:gd name="T1" fmla="*/ 9 h 163"/>
                <a:gd name="T2" fmla="*/ 0 w 105"/>
                <a:gd name="T3" fmla="*/ 0 h 163"/>
                <a:gd name="T4" fmla="*/ 0 w 105"/>
                <a:gd name="T5" fmla="*/ 13 h 163"/>
                <a:gd name="T6" fmla="*/ 12 w 105"/>
                <a:gd name="T7" fmla="*/ 25 h 163"/>
                <a:gd name="T8" fmla="*/ 4 w 105"/>
                <a:gd name="T9" fmla="*/ 38 h 163"/>
                <a:gd name="T10" fmla="*/ 25 w 105"/>
                <a:gd name="T11" fmla="*/ 47 h 163"/>
                <a:gd name="T12" fmla="*/ 10 w 105"/>
                <a:gd name="T13" fmla="*/ 95 h 163"/>
                <a:gd name="T14" fmla="*/ 4 w 105"/>
                <a:gd name="T15" fmla="*/ 131 h 163"/>
                <a:gd name="T16" fmla="*/ 15 w 105"/>
                <a:gd name="T17" fmla="*/ 152 h 163"/>
                <a:gd name="T18" fmla="*/ 44 w 105"/>
                <a:gd name="T19" fmla="*/ 163 h 163"/>
                <a:gd name="T20" fmla="*/ 82 w 105"/>
                <a:gd name="T21" fmla="*/ 150 h 163"/>
                <a:gd name="T22" fmla="*/ 105 w 105"/>
                <a:gd name="T23" fmla="*/ 154 h 163"/>
                <a:gd name="T24" fmla="*/ 105 w 105"/>
                <a:gd name="T25" fmla="*/ 135 h 163"/>
                <a:gd name="T26" fmla="*/ 59 w 105"/>
                <a:gd name="T27" fmla="*/ 144 h 163"/>
                <a:gd name="T28" fmla="*/ 34 w 105"/>
                <a:gd name="T29" fmla="*/ 139 h 163"/>
                <a:gd name="T30" fmla="*/ 15 w 105"/>
                <a:gd name="T31" fmla="*/ 122 h 163"/>
                <a:gd name="T32" fmla="*/ 44 w 105"/>
                <a:gd name="T33" fmla="*/ 4 h 163"/>
                <a:gd name="T34" fmla="*/ 31 w 105"/>
                <a:gd name="T35" fmla="*/ 9 h 163"/>
                <a:gd name="T36" fmla="*/ 31 w 105"/>
                <a:gd name="T37" fmla="*/ 9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163"/>
                <a:gd name="T59" fmla="*/ 105 w 105"/>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163">
                  <a:moveTo>
                    <a:pt x="31" y="9"/>
                  </a:moveTo>
                  <a:lnTo>
                    <a:pt x="0" y="0"/>
                  </a:lnTo>
                  <a:lnTo>
                    <a:pt x="0" y="13"/>
                  </a:lnTo>
                  <a:lnTo>
                    <a:pt x="12" y="25"/>
                  </a:lnTo>
                  <a:lnTo>
                    <a:pt x="4" y="38"/>
                  </a:lnTo>
                  <a:lnTo>
                    <a:pt x="25" y="47"/>
                  </a:lnTo>
                  <a:lnTo>
                    <a:pt x="10" y="95"/>
                  </a:lnTo>
                  <a:lnTo>
                    <a:pt x="4" y="131"/>
                  </a:lnTo>
                  <a:lnTo>
                    <a:pt x="15" y="152"/>
                  </a:lnTo>
                  <a:lnTo>
                    <a:pt x="44" y="163"/>
                  </a:lnTo>
                  <a:lnTo>
                    <a:pt x="82" y="150"/>
                  </a:lnTo>
                  <a:lnTo>
                    <a:pt x="105" y="154"/>
                  </a:lnTo>
                  <a:lnTo>
                    <a:pt x="105" y="135"/>
                  </a:lnTo>
                  <a:lnTo>
                    <a:pt x="59" y="144"/>
                  </a:lnTo>
                  <a:lnTo>
                    <a:pt x="34" y="139"/>
                  </a:lnTo>
                  <a:lnTo>
                    <a:pt x="15" y="122"/>
                  </a:lnTo>
                  <a:lnTo>
                    <a:pt x="44" y="4"/>
                  </a:lnTo>
                  <a:lnTo>
                    <a:pt x="31" y="9"/>
                  </a:lnTo>
                  <a:close/>
                </a:path>
              </a:pathLst>
            </a:custGeom>
            <a:solidFill>
              <a:srgbClr val="000000"/>
            </a:solidFill>
            <a:ln w="9525">
              <a:noFill/>
              <a:round/>
              <a:headEnd/>
              <a:tailEnd/>
            </a:ln>
          </p:spPr>
          <p:txBody>
            <a:bodyPr/>
            <a:lstStyle/>
            <a:p>
              <a:endParaRPr lang="id-ID"/>
            </a:p>
          </p:txBody>
        </p:sp>
        <p:sp>
          <p:nvSpPr>
            <p:cNvPr id="19620" name="Freeform 88"/>
            <p:cNvSpPr>
              <a:spLocks/>
            </p:cNvSpPr>
            <p:nvPr/>
          </p:nvSpPr>
          <p:spPr bwMode="auto">
            <a:xfrm>
              <a:off x="3252" y="1334"/>
              <a:ext cx="18" cy="10"/>
            </a:xfrm>
            <a:custGeom>
              <a:avLst/>
              <a:gdLst>
                <a:gd name="T0" fmla="*/ 0 w 36"/>
                <a:gd name="T1" fmla="*/ 8 h 19"/>
                <a:gd name="T2" fmla="*/ 13 w 36"/>
                <a:gd name="T3" fmla="*/ 19 h 19"/>
                <a:gd name="T4" fmla="*/ 36 w 36"/>
                <a:gd name="T5" fmla="*/ 10 h 19"/>
                <a:gd name="T6" fmla="*/ 19 w 36"/>
                <a:gd name="T7" fmla="*/ 0 h 19"/>
                <a:gd name="T8" fmla="*/ 0 w 36"/>
                <a:gd name="T9" fmla="*/ 8 h 19"/>
                <a:gd name="T10" fmla="*/ 0 w 36"/>
                <a:gd name="T11" fmla="*/ 8 h 19"/>
                <a:gd name="T12" fmla="*/ 0 60000 65536"/>
                <a:gd name="T13" fmla="*/ 0 60000 65536"/>
                <a:gd name="T14" fmla="*/ 0 60000 65536"/>
                <a:gd name="T15" fmla="*/ 0 60000 65536"/>
                <a:gd name="T16" fmla="*/ 0 60000 65536"/>
                <a:gd name="T17" fmla="*/ 0 60000 65536"/>
                <a:gd name="T18" fmla="*/ 0 w 36"/>
                <a:gd name="T19" fmla="*/ 0 h 19"/>
                <a:gd name="T20" fmla="*/ 36 w 3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6" h="19">
                  <a:moveTo>
                    <a:pt x="0" y="8"/>
                  </a:moveTo>
                  <a:lnTo>
                    <a:pt x="13" y="19"/>
                  </a:lnTo>
                  <a:lnTo>
                    <a:pt x="36" y="10"/>
                  </a:lnTo>
                  <a:lnTo>
                    <a:pt x="19" y="0"/>
                  </a:lnTo>
                  <a:lnTo>
                    <a:pt x="0" y="8"/>
                  </a:lnTo>
                  <a:close/>
                </a:path>
              </a:pathLst>
            </a:custGeom>
            <a:solidFill>
              <a:srgbClr val="000000"/>
            </a:solidFill>
            <a:ln w="9525">
              <a:noFill/>
              <a:round/>
              <a:headEnd/>
              <a:tailEnd/>
            </a:ln>
          </p:spPr>
          <p:txBody>
            <a:bodyPr/>
            <a:lstStyle/>
            <a:p>
              <a:endParaRPr lang="id-ID"/>
            </a:p>
          </p:txBody>
        </p:sp>
        <p:sp>
          <p:nvSpPr>
            <p:cNvPr id="19621" name="Freeform 89"/>
            <p:cNvSpPr>
              <a:spLocks/>
            </p:cNvSpPr>
            <p:nvPr/>
          </p:nvSpPr>
          <p:spPr bwMode="auto">
            <a:xfrm>
              <a:off x="3247" y="1391"/>
              <a:ext cx="43" cy="31"/>
            </a:xfrm>
            <a:custGeom>
              <a:avLst/>
              <a:gdLst>
                <a:gd name="T0" fmla="*/ 5 w 85"/>
                <a:gd name="T1" fmla="*/ 2 h 61"/>
                <a:gd name="T2" fmla="*/ 0 w 85"/>
                <a:gd name="T3" fmla="*/ 19 h 61"/>
                <a:gd name="T4" fmla="*/ 7 w 85"/>
                <a:gd name="T5" fmla="*/ 38 h 61"/>
                <a:gd name="T6" fmla="*/ 32 w 85"/>
                <a:gd name="T7" fmla="*/ 61 h 61"/>
                <a:gd name="T8" fmla="*/ 85 w 85"/>
                <a:gd name="T9" fmla="*/ 25 h 61"/>
                <a:gd name="T10" fmla="*/ 43 w 85"/>
                <a:gd name="T11" fmla="*/ 31 h 61"/>
                <a:gd name="T12" fmla="*/ 19 w 85"/>
                <a:gd name="T13" fmla="*/ 29 h 61"/>
                <a:gd name="T14" fmla="*/ 9 w 85"/>
                <a:gd name="T15" fmla="*/ 17 h 61"/>
                <a:gd name="T16" fmla="*/ 13 w 85"/>
                <a:gd name="T17" fmla="*/ 0 h 61"/>
                <a:gd name="T18" fmla="*/ 5 w 85"/>
                <a:gd name="T19" fmla="*/ 2 h 61"/>
                <a:gd name="T20" fmla="*/ 5 w 85"/>
                <a:gd name="T21" fmla="*/ 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1"/>
                <a:gd name="T35" fmla="*/ 85 w 8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1">
                  <a:moveTo>
                    <a:pt x="5" y="2"/>
                  </a:moveTo>
                  <a:lnTo>
                    <a:pt x="0" y="19"/>
                  </a:lnTo>
                  <a:lnTo>
                    <a:pt x="7" y="38"/>
                  </a:lnTo>
                  <a:lnTo>
                    <a:pt x="32" y="61"/>
                  </a:lnTo>
                  <a:lnTo>
                    <a:pt x="85" y="25"/>
                  </a:lnTo>
                  <a:lnTo>
                    <a:pt x="43" y="31"/>
                  </a:lnTo>
                  <a:lnTo>
                    <a:pt x="19" y="29"/>
                  </a:lnTo>
                  <a:lnTo>
                    <a:pt x="9" y="17"/>
                  </a:lnTo>
                  <a:lnTo>
                    <a:pt x="13" y="0"/>
                  </a:lnTo>
                  <a:lnTo>
                    <a:pt x="5" y="2"/>
                  </a:lnTo>
                  <a:close/>
                </a:path>
              </a:pathLst>
            </a:custGeom>
            <a:solidFill>
              <a:srgbClr val="000000"/>
            </a:solidFill>
            <a:ln w="9525">
              <a:noFill/>
              <a:round/>
              <a:headEnd/>
              <a:tailEnd/>
            </a:ln>
          </p:spPr>
          <p:txBody>
            <a:bodyPr/>
            <a:lstStyle/>
            <a:p>
              <a:endParaRPr lang="id-ID"/>
            </a:p>
          </p:txBody>
        </p:sp>
        <p:sp>
          <p:nvSpPr>
            <p:cNvPr id="19622" name="Freeform 90"/>
            <p:cNvSpPr>
              <a:spLocks/>
            </p:cNvSpPr>
            <p:nvPr/>
          </p:nvSpPr>
          <p:spPr bwMode="auto">
            <a:xfrm>
              <a:off x="3219" y="1150"/>
              <a:ext cx="52" cy="119"/>
            </a:xfrm>
            <a:custGeom>
              <a:avLst/>
              <a:gdLst>
                <a:gd name="T0" fmla="*/ 0 w 104"/>
                <a:gd name="T1" fmla="*/ 240 h 240"/>
                <a:gd name="T2" fmla="*/ 13 w 104"/>
                <a:gd name="T3" fmla="*/ 206 h 240"/>
                <a:gd name="T4" fmla="*/ 13 w 104"/>
                <a:gd name="T5" fmla="*/ 111 h 240"/>
                <a:gd name="T6" fmla="*/ 47 w 104"/>
                <a:gd name="T7" fmla="*/ 38 h 240"/>
                <a:gd name="T8" fmla="*/ 79 w 104"/>
                <a:gd name="T9" fmla="*/ 0 h 240"/>
                <a:gd name="T10" fmla="*/ 104 w 104"/>
                <a:gd name="T11" fmla="*/ 16 h 240"/>
                <a:gd name="T12" fmla="*/ 59 w 104"/>
                <a:gd name="T13" fmla="*/ 44 h 240"/>
                <a:gd name="T14" fmla="*/ 30 w 104"/>
                <a:gd name="T15" fmla="*/ 90 h 240"/>
                <a:gd name="T16" fmla="*/ 22 w 104"/>
                <a:gd name="T17" fmla="*/ 116 h 240"/>
                <a:gd name="T18" fmla="*/ 34 w 104"/>
                <a:gd name="T19" fmla="*/ 185 h 240"/>
                <a:gd name="T20" fmla="*/ 28 w 104"/>
                <a:gd name="T21" fmla="*/ 206 h 240"/>
                <a:gd name="T22" fmla="*/ 0 w 104"/>
                <a:gd name="T23" fmla="*/ 240 h 240"/>
                <a:gd name="T24" fmla="*/ 0 w 104"/>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240"/>
                <a:gd name="T41" fmla="*/ 104 w 104"/>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240">
                  <a:moveTo>
                    <a:pt x="0" y="240"/>
                  </a:moveTo>
                  <a:lnTo>
                    <a:pt x="13" y="206"/>
                  </a:lnTo>
                  <a:lnTo>
                    <a:pt x="13" y="111"/>
                  </a:lnTo>
                  <a:lnTo>
                    <a:pt x="47" y="38"/>
                  </a:lnTo>
                  <a:lnTo>
                    <a:pt x="79" y="0"/>
                  </a:lnTo>
                  <a:lnTo>
                    <a:pt x="104" y="16"/>
                  </a:lnTo>
                  <a:lnTo>
                    <a:pt x="59" y="44"/>
                  </a:lnTo>
                  <a:lnTo>
                    <a:pt x="30" y="90"/>
                  </a:lnTo>
                  <a:lnTo>
                    <a:pt x="22" y="116"/>
                  </a:lnTo>
                  <a:lnTo>
                    <a:pt x="34" y="185"/>
                  </a:lnTo>
                  <a:lnTo>
                    <a:pt x="28" y="206"/>
                  </a:lnTo>
                  <a:lnTo>
                    <a:pt x="0" y="240"/>
                  </a:lnTo>
                  <a:close/>
                </a:path>
              </a:pathLst>
            </a:custGeom>
            <a:solidFill>
              <a:srgbClr val="000000"/>
            </a:solidFill>
            <a:ln w="9525">
              <a:noFill/>
              <a:round/>
              <a:headEnd/>
              <a:tailEnd/>
            </a:ln>
          </p:spPr>
          <p:txBody>
            <a:bodyPr/>
            <a:lstStyle/>
            <a:p>
              <a:endParaRPr lang="id-ID"/>
            </a:p>
          </p:txBody>
        </p:sp>
        <p:sp>
          <p:nvSpPr>
            <p:cNvPr id="19623" name="Freeform 91"/>
            <p:cNvSpPr>
              <a:spLocks/>
            </p:cNvSpPr>
            <p:nvPr/>
          </p:nvSpPr>
          <p:spPr bwMode="auto">
            <a:xfrm>
              <a:off x="2879" y="2030"/>
              <a:ext cx="189" cy="159"/>
            </a:xfrm>
            <a:custGeom>
              <a:avLst/>
              <a:gdLst>
                <a:gd name="T0" fmla="*/ 25 w 378"/>
                <a:gd name="T1" fmla="*/ 5 h 319"/>
                <a:gd name="T2" fmla="*/ 46 w 378"/>
                <a:gd name="T3" fmla="*/ 28 h 319"/>
                <a:gd name="T4" fmla="*/ 80 w 378"/>
                <a:gd name="T5" fmla="*/ 32 h 319"/>
                <a:gd name="T6" fmla="*/ 145 w 378"/>
                <a:gd name="T7" fmla="*/ 0 h 319"/>
                <a:gd name="T8" fmla="*/ 194 w 378"/>
                <a:gd name="T9" fmla="*/ 7 h 319"/>
                <a:gd name="T10" fmla="*/ 133 w 378"/>
                <a:gd name="T11" fmla="*/ 60 h 319"/>
                <a:gd name="T12" fmla="*/ 135 w 378"/>
                <a:gd name="T13" fmla="*/ 95 h 319"/>
                <a:gd name="T14" fmla="*/ 158 w 378"/>
                <a:gd name="T15" fmla="*/ 106 h 319"/>
                <a:gd name="T16" fmla="*/ 194 w 378"/>
                <a:gd name="T17" fmla="*/ 93 h 319"/>
                <a:gd name="T18" fmla="*/ 249 w 378"/>
                <a:gd name="T19" fmla="*/ 53 h 319"/>
                <a:gd name="T20" fmla="*/ 272 w 378"/>
                <a:gd name="T21" fmla="*/ 45 h 319"/>
                <a:gd name="T22" fmla="*/ 302 w 378"/>
                <a:gd name="T23" fmla="*/ 55 h 319"/>
                <a:gd name="T24" fmla="*/ 276 w 378"/>
                <a:gd name="T25" fmla="*/ 68 h 319"/>
                <a:gd name="T26" fmla="*/ 289 w 378"/>
                <a:gd name="T27" fmla="*/ 83 h 319"/>
                <a:gd name="T28" fmla="*/ 316 w 378"/>
                <a:gd name="T29" fmla="*/ 76 h 319"/>
                <a:gd name="T30" fmla="*/ 281 w 378"/>
                <a:gd name="T31" fmla="*/ 102 h 319"/>
                <a:gd name="T32" fmla="*/ 207 w 378"/>
                <a:gd name="T33" fmla="*/ 197 h 319"/>
                <a:gd name="T34" fmla="*/ 209 w 378"/>
                <a:gd name="T35" fmla="*/ 222 h 319"/>
                <a:gd name="T36" fmla="*/ 234 w 378"/>
                <a:gd name="T37" fmla="*/ 235 h 319"/>
                <a:gd name="T38" fmla="*/ 278 w 378"/>
                <a:gd name="T39" fmla="*/ 197 h 319"/>
                <a:gd name="T40" fmla="*/ 346 w 378"/>
                <a:gd name="T41" fmla="*/ 123 h 319"/>
                <a:gd name="T42" fmla="*/ 363 w 378"/>
                <a:gd name="T43" fmla="*/ 119 h 319"/>
                <a:gd name="T44" fmla="*/ 344 w 378"/>
                <a:gd name="T45" fmla="*/ 144 h 319"/>
                <a:gd name="T46" fmla="*/ 357 w 378"/>
                <a:gd name="T47" fmla="*/ 157 h 319"/>
                <a:gd name="T48" fmla="*/ 378 w 378"/>
                <a:gd name="T49" fmla="*/ 142 h 319"/>
                <a:gd name="T50" fmla="*/ 350 w 378"/>
                <a:gd name="T51" fmla="*/ 199 h 319"/>
                <a:gd name="T52" fmla="*/ 318 w 378"/>
                <a:gd name="T53" fmla="*/ 245 h 319"/>
                <a:gd name="T54" fmla="*/ 280 w 378"/>
                <a:gd name="T55" fmla="*/ 298 h 319"/>
                <a:gd name="T56" fmla="*/ 280 w 378"/>
                <a:gd name="T57" fmla="*/ 319 h 319"/>
                <a:gd name="T58" fmla="*/ 272 w 378"/>
                <a:gd name="T59" fmla="*/ 304 h 319"/>
                <a:gd name="T60" fmla="*/ 289 w 378"/>
                <a:gd name="T61" fmla="*/ 271 h 319"/>
                <a:gd name="T62" fmla="*/ 350 w 378"/>
                <a:gd name="T63" fmla="*/ 173 h 319"/>
                <a:gd name="T64" fmla="*/ 338 w 378"/>
                <a:gd name="T65" fmla="*/ 161 h 319"/>
                <a:gd name="T66" fmla="*/ 316 w 378"/>
                <a:gd name="T67" fmla="*/ 173 h 319"/>
                <a:gd name="T68" fmla="*/ 251 w 378"/>
                <a:gd name="T69" fmla="*/ 235 h 319"/>
                <a:gd name="T70" fmla="*/ 223 w 378"/>
                <a:gd name="T71" fmla="*/ 247 h 319"/>
                <a:gd name="T72" fmla="*/ 198 w 378"/>
                <a:gd name="T73" fmla="*/ 230 h 319"/>
                <a:gd name="T74" fmla="*/ 200 w 378"/>
                <a:gd name="T75" fmla="*/ 190 h 319"/>
                <a:gd name="T76" fmla="*/ 272 w 378"/>
                <a:gd name="T77" fmla="*/ 100 h 319"/>
                <a:gd name="T78" fmla="*/ 266 w 378"/>
                <a:gd name="T79" fmla="*/ 68 h 319"/>
                <a:gd name="T80" fmla="*/ 238 w 378"/>
                <a:gd name="T81" fmla="*/ 81 h 319"/>
                <a:gd name="T82" fmla="*/ 186 w 378"/>
                <a:gd name="T83" fmla="*/ 114 h 319"/>
                <a:gd name="T84" fmla="*/ 139 w 378"/>
                <a:gd name="T85" fmla="*/ 114 h 319"/>
                <a:gd name="T86" fmla="*/ 122 w 378"/>
                <a:gd name="T87" fmla="*/ 93 h 319"/>
                <a:gd name="T88" fmla="*/ 126 w 378"/>
                <a:gd name="T89" fmla="*/ 53 h 319"/>
                <a:gd name="T90" fmla="*/ 175 w 378"/>
                <a:gd name="T91" fmla="*/ 13 h 319"/>
                <a:gd name="T92" fmla="*/ 74 w 378"/>
                <a:gd name="T93" fmla="*/ 41 h 319"/>
                <a:gd name="T94" fmla="*/ 31 w 378"/>
                <a:gd name="T95" fmla="*/ 36 h 319"/>
                <a:gd name="T96" fmla="*/ 0 w 378"/>
                <a:gd name="T97" fmla="*/ 17 h 319"/>
                <a:gd name="T98" fmla="*/ 25 w 378"/>
                <a:gd name="T99" fmla="*/ 5 h 319"/>
                <a:gd name="T100" fmla="*/ 25 w 378"/>
                <a:gd name="T101" fmla="*/ 5 h 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319"/>
                <a:gd name="T155" fmla="*/ 378 w 378"/>
                <a:gd name="T156" fmla="*/ 319 h 3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319">
                  <a:moveTo>
                    <a:pt x="25" y="5"/>
                  </a:moveTo>
                  <a:lnTo>
                    <a:pt x="46" y="28"/>
                  </a:lnTo>
                  <a:lnTo>
                    <a:pt x="80" y="32"/>
                  </a:lnTo>
                  <a:lnTo>
                    <a:pt x="145" y="0"/>
                  </a:lnTo>
                  <a:lnTo>
                    <a:pt x="194" y="7"/>
                  </a:lnTo>
                  <a:lnTo>
                    <a:pt x="133" y="60"/>
                  </a:lnTo>
                  <a:lnTo>
                    <a:pt x="135" y="95"/>
                  </a:lnTo>
                  <a:lnTo>
                    <a:pt x="158" y="106"/>
                  </a:lnTo>
                  <a:lnTo>
                    <a:pt x="194" y="93"/>
                  </a:lnTo>
                  <a:lnTo>
                    <a:pt x="249" y="53"/>
                  </a:lnTo>
                  <a:lnTo>
                    <a:pt x="272" y="45"/>
                  </a:lnTo>
                  <a:lnTo>
                    <a:pt x="302" y="55"/>
                  </a:lnTo>
                  <a:lnTo>
                    <a:pt x="276" y="68"/>
                  </a:lnTo>
                  <a:lnTo>
                    <a:pt x="289" y="83"/>
                  </a:lnTo>
                  <a:lnTo>
                    <a:pt x="316" y="76"/>
                  </a:lnTo>
                  <a:lnTo>
                    <a:pt x="281" y="102"/>
                  </a:lnTo>
                  <a:lnTo>
                    <a:pt x="207" y="197"/>
                  </a:lnTo>
                  <a:lnTo>
                    <a:pt x="209" y="222"/>
                  </a:lnTo>
                  <a:lnTo>
                    <a:pt x="234" y="235"/>
                  </a:lnTo>
                  <a:lnTo>
                    <a:pt x="278" y="197"/>
                  </a:lnTo>
                  <a:lnTo>
                    <a:pt x="346" y="123"/>
                  </a:lnTo>
                  <a:lnTo>
                    <a:pt x="363" y="119"/>
                  </a:lnTo>
                  <a:lnTo>
                    <a:pt x="344" y="144"/>
                  </a:lnTo>
                  <a:lnTo>
                    <a:pt x="357" y="157"/>
                  </a:lnTo>
                  <a:lnTo>
                    <a:pt x="378" y="142"/>
                  </a:lnTo>
                  <a:lnTo>
                    <a:pt x="350" y="199"/>
                  </a:lnTo>
                  <a:lnTo>
                    <a:pt x="318" y="245"/>
                  </a:lnTo>
                  <a:lnTo>
                    <a:pt x="280" y="298"/>
                  </a:lnTo>
                  <a:lnTo>
                    <a:pt x="280" y="319"/>
                  </a:lnTo>
                  <a:lnTo>
                    <a:pt x="272" y="304"/>
                  </a:lnTo>
                  <a:lnTo>
                    <a:pt x="289" y="271"/>
                  </a:lnTo>
                  <a:lnTo>
                    <a:pt x="350" y="173"/>
                  </a:lnTo>
                  <a:lnTo>
                    <a:pt x="338" y="161"/>
                  </a:lnTo>
                  <a:lnTo>
                    <a:pt x="316" y="173"/>
                  </a:lnTo>
                  <a:lnTo>
                    <a:pt x="251" y="235"/>
                  </a:lnTo>
                  <a:lnTo>
                    <a:pt x="223" y="247"/>
                  </a:lnTo>
                  <a:lnTo>
                    <a:pt x="198" y="230"/>
                  </a:lnTo>
                  <a:lnTo>
                    <a:pt x="200" y="190"/>
                  </a:lnTo>
                  <a:lnTo>
                    <a:pt x="272" y="100"/>
                  </a:lnTo>
                  <a:lnTo>
                    <a:pt x="266" y="68"/>
                  </a:lnTo>
                  <a:lnTo>
                    <a:pt x="238" y="81"/>
                  </a:lnTo>
                  <a:lnTo>
                    <a:pt x="186" y="114"/>
                  </a:lnTo>
                  <a:lnTo>
                    <a:pt x="139" y="114"/>
                  </a:lnTo>
                  <a:lnTo>
                    <a:pt x="122" y="93"/>
                  </a:lnTo>
                  <a:lnTo>
                    <a:pt x="126" y="53"/>
                  </a:lnTo>
                  <a:lnTo>
                    <a:pt x="175" y="13"/>
                  </a:lnTo>
                  <a:lnTo>
                    <a:pt x="74" y="41"/>
                  </a:lnTo>
                  <a:lnTo>
                    <a:pt x="31" y="36"/>
                  </a:lnTo>
                  <a:lnTo>
                    <a:pt x="0" y="17"/>
                  </a:lnTo>
                  <a:lnTo>
                    <a:pt x="25" y="5"/>
                  </a:lnTo>
                  <a:close/>
                </a:path>
              </a:pathLst>
            </a:custGeom>
            <a:solidFill>
              <a:srgbClr val="000000"/>
            </a:solidFill>
            <a:ln w="9525">
              <a:noFill/>
              <a:round/>
              <a:headEnd/>
              <a:tailEnd/>
            </a:ln>
          </p:spPr>
          <p:txBody>
            <a:bodyPr/>
            <a:lstStyle/>
            <a:p>
              <a:endParaRPr lang="id-ID"/>
            </a:p>
          </p:txBody>
        </p:sp>
        <p:sp>
          <p:nvSpPr>
            <p:cNvPr id="19624" name="Freeform 92"/>
            <p:cNvSpPr>
              <a:spLocks/>
            </p:cNvSpPr>
            <p:nvPr/>
          </p:nvSpPr>
          <p:spPr bwMode="auto">
            <a:xfrm>
              <a:off x="3079" y="2061"/>
              <a:ext cx="30" cy="32"/>
            </a:xfrm>
            <a:custGeom>
              <a:avLst/>
              <a:gdLst>
                <a:gd name="T0" fmla="*/ 0 w 59"/>
                <a:gd name="T1" fmla="*/ 0 h 65"/>
                <a:gd name="T2" fmla="*/ 36 w 59"/>
                <a:gd name="T3" fmla="*/ 10 h 65"/>
                <a:gd name="T4" fmla="*/ 59 w 59"/>
                <a:gd name="T5" fmla="*/ 33 h 65"/>
                <a:gd name="T6" fmla="*/ 57 w 59"/>
                <a:gd name="T7" fmla="*/ 65 h 65"/>
                <a:gd name="T8" fmla="*/ 40 w 59"/>
                <a:gd name="T9" fmla="*/ 36 h 65"/>
                <a:gd name="T10" fmla="*/ 0 w 59"/>
                <a:gd name="T11" fmla="*/ 0 h 65"/>
                <a:gd name="T12" fmla="*/ 0 w 59"/>
                <a:gd name="T13" fmla="*/ 0 h 65"/>
                <a:gd name="T14" fmla="*/ 0 60000 65536"/>
                <a:gd name="T15" fmla="*/ 0 60000 65536"/>
                <a:gd name="T16" fmla="*/ 0 60000 65536"/>
                <a:gd name="T17" fmla="*/ 0 60000 65536"/>
                <a:gd name="T18" fmla="*/ 0 60000 65536"/>
                <a:gd name="T19" fmla="*/ 0 60000 65536"/>
                <a:gd name="T20" fmla="*/ 0 60000 65536"/>
                <a:gd name="T21" fmla="*/ 0 w 59"/>
                <a:gd name="T22" fmla="*/ 0 h 65"/>
                <a:gd name="T23" fmla="*/ 59 w 5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65">
                  <a:moveTo>
                    <a:pt x="0" y="0"/>
                  </a:moveTo>
                  <a:lnTo>
                    <a:pt x="36" y="10"/>
                  </a:lnTo>
                  <a:lnTo>
                    <a:pt x="59" y="33"/>
                  </a:lnTo>
                  <a:lnTo>
                    <a:pt x="57" y="65"/>
                  </a:lnTo>
                  <a:lnTo>
                    <a:pt x="40" y="36"/>
                  </a:lnTo>
                  <a:lnTo>
                    <a:pt x="0" y="0"/>
                  </a:lnTo>
                  <a:close/>
                </a:path>
              </a:pathLst>
            </a:custGeom>
            <a:solidFill>
              <a:srgbClr val="000000"/>
            </a:solidFill>
            <a:ln w="9525">
              <a:noFill/>
              <a:round/>
              <a:headEnd/>
              <a:tailEnd/>
            </a:ln>
          </p:spPr>
          <p:txBody>
            <a:bodyPr/>
            <a:lstStyle/>
            <a:p>
              <a:endParaRPr lang="id-ID"/>
            </a:p>
          </p:txBody>
        </p:sp>
        <p:sp>
          <p:nvSpPr>
            <p:cNvPr id="19625" name="Freeform 93"/>
            <p:cNvSpPr>
              <a:spLocks/>
            </p:cNvSpPr>
            <p:nvPr/>
          </p:nvSpPr>
          <p:spPr bwMode="auto">
            <a:xfrm>
              <a:off x="3039" y="2060"/>
              <a:ext cx="30" cy="15"/>
            </a:xfrm>
            <a:custGeom>
              <a:avLst/>
              <a:gdLst>
                <a:gd name="T0" fmla="*/ 0 w 59"/>
                <a:gd name="T1" fmla="*/ 14 h 31"/>
                <a:gd name="T2" fmla="*/ 29 w 59"/>
                <a:gd name="T3" fmla="*/ 0 h 31"/>
                <a:gd name="T4" fmla="*/ 59 w 59"/>
                <a:gd name="T5" fmla="*/ 17 h 31"/>
                <a:gd name="T6" fmla="*/ 59 w 59"/>
                <a:gd name="T7" fmla="*/ 31 h 31"/>
                <a:gd name="T8" fmla="*/ 27 w 59"/>
                <a:gd name="T9" fmla="*/ 16 h 31"/>
                <a:gd name="T10" fmla="*/ 0 w 59"/>
                <a:gd name="T11" fmla="*/ 14 h 31"/>
                <a:gd name="T12" fmla="*/ 0 w 59"/>
                <a:gd name="T13" fmla="*/ 14 h 31"/>
                <a:gd name="T14" fmla="*/ 0 60000 65536"/>
                <a:gd name="T15" fmla="*/ 0 60000 65536"/>
                <a:gd name="T16" fmla="*/ 0 60000 65536"/>
                <a:gd name="T17" fmla="*/ 0 60000 65536"/>
                <a:gd name="T18" fmla="*/ 0 60000 65536"/>
                <a:gd name="T19" fmla="*/ 0 60000 65536"/>
                <a:gd name="T20" fmla="*/ 0 60000 65536"/>
                <a:gd name="T21" fmla="*/ 0 w 59"/>
                <a:gd name="T22" fmla="*/ 0 h 31"/>
                <a:gd name="T23" fmla="*/ 59 w 5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1">
                  <a:moveTo>
                    <a:pt x="0" y="14"/>
                  </a:moveTo>
                  <a:lnTo>
                    <a:pt x="29" y="0"/>
                  </a:lnTo>
                  <a:lnTo>
                    <a:pt x="59" y="17"/>
                  </a:lnTo>
                  <a:lnTo>
                    <a:pt x="59" y="31"/>
                  </a:lnTo>
                  <a:lnTo>
                    <a:pt x="27" y="16"/>
                  </a:lnTo>
                  <a:lnTo>
                    <a:pt x="0" y="14"/>
                  </a:lnTo>
                  <a:close/>
                </a:path>
              </a:pathLst>
            </a:custGeom>
            <a:solidFill>
              <a:srgbClr val="000000"/>
            </a:solidFill>
            <a:ln w="9525">
              <a:noFill/>
              <a:round/>
              <a:headEnd/>
              <a:tailEnd/>
            </a:ln>
          </p:spPr>
          <p:txBody>
            <a:bodyPr/>
            <a:lstStyle/>
            <a:p>
              <a:endParaRPr lang="id-ID"/>
            </a:p>
          </p:txBody>
        </p:sp>
        <p:sp>
          <p:nvSpPr>
            <p:cNvPr id="19626" name="Freeform 94"/>
            <p:cNvSpPr>
              <a:spLocks/>
            </p:cNvSpPr>
            <p:nvPr/>
          </p:nvSpPr>
          <p:spPr bwMode="auto">
            <a:xfrm>
              <a:off x="2515" y="2084"/>
              <a:ext cx="796" cy="373"/>
            </a:xfrm>
            <a:custGeom>
              <a:avLst/>
              <a:gdLst>
                <a:gd name="T0" fmla="*/ 34 w 1593"/>
                <a:gd name="T1" fmla="*/ 0 h 745"/>
                <a:gd name="T2" fmla="*/ 0 w 1593"/>
                <a:gd name="T3" fmla="*/ 68 h 745"/>
                <a:gd name="T4" fmla="*/ 11 w 1593"/>
                <a:gd name="T5" fmla="*/ 169 h 745"/>
                <a:gd name="T6" fmla="*/ 51 w 1593"/>
                <a:gd name="T7" fmla="*/ 395 h 745"/>
                <a:gd name="T8" fmla="*/ 445 w 1593"/>
                <a:gd name="T9" fmla="*/ 405 h 745"/>
                <a:gd name="T10" fmla="*/ 633 w 1593"/>
                <a:gd name="T11" fmla="*/ 542 h 745"/>
                <a:gd name="T12" fmla="*/ 810 w 1593"/>
                <a:gd name="T13" fmla="*/ 625 h 745"/>
                <a:gd name="T14" fmla="*/ 954 w 1593"/>
                <a:gd name="T15" fmla="*/ 716 h 745"/>
                <a:gd name="T16" fmla="*/ 1167 w 1593"/>
                <a:gd name="T17" fmla="*/ 745 h 745"/>
                <a:gd name="T18" fmla="*/ 1395 w 1593"/>
                <a:gd name="T19" fmla="*/ 713 h 745"/>
                <a:gd name="T20" fmla="*/ 1511 w 1593"/>
                <a:gd name="T21" fmla="*/ 591 h 745"/>
                <a:gd name="T22" fmla="*/ 1593 w 1593"/>
                <a:gd name="T23" fmla="*/ 439 h 745"/>
                <a:gd name="T24" fmla="*/ 1492 w 1593"/>
                <a:gd name="T25" fmla="*/ 513 h 745"/>
                <a:gd name="T26" fmla="*/ 1439 w 1593"/>
                <a:gd name="T27" fmla="*/ 321 h 745"/>
                <a:gd name="T28" fmla="*/ 1369 w 1593"/>
                <a:gd name="T29" fmla="*/ 169 h 745"/>
                <a:gd name="T30" fmla="*/ 1371 w 1593"/>
                <a:gd name="T31" fmla="*/ 319 h 745"/>
                <a:gd name="T32" fmla="*/ 1411 w 1593"/>
                <a:gd name="T33" fmla="*/ 405 h 745"/>
                <a:gd name="T34" fmla="*/ 1424 w 1593"/>
                <a:gd name="T35" fmla="*/ 547 h 745"/>
                <a:gd name="T36" fmla="*/ 1401 w 1593"/>
                <a:gd name="T37" fmla="*/ 511 h 745"/>
                <a:gd name="T38" fmla="*/ 1369 w 1593"/>
                <a:gd name="T39" fmla="*/ 563 h 745"/>
                <a:gd name="T40" fmla="*/ 1317 w 1593"/>
                <a:gd name="T41" fmla="*/ 369 h 745"/>
                <a:gd name="T42" fmla="*/ 1281 w 1593"/>
                <a:gd name="T43" fmla="*/ 502 h 745"/>
                <a:gd name="T44" fmla="*/ 1205 w 1593"/>
                <a:gd name="T45" fmla="*/ 597 h 745"/>
                <a:gd name="T46" fmla="*/ 1276 w 1593"/>
                <a:gd name="T47" fmla="*/ 631 h 745"/>
                <a:gd name="T48" fmla="*/ 1333 w 1593"/>
                <a:gd name="T49" fmla="*/ 563 h 745"/>
                <a:gd name="T50" fmla="*/ 1361 w 1593"/>
                <a:gd name="T51" fmla="*/ 604 h 745"/>
                <a:gd name="T52" fmla="*/ 1392 w 1593"/>
                <a:gd name="T53" fmla="*/ 654 h 745"/>
                <a:gd name="T54" fmla="*/ 1249 w 1593"/>
                <a:gd name="T55" fmla="*/ 675 h 745"/>
                <a:gd name="T56" fmla="*/ 1051 w 1593"/>
                <a:gd name="T57" fmla="*/ 680 h 745"/>
                <a:gd name="T58" fmla="*/ 930 w 1593"/>
                <a:gd name="T59" fmla="*/ 661 h 745"/>
                <a:gd name="T60" fmla="*/ 694 w 1593"/>
                <a:gd name="T61" fmla="*/ 488 h 745"/>
                <a:gd name="T62" fmla="*/ 700 w 1593"/>
                <a:gd name="T63" fmla="*/ 416 h 745"/>
                <a:gd name="T64" fmla="*/ 835 w 1593"/>
                <a:gd name="T65" fmla="*/ 395 h 745"/>
                <a:gd name="T66" fmla="*/ 886 w 1593"/>
                <a:gd name="T67" fmla="*/ 321 h 745"/>
                <a:gd name="T68" fmla="*/ 861 w 1593"/>
                <a:gd name="T69" fmla="*/ 312 h 745"/>
                <a:gd name="T70" fmla="*/ 736 w 1593"/>
                <a:gd name="T71" fmla="*/ 357 h 745"/>
                <a:gd name="T72" fmla="*/ 293 w 1593"/>
                <a:gd name="T73" fmla="*/ 314 h 745"/>
                <a:gd name="T74" fmla="*/ 82 w 1593"/>
                <a:gd name="T75" fmla="*/ 361 h 745"/>
                <a:gd name="T76" fmla="*/ 29 w 1593"/>
                <a:gd name="T77" fmla="*/ 135 h 745"/>
                <a:gd name="T78" fmla="*/ 29 w 1593"/>
                <a:gd name="T79" fmla="*/ 55 h 745"/>
                <a:gd name="T80" fmla="*/ 34 w 1593"/>
                <a:gd name="T81" fmla="*/ 0 h 745"/>
                <a:gd name="T82" fmla="*/ 34 w 1593"/>
                <a:gd name="T83" fmla="*/ 0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93"/>
                <a:gd name="T127" fmla="*/ 0 h 745"/>
                <a:gd name="T128" fmla="*/ 1593 w 1593"/>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93" h="745">
                  <a:moveTo>
                    <a:pt x="34" y="0"/>
                  </a:moveTo>
                  <a:lnTo>
                    <a:pt x="0" y="68"/>
                  </a:lnTo>
                  <a:lnTo>
                    <a:pt x="11" y="169"/>
                  </a:lnTo>
                  <a:lnTo>
                    <a:pt x="51" y="395"/>
                  </a:lnTo>
                  <a:lnTo>
                    <a:pt x="445" y="405"/>
                  </a:lnTo>
                  <a:lnTo>
                    <a:pt x="633" y="542"/>
                  </a:lnTo>
                  <a:lnTo>
                    <a:pt x="810" y="625"/>
                  </a:lnTo>
                  <a:lnTo>
                    <a:pt x="954" y="716"/>
                  </a:lnTo>
                  <a:lnTo>
                    <a:pt x="1167" y="745"/>
                  </a:lnTo>
                  <a:lnTo>
                    <a:pt x="1395" y="713"/>
                  </a:lnTo>
                  <a:lnTo>
                    <a:pt x="1511" y="591"/>
                  </a:lnTo>
                  <a:lnTo>
                    <a:pt x="1593" y="439"/>
                  </a:lnTo>
                  <a:lnTo>
                    <a:pt x="1492" y="513"/>
                  </a:lnTo>
                  <a:lnTo>
                    <a:pt x="1439" y="321"/>
                  </a:lnTo>
                  <a:lnTo>
                    <a:pt x="1369" y="169"/>
                  </a:lnTo>
                  <a:lnTo>
                    <a:pt x="1371" y="319"/>
                  </a:lnTo>
                  <a:lnTo>
                    <a:pt x="1411" y="405"/>
                  </a:lnTo>
                  <a:lnTo>
                    <a:pt x="1424" y="547"/>
                  </a:lnTo>
                  <a:lnTo>
                    <a:pt x="1401" y="511"/>
                  </a:lnTo>
                  <a:lnTo>
                    <a:pt x="1369" y="563"/>
                  </a:lnTo>
                  <a:lnTo>
                    <a:pt x="1317" y="369"/>
                  </a:lnTo>
                  <a:lnTo>
                    <a:pt x="1281" y="502"/>
                  </a:lnTo>
                  <a:lnTo>
                    <a:pt x="1205" y="597"/>
                  </a:lnTo>
                  <a:lnTo>
                    <a:pt x="1276" y="631"/>
                  </a:lnTo>
                  <a:lnTo>
                    <a:pt x="1333" y="563"/>
                  </a:lnTo>
                  <a:lnTo>
                    <a:pt x="1361" y="604"/>
                  </a:lnTo>
                  <a:lnTo>
                    <a:pt x="1392" y="654"/>
                  </a:lnTo>
                  <a:lnTo>
                    <a:pt x="1249" y="675"/>
                  </a:lnTo>
                  <a:lnTo>
                    <a:pt x="1051" y="680"/>
                  </a:lnTo>
                  <a:lnTo>
                    <a:pt x="930" y="661"/>
                  </a:lnTo>
                  <a:lnTo>
                    <a:pt x="694" y="488"/>
                  </a:lnTo>
                  <a:lnTo>
                    <a:pt x="700" y="416"/>
                  </a:lnTo>
                  <a:lnTo>
                    <a:pt x="835" y="395"/>
                  </a:lnTo>
                  <a:lnTo>
                    <a:pt x="886" y="321"/>
                  </a:lnTo>
                  <a:lnTo>
                    <a:pt x="861" y="312"/>
                  </a:lnTo>
                  <a:lnTo>
                    <a:pt x="736" y="357"/>
                  </a:lnTo>
                  <a:lnTo>
                    <a:pt x="293" y="314"/>
                  </a:lnTo>
                  <a:lnTo>
                    <a:pt x="82" y="361"/>
                  </a:lnTo>
                  <a:lnTo>
                    <a:pt x="29" y="135"/>
                  </a:lnTo>
                  <a:lnTo>
                    <a:pt x="29" y="55"/>
                  </a:lnTo>
                  <a:lnTo>
                    <a:pt x="34" y="0"/>
                  </a:lnTo>
                  <a:close/>
                </a:path>
              </a:pathLst>
            </a:custGeom>
            <a:solidFill>
              <a:srgbClr val="000000"/>
            </a:solidFill>
            <a:ln w="9525">
              <a:noFill/>
              <a:round/>
              <a:headEnd/>
              <a:tailEnd/>
            </a:ln>
          </p:spPr>
          <p:txBody>
            <a:bodyPr/>
            <a:lstStyle/>
            <a:p>
              <a:endParaRPr lang="id-ID"/>
            </a:p>
          </p:txBody>
        </p:sp>
        <p:sp>
          <p:nvSpPr>
            <p:cNvPr id="19627" name="Freeform 95"/>
            <p:cNvSpPr>
              <a:spLocks/>
            </p:cNvSpPr>
            <p:nvPr/>
          </p:nvSpPr>
          <p:spPr bwMode="auto">
            <a:xfrm>
              <a:off x="2562" y="2093"/>
              <a:ext cx="286" cy="147"/>
            </a:xfrm>
            <a:custGeom>
              <a:avLst/>
              <a:gdLst>
                <a:gd name="T0" fmla="*/ 0 w 572"/>
                <a:gd name="T1" fmla="*/ 293 h 293"/>
                <a:gd name="T2" fmla="*/ 164 w 572"/>
                <a:gd name="T3" fmla="*/ 127 h 293"/>
                <a:gd name="T4" fmla="*/ 342 w 572"/>
                <a:gd name="T5" fmla="*/ 57 h 293"/>
                <a:gd name="T6" fmla="*/ 572 w 572"/>
                <a:gd name="T7" fmla="*/ 0 h 293"/>
                <a:gd name="T8" fmla="*/ 329 w 572"/>
                <a:gd name="T9" fmla="*/ 103 h 293"/>
                <a:gd name="T10" fmla="*/ 173 w 572"/>
                <a:gd name="T11" fmla="*/ 205 h 293"/>
                <a:gd name="T12" fmla="*/ 380 w 572"/>
                <a:gd name="T13" fmla="*/ 144 h 293"/>
                <a:gd name="T14" fmla="*/ 226 w 572"/>
                <a:gd name="T15" fmla="*/ 215 h 293"/>
                <a:gd name="T16" fmla="*/ 397 w 572"/>
                <a:gd name="T17" fmla="*/ 173 h 293"/>
                <a:gd name="T18" fmla="*/ 278 w 572"/>
                <a:gd name="T19" fmla="*/ 237 h 293"/>
                <a:gd name="T20" fmla="*/ 327 w 572"/>
                <a:gd name="T21" fmla="*/ 270 h 293"/>
                <a:gd name="T22" fmla="*/ 116 w 572"/>
                <a:gd name="T23" fmla="*/ 236 h 293"/>
                <a:gd name="T24" fmla="*/ 0 w 572"/>
                <a:gd name="T25" fmla="*/ 293 h 293"/>
                <a:gd name="T26" fmla="*/ 0 w 572"/>
                <a:gd name="T27" fmla="*/ 293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2"/>
                <a:gd name="T43" fmla="*/ 0 h 293"/>
                <a:gd name="T44" fmla="*/ 572 w 572"/>
                <a:gd name="T45" fmla="*/ 293 h 2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2" h="293">
                  <a:moveTo>
                    <a:pt x="0" y="293"/>
                  </a:moveTo>
                  <a:lnTo>
                    <a:pt x="164" y="127"/>
                  </a:lnTo>
                  <a:lnTo>
                    <a:pt x="342" y="57"/>
                  </a:lnTo>
                  <a:lnTo>
                    <a:pt x="572" y="0"/>
                  </a:lnTo>
                  <a:lnTo>
                    <a:pt x="329" y="103"/>
                  </a:lnTo>
                  <a:lnTo>
                    <a:pt x="173" y="205"/>
                  </a:lnTo>
                  <a:lnTo>
                    <a:pt x="380" y="144"/>
                  </a:lnTo>
                  <a:lnTo>
                    <a:pt x="226" y="215"/>
                  </a:lnTo>
                  <a:lnTo>
                    <a:pt x="397" y="173"/>
                  </a:lnTo>
                  <a:lnTo>
                    <a:pt x="278" y="237"/>
                  </a:lnTo>
                  <a:lnTo>
                    <a:pt x="327" y="270"/>
                  </a:lnTo>
                  <a:lnTo>
                    <a:pt x="116" y="236"/>
                  </a:lnTo>
                  <a:lnTo>
                    <a:pt x="0" y="293"/>
                  </a:lnTo>
                  <a:close/>
                </a:path>
              </a:pathLst>
            </a:custGeom>
            <a:solidFill>
              <a:srgbClr val="000000"/>
            </a:solidFill>
            <a:ln w="9525">
              <a:noFill/>
              <a:round/>
              <a:headEnd/>
              <a:tailEnd/>
            </a:ln>
          </p:spPr>
          <p:txBody>
            <a:bodyPr/>
            <a:lstStyle/>
            <a:p>
              <a:endParaRPr lang="id-ID"/>
            </a:p>
          </p:txBody>
        </p:sp>
        <p:sp>
          <p:nvSpPr>
            <p:cNvPr id="19628" name="Freeform 96"/>
            <p:cNvSpPr>
              <a:spLocks/>
            </p:cNvSpPr>
            <p:nvPr/>
          </p:nvSpPr>
          <p:spPr bwMode="auto">
            <a:xfrm>
              <a:off x="2864" y="2180"/>
              <a:ext cx="86" cy="70"/>
            </a:xfrm>
            <a:custGeom>
              <a:avLst/>
              <a:gdLst>
                <a:gd name="T0" fmla="*/ 171 w 171"/>
                <a:gd name="T1" fmla="*/ 0 h 141"/>
                <a:gd name="T2" fmla="*/ 45 w 171"/>
                <a:gd name="T3" fmla="*/ 89 h 141"/>
                <a:gd name="T4" fmla="*/ 45 w 171"/>
                <a:gd name="T5" fmla="*/ 141 h 141"/>
                <a:gd name="T6" fmla="*/ 0 w 171"/>
                <a:gd name="T7" fmla="*/ 106 h 141"/>
                <a:gd name="T8" fmla="*/ 32 w 171"/>
                <a:gd name="T9" fmla="*/ 36 h 141"/>
                <a:gd name="T10" fmla="*/ 171 w 171"/>
                <a:gd name="T11" fmla="*/ 0 h 141"/>
                <a:gd name="T12" fmla="*/ 171 w 171"/>
                <a:gd name="T13" fmla="*/ 0 h 141"/>
                <a:gd name="T14" fmla="*/ 0 60000 65536"/>
                <a:gd name="T15" fmla="*/ 0 60000 65536"/>
                <a:gd name="T16" fmla="*/ 0 60000 65536"/>
                <a:gd name="T17" fmla="*/ 0 60000 65536"/>
                <a:gd name="T18" fmla="*/ 0 60000 65536"/>
                <a:gd name="T19" fmla="*/ 0 60000 65536"/>
                <a:gd name="T20" fmla="*/ 0 60000 65536"/>
                <a:gd name="T21" fmla="*/ 0 w 171"/>
                <a:gd name="T22" fmla="*/ 0 h 141"/>
                <a:gd name="T23" fmla="*/ 171 w 171"/>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41">
                  <a:moveTo>
                    <a:pt x="171" y="0"/>
                  </a:moveTo>
                  <a:lnTo>
                    <a:pt x="45" y="89"/>
                  </a:lnTo>
                  <a:lnTo>
                    <a:pt x="45" y="141"/>
                  </a:lnTo>
                  <a:lnTo>
                    <a:pt x="0" y="106"/>
                  </a:lnTo>
                  <a:lnTo>
                    <a:pt x="32" y="36"/>
                  </a:lnTo>
                  <a:lnTo>
                    <a:pt x="171" y="0"/>
                  </a:lnTo>
                  <a:close/>
                </a:path>
              </a:pathLst>
            </a:custGeom>
            <a:solidFill>
              <a:srgbClr val="000000"/>
            </a:solidFill>
            <a:ln w="9525">
              <a:noFill/>
              <a:round/>
              <a:headEnd/>
              <a:tailEnd/>
            </a:ln>
          </p:spPr>
          <p:txBody>
            <a:bodyPr/>
            <a:lstStyle/>
            <a:p>
              <a:endParaRPr lang="id-ID"/>
            </a:p>
          </p:txBody>
        </p:sp>
        <p:sp>
          <p:nvSpPr>
            <p:cNvPr id="19629" name="Freeform 97"/>
            <p:cNvSpPr>
              <a:spLocks/>
            </p:cNvSpPr>
            <p:nvPr/>
          </p:nvSpPr>
          <p:spPr bwMode="auto">
            <a:xfrm>
              <a:off x="2914" y="2169"/>
              <a:ext cx="77" cy="138"/>
            </a:xfrm>
            <a:custGeom>
              <a:avLst/>
              <a:gdLst>
                <a:gd name="T0" fmla="*/ 154 w 154"/>
                <a:gd name="T1" fmla="*/ 0 h 276"/>
                <a:gd name="T2" fmla="*/ 124 w 154"/>
                <a:gd name="T3" fmla="*/ 49 h 276"/>
                <a:gd name="T4" fmla="*/ 124 w 154"/>
                <a:gd name="T5" fmla="*/ 122 h 276"/>
                <a:gd name="T6" fmla="*/ 78 w 154"/>
                <a:gd name="T7" fmla="*/ 219 h 276"/>
                <a:gd name="T8" fmla="*/ 0 w 154"/>
                <a:gd name="T9" fmla="*/ 276 h 276"/>
                <a:gd name="T10" fmla="*/ 111 w 154"/>
                <a:gd name="T11" fmla="*/ 224 h 276"/>
                <a:gd name="T12" fmla="*/ 151 w 154"/>
                <a:gd name="T13" fmla="*/ 106 h 276"/>
                <a:gd name="T14" fmla="*/ 154 w 154"/>
                <a:gd name="T15" fmla="*/ 0 h 276"/>
                <a:gd name="T16" fmla="*/ 154 w 154"/>
                <a:gd name="T17" fmla="*/ 0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276"/>
                <a:gd name="T29" fmla="*/ 154 w 15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276">
                  <a:moveTo>
                    <a:pt x="154" y="0"/>
                  </a:moveTo>
                  <a:lnTo>
                    <a:pt x="124" y="49"/>
                  </a:lnTo>
                  <a:lnTo>
                    <a:pt x="124" y="122"/>
                  </a:lnTo>
                  <a:lnTo>
                    <a:pt x="78" y="219"/>
                  </a:lnTo>
                  <a:lnTo>
                    <a:pt x="0" y="276"/>
                  </a:lnTo>
                  <a:lnTo>
                    <a:pt x="111" y="224"/>
                  </a:lnTo>
                  <a:lnTo>
                    <a:pt x="151" y="106"/>
                  </a:lnTo>
                  <a:lnTo>
                    <a:pt x="154" y="0"/>
                  </a:lnTo>
                  <a:close/>
                </a:path>
              </a:pathLst>
            </a:custGeom>
            <a:solidFill>
              <a:srgbClr val="000000"/>
            </a:solidFill>
            <a:ln w="9525">
              <a:noFill/>
              <a:round/>
              <a:headEnd/>
              <a:tailEnd/>
            </a:ln>
          </p:spPr>
          <p:txBody>
            <a:bodyPr/>
            <a:lstStyle/>
            <a:p>
              <a:endParaRPr lang="id-ID"/>
            </a:p>
          </p:txBody>
        </p:sp>
        <p:sp>
          <p:nvSpPr>
            <p:cNvPr id="19630" name="Freeform 98"/>
            <p:cNvSpPr>
              <a:spLocks/>
            </p:cNvSpPr>
            <p:nvPr/>
          </p:nvSpPr>
          <p:spPr bwMode="auto">
            <a:xfrm>
              <a:off x="3104" y="2124"/>
              <a:ext cx="81" cy="116"/>
            </a:xfrm>
            <a:custGeom>
              <a:avLst/>
              <a:gdLst>
                <a:gd name="T0" fmla="*/ 0 w 161"/>
                <a:gd name="T1" fmla="*/ 36 h 232"/>
                <a:gd name="T2" fmla="*/ 112 w 161"/>
                <a:gd name="T3" fmla="*/ 114 h 232"/>
                <a:gd name="T4" fmla="*/ 161 w 161"/>
                <a:gd name="T5" fmla="*/ 232 h 232"/>
                <a:gd name="T6" fmla="*/ 140 w 161"/>
                <a:gd name="T7" fmla="*/ 99 h 232"/>
                <a:gd name="T8" fmla="*/ 45 w 161"/>
                <a:gd name="T9" fmla="*/ 0 h 232"/>
                <a:gd name="T10" fmla="*/ 0 w 161"/>
                <a:gd name="T11" fmla="*/ 36 h 232"/>
                <a:gd name="T12" fmla="*/ 0 w 161"/>
                <a:gd name="T13" fmla="*/ 36 h 232"/>
                <a:gd name="T14" fmla="*/ 0 60000 65536"/>
                <a:gd name="T15" fmla="*/ 0 60000 65536"/>
                <a:gd name="T16" fmla="*/ 0 60000 65536"/>
                <a:gd name="T17" fmla="*/ 0 60000 65536"/>
                <a:gd name="T18" fmla="*/ 0 60000 65536"/>
                <a:gd name="T19" fmla="*/ 0 60000 65536"/>
                <a:gd name="T20" fmla="*/ 0 60000 65536"/>
                <a:gd name="T21" fmla="*/ 0 w 161"/>
                <a:gd name="T22" fmla="*/ 0 h 232"/>
                <a:gd name="T23" fmla="*/ 161 w 16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232">
                  <a:moveTo>
                    <a:pt x="0" y="36"/>
                  </a:moveTo>
                  <a:lnTo>
                    <a:pt x="112" y="114"/>
                  </a:lnTo>
                  <a:lnTo>
                    <a:pt x="161" y="232"/>
                  </a:lnTo>
                  <a:lnTo>
                    <a:pt x="140" y="99"/>
                  </a:lnTo>
                  <a:lnTo>
                    <a:pt x="45" y="0"/>
                  </a:lnTo>
                  <a:lnTo>
                    <a:pt x="0" y="36"/>
                  </a:lnTo>
                  <a:close/>
                </a:path>
              </a:pathLst>
            </a:custGeom>
            <a:solidFill>
              <a:srgbClr val="000000"/>
            </a:solidFill>
            <a:ln w="9525">
              <a:noFill/>
              <a:round/>
              <a:headEnd/>
              <a:tailEnd/>
            </a:ln>
          </p:spPr>
          <p:txBody>
            <a:bodyPr/>
            <a:lstStyle/>
            <a:p>
              <a:endParaRPr lang="id-ID"/>
            </a:p>
          </p:txBody>
        </p:sp>
        <p:sp>
          <p:nvSpPr>
            <p:cNvPr id="19631" name="Freeform 99"/>
            <p:cNvSpPr>
              <a:spLocks/>
            </p:cNvSpPr>
            <p:nvPr/>
          </p:nvSpPr>
          <p:spPr bwMode="auto">
            <a:xfrm>
              <a:off x="3178" y="2118"/>
              <a:ext cx="129" cy="70"/>
            </a:xfrm>
            <a:custGeom>
              <a:avLst/>
              <a:gdLst>
                <a:gd name="T0" fmla="*/ 0 w 258"/>
                <a:gd name="T1" fmla="*/ 19 h 139"/>
                <a:gd name="T2" fmla="*/ 116 w 258"/>
                <a:gd name="T3" fmla="*/ 139 h 139"/>
                <a:gd name="T4" fmla="*/ 80 w 258"/>
                <a:gd name="T5" fmla="*/ 57 h 139"/>
                <a:gd name="T6" fmla="*/ 133 w 258"/>
                <a:gd name="T7" fmla="*/ 38 h 139"/>
                <a:gd name="T8" fmla="*/ 245 w 258"/>
                <a:gd name="T9" fmla="*/ 86 h 139"/>
                <a:gd name="T10" fmla="*/ 258 w 258"/>
                <a:gd name="T11" fmla="*/ 40 h 139"/>
                <a:gd name="T12" fmla="*/ 209 w 258"/>
                <a:gd name="T13" fmla="*/ 0 h 139"/>
                <a:gd name="T14" fmla="*/ 89 w 258"/>
                <a:gd name="T15" fmla="*/ 0 h 139"/>
                <a:gd name="T16" fmla="*/ 0 w 258"/>
                <a:gd name="T17" fmla="*/ 19 h 139"/>
                <a:gd name="T18" fmla="*/ 0 w 258"/>
                <a:gd name="T19" fmla="*/ 19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139"/>
                <a:gd name="T32" fmla="*/ 258 w 258"/>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139">
                  <a:moveTo>
                    <a:pt x="0" y="19"/>
                  </a:moveTo>
                  <a:lnTo>
                    <a:pt x="116" y="139"/>
                  </a:lnTo>
                  <a:lnTo>
                    <a:pt x="80" y="57"/>
                  </a:lnTo>
                  <a:lnTo>
                    <a:pt x="133" y="38"/>
                  </a:lnTo>
                  <a:lnTo>
                    <a:pt x="245" y="86"/>
                  </a:lnTo>
                  <a:lnTo>
                    <a:pt x="258" y="40"/>
                  </a:lnTo>
                  <a:lnTo>
                    <a:pt x="209" y="0"/>
                  </a:lnTo>
                  <a:lnTo>
                    <a:pt x="89" y="0"/>
                  </a:lnTo>
                  <a:lnTo>
                    <a:pt x="0" y="19"/>
                  </a:lnTo>
                  <a:close/>
                </a:path>
              </a:pathLst>
            </a:custGeom>
            <a:solidFill>
              <a:srgbClr val="000000"/>
            </a:solidFill>
            <a:ln w="9525">
              <a:noFill/>
              <a:round/>
              <a:headEnd/>
              <a:tailEnd/>
            </a:ln>
          </p:spPr>
          <p:txBody>
            <a:bodyPr/>
            <a:lstStyle/>
            <a:p>
              <a:endParaRPr lang="id-ID"/>
            </a:p>
          </p:txBody>
        </p:sp>
        <p:sp>
          <p:nvSpPr>
            <p:cNvPr id="19632" name="Freeform 100"/>
            <p:cNvSpPr>
              <a:spLocks/>
            </p:cNvSpPr>
            <p:nvPr/>
          </p:nvSpPr>
          <p:spPr bwMode="auto">
            <a:xfrm>
              <a:off x="3318" y="2092"/>
              <a:ext cx="235" cy="181"/>
            </a:xfrm>
            <a:custGeom>
              <a:avLst/>
              <a:gdLst>
                <a:gd name="T0" fmla="*/ 54 w 472"/>
                <a:gd name="T1" fmla="*/ 133 h 363"/>
                <a:gd name="T2" fmla="*/ 0 w 472"/>
                <a:gd name="T3" fmla="*/ 236 h 363"/>
                <a:gd name="T4" fmla="*/ 31 w 472"/>
                <a:gd name="T5" fmla="*/ 310 h 363"/>
                <a:gd name="T6" fmla="*/ 259 w 472"/>
                <a:gd name="T7" fmla="*/ 359 h 363"/>
                <a:gd name="T8" fmla="*/ 363 w 472"/>
                <a:gd name="T9" fmla="*/ 363 h 363"/>
                <a:gd name="T10" fmla="*/ 466 w 472"/>
                <a:gd name="T11" fmla="*/ 318 h 363"/>
                <a:gd name="T12" fmla="*/ 445 w 472"/>
                <a:gd name="T13" fmla="*/ 274 h 363"/>
                <a:gd name="T14" fmla="*/ 472 w 472"/>
                <a:gd name="T15" fmla="*/ 169 h 363"/>
                <a:gd name="T16" fmla="*/ 460 w 472"/>
                <a:gd name="T17" fmla="*/ 0 h 363"/>
                <a:gd name="T18" fmla="*/ 443 w 472"/>
                <a:gd name="T19" fmla="*/ 61 h 363"/>
                <a:gd name="T20" fmla="*/ 449 w 472"/>
                <a:gd name="T21" fmla="*/ 164 h 363"/>
                <a:gd name="T22" fmla="*/ 415 w 472"/>
                <a:gd name="T23" fmla="*/ 262 h 363"/>
                <a:gd name="T24" fmla="*/ 339 w 472"/>
                <a:gd name="T25" fmla="*/ 306 h 363"/>
                <a:gd name="T26" fmla="*/ 240 w 472"/>
                <a:gd name="T27" fmla="*/ 285 h 363"/>
                <a:gd name="T28" fmla="*/ 377 w 472"/>
                <a:gd name="T29" fmla="*/ 203 h 363"/>
                <a:gd name="T30" fmla="*/ 221 w 472"/>
                <a:gd name="T31" fmla="*/ 257 h 363"/>
                <a:gd name="T32" fmla="*/ 392 w 472"/>
                <a:gd name="T33" fmla="*/ 148 h 363"/>
                <a:gd name="T34" fmla="*/ 175 w 472"/>
                <a:gd name="T35" fmla="*/ 226 h 363"/>
                <a:gd name="T36" fmla="*/ 360 w 472"/>
                <a:gd name="T37" fmla="*/ 112 h 363"/>
                <a:gd name="T38" fmla="*/ 183 w 472"/>
                <a:gd name="T39" fmla="*/ 169 h 363"/>
                <a:gd name="T40" fmla="*/ 314 w 472"/>
                <a:gd name="T41" fmla="*/ 76 h 363"/>
                <a:gd name="T42" fmla="*/ 181 w 472"/>
                <a:gd name="T43" fmla="*/ 107 h 363"/>
                <a:gd name="T44" fmla="*/ 54 w 472"/>
                <a:gd name="T45" fmla="*/ 133 h 363"/>
                <a:gd name="T46" fmla="*/ 54 w 472"/>
                <a:gd name="T47" fmla="*/ 133 h 3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2"/>
                <a:gd name="T73" fmla="*/ 0 h 363"/>
                <a:gd name="T74" fmla="*/ 472 w 472"/>
                <a:gd name="T75" fmla="*/ 363 h 3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2" h="363">
                  <a:moveTo>
                    <a:pt x="54" y="133"/>
                  </a:moveTo>
                  <a:lnTo>
                    <a:pt x="0" y="236"/>
                  </a:lnTo>
                  <a:lnTo>
                    <a:pt x="31" y="310"/>
                  </a:lnTo>
                  <a:lnTo>
                    <a:pt x="259" y="359"/>
                  </a:lnTo>
                  <a:lnTo>
                    <a:pt x="363" y="363"/>
                  </a:lnTo>
                  <a:lnTo>
                    <a:pt x="466" y="318"/>
                  </a:lnTo>
                  <a:lnTo>
                    <a:pt x="445" y="274"/>
                  </a:lnTo>
                  <a:lnTo>
                    <a:pt x="472" y="169"/>
                  </a:lnTo>
                  <a:lnTo>
                    <a:pt x="460" y="0"/>
                  </a:lnTo>
                  <a:lnTo>
                    <a:pt x="443" y="61"/>
                  </a:lnTo>
                  <a:lnTo>
                    <a:pt x="449" y="164"/>
                  </a:lnTo>
                  <a:lnTo>
                    <a:pt x="415" y="262"/>
                  </a:lnTo>
                  <a:lnTo>
                    <a:pt x="339" y="306"/>
                  </a:lnTo>
                  <a:lnTo>
                    <a:pt x="240" y="285"/>
                  </a:lnTo>
                  <a:lnTo>
                    <a:pt x="377" y="203"/>
                  </a:lnTo>
                  <a:lnTo>
                    <a:pt x="221" y="257"/>
                  </a:lnTo>
                  <a:lnTo>
                    <a:pt x="392" y="148"/>
                  </a:lnTo>
                  <a:lnTo>
                    <a:pt x="175" y="226"/>
                  </a:lnTo>
                  <a:lnTo>
                    <a:pt x="360" y="112"/>
                  </a:lnTo>
                  <a:lnTo>
                    <a:pt x="183" y="169"/>
                  </a:lnTo>
                  <a:lnTo>
                    <a:pt x="314" y="76"/>
                  </a:lnTo>
                  <a:lnTo>
                    <a:pt x="181" y="107"/>
                  </a:lnTo>
                  <a:lnTo>
                    <a:pt x="54" y="133"/>
                  </a:lnTo>
                  <a:close/>
                </a:path>
              </a:pathLst>
            </a:custGeom>
            <a:solidFill>
              <a:srgbClr val="000000"/>
            </a:solidFill>
            <a:ln w="9525">
              <a:noFill/>
              <a:round/>
              <a:headEnd/>
              <a:tailEnd/>
            </a:ln>
          </p:spPr>
          <p:txBody>
            <a:bodyPr/>
            <a:lstStyle/>
            <a:p>
              <a:endParaRPr lang="id-ID"/>
            </a:p>
          </p:txBody>
        </p:sp>
        <p:sp>
          <p:nvSpPr>
            <p:cNvPr id="19633" name="Freeform 101"/>
            <p:cNvSpPr>
              <a:spLocks/>
            </p:cNvSpPr>
            <p:nvPr/>
          </p:nvSpPr>
          <p:spPr bwMode="auto">
            <a:xfrm>
              <a:off x="3517" y="1859"/>
              <a:ext cx="89" cy="399"/>
            </a:xfrm>
            <a:custGeom>
              <a:avLst/>
              <a:gdLst>
                <a:gd name="T0" fmla="*/ 155 w 176"/>
                <a:gd name="T1" fmla="*/ 31 h 799"/>
                <a:gd name="T2" fmla="*/ 146 w 176"/>
                <a:gd name="T3" fmla="*/ 242 h 799"/>
                <a:gd name="T4" fmla="*/ 115 w 176"/>
                <a:gd name="T5" fmla="*/ 470 h 799"/>
                <a:gd name="T6" fmla="*/ 117 w 176"/>
                <a:gd name="T7" fmla="*/ 700 h 799"/>
                <a:gd name="T8" fmla="*/ 89 w 176"/>
                <a:gd name="T9" fmla="*/ 768 h 799"/>
                <a:gd name="T10" fmla="*/ 0 w 176"/>
                <a:gd name="T11" fmla="*/ 791 h 799"/>
                <a:gd name="T12" fmla="*/ 81 w 176"/>
                <a:gd name="T13" fmla="*/ 799 h 799"/>
                <a:gd name="T14" fmla="*/ 127 w 176"/>
                <a:gd name="T15" fmla="*/ 736 h 799"/>
                <a:gd name="T16" fmla="*/ 138 w 176"/>
                <a:gd name="T17" fmla="*/ 597 h 799"/>
                <a:gd name="T18" fmla="*/ 176 w 176"/>
                <a:gd name="T19" fmla="*/ 0 h 799"/>
                <a:gd name="T20" fmla="*/ 155 w 176"/>
                <a:gd name="T21" fmla="*/ 31 h 799"/>
                <a:gd name="T22" fmla="*/ 155 w 176"/>
                <a:gd name="T23" fmla="*/ 31 h 7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799"/>
                <a:gd name="T38" fmla="*/ 176 w 176"/>
                <a:gd name="T39" fmla="*/ 799 h 7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799">
                  <a:moveTo>
                    <a:pt x="155" y="31"/>
                  </a:moveTo>
                  <a:lnTo>
                    <a:pt x="146" y="242"/>
                  </a:lnTo>
                  <a:lnTo>
                    <a:pt x="115" y="470"/>
                  </a:lnTo>
                  <a:lnTo>
                    <a:pt x="117" y="700"/>
                  </a:lnTo>
                  <a:lnTo>
                    <a:pt x="89" y="768"/>
                  </a:lnTo>
                  <a:lnTo>
                    <a:pt x="0" y="791"/>
                  </a:lnTo>
                  <a:lnTo>
                    <a:pt x="81" y="799"/>
                  </a:lnTo>
                  <a:lnTo>
                    <a:pt x="127" y="736"/>
                  </a:lnTo>
                  <a:lnTo>
                    <a:pt x="138" y="597"/>
                  </a:lnTo>
                  <a:lnTo>
                    <a:pt x="176" y="0"/>
                  </a:lnTo>
                  <a:lnTo>
                    <a:pt x="155" y="31"/>
                  </a:lnTo>
                  <a:close/>
                </a:path>
              </a:pathLst>
            </a:custGeom>
            <a:solidFill>
              <a:srgbClr val="000000"/>
            </a:solidFill>
            <a:ln w="9525">
              <a:noFill/>
              <a:round/>
              <a:headEnd/>
              <a:tailEnd/>
            </a:ln>
          </p:spPr>
          <p:txBody>
            <a:bodyPr/>
            <a:lstStyle/>
            <a:p>
              <a:endParaRPr lang="id-ID"/>
            </a:p>
          </p:txBody>
        </p:sp>
        <p:sp>
          <p:nvSpPr>
            <p:cNvPr id="19634" name="Freeform 102"/>
            <p:cNvSpPr>
              <a:spLocks/>
            </p:cNvSpPr>
            <p:nvPr/>
          </p:nvSpPr>
          <p:spPr bwMode="auto">
            <a:xfrm>
              <a:off x="2492" y="2226"/>
              <a:ext cx="398" cy="728"/>
            </a:xfrm>
            <a:custGeom>
              <a:avLst/>
              <a:gdLst>
                <a:gd name="T0" fmla="*/ 797 w 797"/>
                <a:gd name="T1" fmla="*/ 268 h 1456"/>
                <a:gd name="T2" fmla="*/ 594 w 797"/>
                <a:gd name="T3" fmla="*/ 378 h 1456"/>
                <a:gd name="T4" fmla="*/ 348 w 797"/>
                <a:gd name="T5" fmla="*/ 386 h 1456"/>
                <a:gd name="T6" fmla="*/ 278 w 797"/>
                <a:gd name="T7" fmla="*/ 418 h 1456"/>
                <a:gd name="T8" fmla="*/ 248 w 797"/>
                <a:gd name="T9" fmla="*/ 399 h 1456"/>
                <a:gd name="T10" fmla="*/ 219 w 797"/>
                <a:gd name="T11" fmla="*/ 464 h 1456"/>
                <a:gd name="T12" fmla="*/ 158 w 797"/>
                <a:gd name="T13" fmla="*/ 989 h 1456"/>
                <a:gd name="T14" fmla="*/ 40 w 797"/>
                <a:gd name="T15" fmla="*/ 1456 h 1456"/>
                <a:gd name="T16" fmla="*/ 65 w 797"/>
                <a:gd name="T17" fmla="*/ 1171 h 1456"/>
                <a:gd name="T18" fmla="*/ 133 w 797"/>
                <a:gd name="T19" fmla="*/ 876 h 1456"/>
                <a:gd name="T20" fmla="*/ 156 w 797"/>
                <a:gd name="T21" fmla="*/ 437 h 1456"/>
                <a:gd name="T22" fmla="*/ 130 w 797"/>
                <a:gd name="T23" fmla="*/ 327 h 1456"/>
                <a:gd name="T24" fmla="*/ 211 w 797"/>
                <a:gd name="T25" fmla="*/ 392 h 1456"/>
                <a:gd name="T26" fmla="*/ 255 w 797"/>
                <a:gd name="T27" fmla="*/ 361 h 1456"/>
                <a:gd name="T28" fmla="*/ 120 w 797"/>
                <a:gd name="T29" fmla="*/ 228 h 1456"/>
                <a:gd name="T30" fmla="*/ 25 w 797"/>
                <a:gd name="T31" fmla="*/ 107 h 1456"/>
                <a:gd name="T32" fmla="*/ 0 w 797"/>
                <a:gd name="T33" fmla="*/ 0 h 1456"/>
                <a:gd name="T34" fmla="*/ 111 w 797"/>
                <a:gd name="T35" fmla="*/ 165 h 1456"/>
                <a:gd name="T36" fmla="*/ 234 w 797"/>
                <a:gd name="T37" fmla="*/ 299 h 1456"/>
                <a:gd name="T38" fmla="*/ 329 w 797"/>
                <a:gd name="T39" fmla="*/ 356 h 1456"/>
                <a:gd name="T40" fmla="*/ 386 w 797"/>
                <a:gd name="T41" fmla="*/ 333 h 1456"/>
                <a:gd name="T42" fmla="*/ 274 w 797"/>
                <a:gd name="T43" fmla="*/ 228 h 1456"/>
                <a:gd name="T44" fmla="*/ 248 w 797"/>
                <a:gd name="T45" fmla="*/ 164 h 1456"/>
                <a:gd name="T46" fmla="*/ 383 w 797"/>
                <a:gd name="T47" fmla="*/ 249 h 1456"/>
                <a:gd name="T48" fmla="*/ 508 w 797"/>
                <a:gd name="T49" fmla="*/ 319 h 1456"/>
                <a:gd name="T50" fmla="*/ 580 w 797"/>
                <a:gd name="T51" fmla="*/ 319 h 1456"/>
                <a:gd name="T52" fmla="*/ 662 w 797"/>
                <a:gd name="T53" fmla="*/ 280 h 1456"/>
                <a:gd name="T54" fmla="*/ 702 w 797"/>
                <a:gd name="T55" fmla="*/ 242 h 1456"/>
                <a:gd name="T56" fmla="*/ 797 w 797"/>
                <a:gd name="T57" fmla="*/ 268 h 1456"/>
                <a:gd name="T58" fmla="*/ 797 w 797"/>
                <a:gd name="T59" fmla="*/ 268 h 14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7"/>
                <a:gd name="T91" fmla="*/ 0 h 1456"/>
                <a:gd name="T92" fmla="*/ 797 w 797"/>
                <a:gd name="T93" fmla="*/ 1456 h 14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7" h="1456">
                  <a:moveTo>
                    <a:pt x="797" y="268"/>
                  </a:moveTo>
                  <a:lnTo>
                    <a:pt x="594" y="378"/>
                  </a:lnTo>
                  <a:lnTo>
                    <a:pt x="348" y="386"/>
                  </a:lnTo>
                  <a:lnTo>
                    <a:pt x="278" y="418"/>
                  </a:lnTo>
                  <a:lnTo>
                    <a:pt x="248" y="399"/>
                  </a:lnTo>
                  <a:lnTo>
                    <a:pt x="219" y="464"/>
                  </a:lnTo>
                  <a:lnTo>
                    <a:pt x="158" y="989"/>
                  </a:lnTo>
                  <a:lnTo>
                    <a:pt x="40" y="1456"/>
                  </a:lnTo>
                  <a:lnTo>
                    <a:pt x="65" y="1171"/>
                  </a:lnTo>
                  <a:lnTo>
                    <a:pt x="133" y="876"/>
                  </a:lnTo>
                  <a:lnTo>
                    <a:pt x="156" y="437"/>
                  </a:lnTo>
                  <a:lnTo>
                    <a:pt x="130" y="327"/>
                  </a:lnTo>
                  <a:lnTo>
                    <a:pt x="211" y="392"/>
                  </a:lnTo>
                  <a:lnTo>
                    <a:pt x="255" y="361"/>
                  </a:lnTo>
                  <a:lnTo>
                    <a:pt x="120" y="228"/>
                  </a:lnTo>
                  <a:lnTo>
                    <a:pt x="25" y="107"/>
                  </a:lnTo>
                  <a:lnTo>
                    <a:pt x="0" y="0"/>
                  </a:lnTo>
                  <a:lnTo>
                    <a:pt x="111" y="165"/>
                  </a:lnTo>
                  <a:lnTo>
                    <a:pt x="234" y="299"/>
                  </a:lnTo>
                  <a:lnTo>
                    <a:pt x="329" y="356"/>
                  </a:lnTo>
                  <a:lnTo>
                    <a:pt x="386" y="333"/>
                  </a:lnTo>
                  <a:lnTo>
                    <a:pt x="274" y="228"/>
                  </a:lnTo>
                  <a:lnTo>
                    <a:pt x="248" y="164"/>
                  </a:lnTo>
                  <a:lnTo>
                    <a:pt x="383" y="249"/>
                  </a:lnTo>
                  <a:lnTo>
                    <a:pt x="508" y="319"/>
                  </a:lnTo>
                  <a:lnTo>
                    <a:pt x="580" y="319"/>
                  </a:lnTo>
                  <a:lnTo>
                    <a:pt x="662" y="280"/>
                  </a:lnTo>
                  <a:lnTo>
                    <a:pt x="702" y="242"/>
                  </a:lnTo>
                  <a:lnTo>
                    <a:pt x="797" y="268"/>
                  </a:lnTo>
                  <a:close/>
                </a:path>
              </a:pathLst>
            </a:custGeom>
            <a:solidFill>
              <a:srgbClr val="000000"/>
            </a:solidFill>
            <a:ln w="9525">
              <a:noFill/>
              <a:round/>
              <a:headEnd/>
              <a:tailEnd/>
            </a:ln>
          </p:spPr>
          <p:txBody>
            <a:bodyPr/>
            <a:lstStyle/>
            <a:p>
              <a:endParaRPr lang="id-ID"/>
            </a:p>
          </p:txBody>
        </p:sp>
        <p:sp>
          <p:nvSpPr>
            <p:cNvPr id="19635" name="Freeform 103"/>
            <p:cNvSpPr>
              <a:spLocks/>
            </p:cNvSpPr>
            <p:nvPr/>
          </p:nvSpPr>
          <p:spPr bwMode="auto">
            <a:xfrm>
              <a:off x="2045" y="2063"/>
              <a:ext cx="484" cy="157"/>
            </a:xfrm>
            <a:custGeom>
              <a:avLst/>
              <a:gdLst>
                <a:gd name="T0" fmla="*/ 968 w 968"/>
                <a:gd name="T1" fmla="*/ 190 h 314"/>
                <a:gd name="T2" fmla="*/ 798 w 968"/>
                <a:gd name="T3" fmla="*/ 203 h 314"/>
                <a:gd name="T4" fmla="*/ 671 w 968"/>
                <a:gd name="T5" fmla="*/ 253 h 314"/>
                <a:gd name="T6" fmla="*/ 393 w 968"/>
                <a:gd name="T7" fmla="*/ 314 h 314"/>
                <a:gd name="T8" fmla="*/ 217 w 968"/>
                <a:gd name="T9" fmla="*/ 297 h 314"/>
                <a:gd name="T10" fmla="*/ 70 w 968"/>
                <a:gd name="T11" fmla="*/ 243 h 314"/>
                <a:gd name="T12" fmla="*/ 6 w 968"/>
                <a:gd name="T13" fmla="*/ 183 h 314"/>
                <a:gd name="T14" fmla="*/ 0 w 968"/>
                <a:gd name="T15" fmla="*/ 110 h 314"/>
                <a:gd name="T16" fmla="*/ 76 w 968"/>
                <a:gd name="T17" fmla="*/ 49 h 314"/>
                <a:gd name="T18" fmla="*/ 34 w 968"/>
                <a:gd name="T19" fmla="*/ 112 h 314"/>
                <a:gd name="T20" fmla="*/ 42 w 968"/>
                <a:gd name="T21" fmla="*/ 173 h 314"/>
                <a:gd name="T22" fmla="*/ 118 w 968"/>
                <a:gd name="T23" fmla="*/ 236 h 314"/>
                <a:gd name="T24" fmla="*/ 238 w 968"/>
                <a:gd name="T25" fmla="*/ 276 h 314"/>
                <a:gd name="T26" fmla="*/ 390 w 968"/>
                <a:gd name="T27" fmla="*/ 297 h 314"/>
                <a:gd name="T28" fmla="*/ 424 w 968"/>
                <a:gd name="T29" fmla="*/ 281 h 314"/>
                <a:gd name="T30" fmla="*/ 523 w 968"/>
                <a:gd name="T31" fmla="*/ 266 h 314"/>
                <a:gd name="T32" fmla="*/ 416 w 968"/>
                <a:gd name="T33" fmla="*/ 236 h 314"/>
                <a:gd name="T34" fmla="*/ 470 w 968"/>
                <a:gd name="T35" fmla="*/ 177 h 314"/>
                <a:gd name="T36" fmla="*/ 452 w 968"/>
                <a:gd name="T37" fmla="*/ 78 h 314"/>
                <a:gd name="T38" fmla="*/ 418 w 968"/>
                <a:gd name="T39" fmla="*/ 36 h 314"/>
                <a:gd name="T40" fmla="*/ 707 w 968"/>
                <a:gd name="T41" fmla="*/ 11 h 314"/>
                <a:gd name="T42" fmla="*/ 781 w 968"/>
                <a:gd name="T43" fmla="*/ 0 h 314"/>
                <a:gd name="T44" fmla="*/ 884 w 968"/>
                <a:gd name="T45" fmla="*/ 44 h 314"/>
                <a:gd name="T46" fmla="*/ 966 w 968"/>
                <a:gd name="T47" fmla="*/ 44 h 314"/>
                <a:gd name="T48" fmla="*/ 968 w 968"/>
                <a:gd name="T49" fmla="*/ 190 h 314"/>
                <a:gd name="T50" fmla="*/ 968 w 968"/>
                <a:gd name="T51" fmla="*/ 190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8"/>
                <a:gd name="T79" fmla="*/ 0 h 314"/>
                <a:gd name="T80" fmla="*/ 968 w 968"/>
                <a:gd name="T81" fmla="*/ 314 h 3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8" h="314">
                  <a:moveTo>
                    <a:pt x="968" y="190"/>
                  </a:moveTo>
                  <a:lnTo>
                    <a:pt x="798" y="203"/>
                  </a:lnTo>
                  <a:lnTo>
                    <a:pt x="671" y="253"/>
                  </a:lnTo>
                  <a:lnTo>
                    <a:pt x="393" y="314"/>
                  </a:lnTo>
                  <a:lnTo>
                    <a:pt x="217" y="297"/>
                  </a:lnTo>
                  <a:lnTo>
                    <a:pt x="70" y="243"/>
                  </a:lnTo>
                  <a:lnTo>
                    <a:pt x="6" y="183"/>
                  </a:lnTo>
                  <a:lnTo>
                    <a:pt x="0" y="110"/>
                  </a:lnTo>
                  <a:lnTo>
                    <a:pt x="76" y="49"/>
                  </a:lnTo>
                  <a:lnTo>
                    <a:pt x="34" y="112"/>
                  </a:lnTo>
                  <a:lnTo>
                    <a:pt x="42" y="173"/>
                  </a:lnTo>
                  <a:lnTo>
                    <a:pt x="118" y="236"/>
                  </a:lnTo>
                  <a:lnTo>
                    <a:pt x="238" y="276"/>
                  </a:lnTo>
                  <a:lnTo>
                    <a:pt x="390" y="297"/>
                  </a:lnTo>
                  <a:lnTo>
                    <a:pt x="424" y="281"/>
                  </a:lnTo>
                  <a:lnTo>
                    <a:pt x="523" y="266"/>
                  </a:lnTo>
                  <a:lnTo>
                    <a:pt x="416" y="236"/>
                  </a:lnTo>
                  <a:lnTo>
                    <a:pt x="470" y="177"/>
                  </a:lnTo>
                  <a:lnTo>
                    <a:pt x="452" y="78"/>
                  </a:lnTo>
                  <a:lnTo>
                    <a:pt x="418" y="36"/>
                  </a:lnTo>
                  <a:lnTo>
                    <a:pt x="707" y="11"/>
                  </a:lnTo>
                  <a:lnTo>
                    <a:pt x="781" y="0"/>
                  </a:lnTo>
                  <a:lnTo>
                    <a:pt x="884" y="44"/>
                  </a:lnTo>
                  <a:lnTo>
                    <a:pt x="966" y="44"/>
                  </a:lnTo>
                  <a:lnTo>
                    <a:pt x="968" y="190"/>
                  </a:lnTo>
                  <a:close/>
                </a:path>
              </a:pathLst>
            </a:custGeom>
            <a:solidFill>
              <a:srgbClr val="000000"/>
            </a:solidFill>
            <a:ln w="9525">
              <a:noFill/>
              <a:round/>
              <a:headEnd/>
              <a:tailEnd/>
            </a:ln>
          </p:spPr>
          <p:txBody>
            <a:bodyPr/>
            <a:lstStyle/>
            <a:p>
              <a:endParaRPr lang="id-ID"/>
            </a:p>
          </p:txBody>
        </p:sp>
        <p:sp>
          <p:nvSpPr>
            <p:cNvPr id="19636" name="Freeform 104"/>
            <p:cNvSpPr>
              <a:spLocks/>
            </p:cNvSpPr>
            <p:nvPr/>
          </p:nvSpPr>
          <p:spPr bwMode="auto">
            <a:xfrm>
              <a:off x="2512" y="2026"/>
              <a:ext cx="382" cy="65"/>
            </a:xfrm>
            <a:custGeom>
              <a:avLst/>
              <a:gdLst>
                <a:gd name="T0" fmla="*/ 0 w 765"/>
                <a:gd name="T1" fmla="*/ 129 h 129"/>
                <a:gd name="T2" fmla="*/ 78 w 765"/>
                <a:gd name="T3" fmla="*/ 84 h 129"/>
                <a:gd name="T4" fmla="*/ 341 w 765"/>
                <a:gd name="T5" fmla="*/ 95 h 129"/>
                <a:gd name="T6" fmla="*/ 561 w 765"/>
                <a:gd name="T7" fmla="*/ 44 h 129"/>
                <a:gd name="T8" fmla="*/ 753 w 765"/>
                <a:gd name="T9" fmla="*/ 0 h 129"/>
                <a:gd name="T10" fmla="*/ 765 w 765"/>
                <a:gd name="T11" fmla="*/ 32 h 129"/>
                <a:gd name="T12" fmla="*/ 485 w 765"/>
                <a:gd name="T13" fmla="*/ 87 h 129"/>
                <a:gd name="T14" fmla="*/ 329 w 765"/>
                <a:gd name="T15" fmla="*/ 120 h 129"/>
                <a:gd name="T16" fmla="*/ 95 w 765"/>
                <a:gd name="T17" fmla="*/ 112 h 129"/>
                <a:gd name="T18" fmla="*/ 0 w 765"/>
                <a:gd name="T19" fmla="*/ 129 h 129"/>
                <a:gd name="T20" fmla="*/ 0 w 765"/>
                <a:gd name="T21" fmla="*/ 129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5"/>
                <a:gd name="T34" fmla="*/ 0 h 129"/>
                <a:gd name="T35" fmla="*/ 765 w 765"/>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5" h="129">
                  <a:moveTo>
                    <a:pt x="0" y="129"/>
                  </a:moveTo>
                  <a:lnTo>
                    <a:pt x="78" y="84"/>
                  </a:lnTo>
                  <a:lnTo>
                    <a:pt x="341" y="95"/>
                  </a:lnTo>
                  <a:lnTo>
                    <a:pt x="561" y="44"/>
                  </a:lnTo>
                  <a:lnTo>
                    <a:pt x="753" y="0"/>
                  </a:lnTo>
                  <a:lnTo>
                    <a:pt x="765" y="32"/>
                  </a:lnTo>
                  <a:lnTo>
                    <a:pt x="485" y="87"/>
                  </a:lnTo>
                  <a:lnTo>
                    <a:pt x="329" y="120"/>
                  </a:lnTo>
                  <a:lnTo>
                    <a:pt x="95" y="112"/>
                  </a:lnTo>
                  <a:lnTo>
                    <a:pt x="0" y="129"/>
                  </a:lnTo>
                  <a:close/>
                </a:path>
              </a:pathLst>
            </a:custGeom>
            <a:solidFill>
              <a:srgbClr val="000000"/>
            </a:solidFill>
            <a:ln w="9525">
              <a:noFill/>
              <a:round/>
              <a:headEnd/>
              <a:tailEnd/>
            </a:ln>
          </p:spPr>
          <p:txBody>
            <a:bodyPr/>
            <a:lstStyle/>
            <a:p>
              <a:endParaRPr lang="id-ID"/>
            </a:p>
          </p:txBody>
        </p:sp>
        <p:sp>
          <p:nvSpPr>
            <p:cNvPr id="19637" name="Freeform 105"/>
            <p:cNvSpPr>
              <a:spLocks/>
            </p:cNvSpPr>
            <p:nvPr/>
          </p:nvSpPr>
          <p:spPr bwMode="auto">
            <a:xfrm>
              <a:off x="2754" y="2226"/>
              <a:ext cx="796" cy="300"/>
            </a:xfrm>
            <a:custGeom>
              <a:avLst/>
              <a:gdLst>
                <a:gd name="T0" fmla="*/ 63 w 1591"/>
                <a:gd name="T1" fmla="*/ 329 h 601"/>
                <a:gd name="T2" fmla="*/ 124 w 1591"/>
                <a:gd name="T3" fmla="*/ 416 h 601"/>
                <a:gd name="T4" fmla="*/ 219 w 1591"/>
                <a:gd name="T5" fmla="*/ 472 h 601"/>
                <a:gd name="T6" fmla="*/ 435 w 1591"/>
                <a:gd name="T7" fmla="*/ 530 h 601"/>
                <a:gd name="T8" fmla="*/ 728 w 1591"/>
                <a:gd name="T9" fmla="*/ 530 h 601"/>
                <a:gd name="T10" fmla="*/ 1095 w 1591"/>
                <a:gd name="T11" fmla="*/ 416 h 601"/>
                <a:gd name="T12" fmla="*/ 1532 w 1591"/>
                <a:gd name="T13" fmla="*/ 316 h 601"/>
                <a:gd name="T14" fmla="*/ 1570 w 1591"/>
                <a:gd name="T15" fmla="*/ 287 h 601"/>
                <a:gd name="T16" fmla="*/ 1559 w 1591"/>
                <a:gd name="T17" fmla="*/ 190 h 601"/>
                <a:gd name="T18" fmla="*/ 1430 w 1591"/>
                <a:gd name="T19" fmla="*/ 120 h 601"/>
                <a:gd name="T20" fmla="*/ 1163 w 1591"/>
                <a:gd name="T21" fmla="*/ 101 h 601"/>
                <a:gd name="T22" fmla="*/ 1080 w 1591"/>
                <a:gd name="T23" fmla="*/ 207 h 601"/>
                <a:gd name="T24" fmla="*/ 1137 w 1591"/>
                <a:gd name="T25" fmla="*/ 101 h 601"/>
                <a:gd name="T26" fmla="*/ 1139 w 1591"/>
                <a:gd name="T27" fmla="*/ 0 h 601"/>
                <a:gd name="T28" fmla="*/ 1163 w 1591"/>
                <a:gd name="T29" fmla="*/ 19 h 601"/>
                <a:gd name="T30" fmla="*/ 1163 w 1591"/>
                <a:gd name="T31" fmla="*/ 76 h 601"/>
                <a:gd name="T32" fmla="*/ 1412 w 1591"/>
                <a:gd name="T33" fmla="*/ 101 h 601"/>
                <a:gd name="T34" fmla="*/ 1511 w 1591"/>
                <a:gd name="T35" fmla="*/ 133 h 601"/>
                <a:gd name="T36" fmla="*/ 1570 w 1591"/>
                <a:gd name="T37" fmla="*/ 190 h 601"/>
                <a:gd name="T38" fmla="*/ 1591 w 1591"/>
                <a:gd name="T39" fmla="*/ 287 h 601"/>
                <a:gd name="T40" fmla="*/ 1572 w 1591"/>
                <a:gd name="T41" fmla="*/ 390 h 601"/>
                <a:gd name="T42" fmla="*/ 1365 w 1591"/>
                <a:gd name="T43" fmla="*/ 496 h 601"/>
                <a:gd name="T44" fmla="*/ 781 w 1591"/>
                <a:gd name="T45" fmla="*/ 601 h 601"/>
                <a:gd name="T46" fmla="*/ 553 w 1591"/>
                <a:gd name="T47" fmla="*/ 587 h 601"/>
                <a:gd name="T48" fmla="*/ 346 w 1591"/>
                <a:gd name="T49" fmla="*/ 544 h 601"/>
                <a:gd name="T50" fmla="*/ 93 w 1591"/>
                <a:gd name="T51" fmla="*/ 449 h 601"/>
                <a:gd name="T52" fmla="*/ 0 w 1591"/>
                <a:gd name="T53" fmla="*/ 371 h 601"/>
                <a:gd name="T54" fmla="*/ 63 w 1591"/>
                <a:gd name="T55" fmla="*/ 329 h 601"/>
                <a:gd name="T56" fmla="*/ 63 w 1591"/>
                <a:gd name="T57" fmla="*/ 329 h 6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91"/>
                <a:gd name="T88" fmla="*/ 0 h 601"/>
                <a:gd name="T89" fmla="*/ 1591 w 1591"/>
                <a:gd name="T90" fmla="*/ 601 h 6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91" h="601">
                  <a:moveTo>
                    <a:pt x="63" y="329"/>
                  </a:moveTo>
                  <a:lnTo>
                    <a:pt x="124" y="416"/>
                  </a:lnTo>
                  <a:lnTo>
                    <a:pt x="219" y="472"/>
                  </a:lnTo>
                  <a:lnTo>
                    <a:pt x="435" y="530"/>
                  </a:lnTo>
                  <a:lnTo>
                    <a:pt x="728" y="530"/>
                  </a:lnTo>
                  <a:lnTo>
                    <a:pt x="1095" y="416"/>
                  </a:lnTo>
                  <a:lnTo>
                    <a:pt x="1532" y="316"/>
                  </a:lnTo>
                  <a:lnTo>
                    <a:pt x="1570" y="287"/>
                  </a:lnTo>
                  <a:lnTo>
                    <a:pt x="1559" y="190"/>
                  </a:lnTo>
                  <a:lnTo>
                    <a:pt x="1430" y="120"/>
                  </a:lnTo>
                  <a:lnTo>
                    <a:pt x="1163" y="101"/>
                  </a:lnTo>
                  <a:lnTo>
                    <a:pt x="1080" y="207"/>
                  </a:lnTo>
                  <a:lnTo>
                    <a:pt x="1137" y="101"/>
                  </a:lnTo>
                  <a:lnTo>
                    <a:pt x="1139" y="0"/>
                  </a:lnTo>
                  <a:lnTo>
                    <a:pt x="1163" y="19"/>
                  </a:lnTo>
                  <a:lnTo>
                    <a:pt x="1163" y="76"/>
                  </a:lnTo>
                  <a:lnTo>
                    <a:pt x="1412" y="101"/>
                  </a:lnTo>
                  <a:lnTo>
                    <a:pt x="1511" y="133"/>
                  </a:lnTo>
                  <a:lnTo>
                    <a:pt x="1570" y="190"/>
                  </a:lnTo>
                  <a:lnTo>
                    <a:pt x="1591" y="287"/>
                  </a:lnTo>
                  <a:lnTo>
                    <a:pt x="1572" y="390"/>
                  </a:lnTo>
                  <a:lnTo>
                    <a:pt x="1365" y="496"/>
                  </a:lnTo>
                  <a:lnTo>
                    <a:pt x="781" y="601"/>
                  </a:lnTo>
                  <a:lnTo>
                    <a:pt x="553" y="587"/>
                  </a:lnTo>
                  <a:lnTo>
                    <a:pt x="346" y="544"/>
                  </a:lnTo>
                  <a:lnTo>
                    <a:pt x="93" y="449"/>
                  </a:lnTo>
                  <a:lnTo>
                    <a:pt x="0" y="371"/>
                  </a:lnTo>
                  <a:lnTo>
                    <a:pt x="63" y="329"/>
                  </a:lnTo>
                  <a:close/>
                </a:path>
              </a:pathLst>
            </a:custGeom>
            <a:solidFill>
              <a:srgbClr val="000000"/>
            </a:solidFill>
            <a:ln w="9525">
              <a:noFill/>
              <a:round/>
              <a:headEnd/>
              <a:tailEnd/>
            </a:ln>
          </p:spPr>
          <p:txBody>
            <a:bodyPr/>
            <a:lstStyle/>
            <a:p>
              <a:endParaRPr lang="id-ID"/>
            </a:p>
          </p:txBody>
        </p:sp>
        <p:sp>
          <p:nvSpPr>
            <p:cNvPr id="19638" name="Freeform 106"/>
            <p:cNvSpPr>
              <a:spLocks/>
            </p:cNvSpPr>
            <p:nvPr/>
          </p:nvSpPr>
          <p:spPr bwMode="auto">
            <a:xfrm>
              <a:off x="3155" y="2505"/>
              <a:ext cx="98" cy="310"/>
            </a:xfrm>
            <a:custGeom>
              <a:avLst/>
              <a:gdLst>
                <a:gd name="T0" fmla="*/ 63 w 196"/>
                <a:gd name="T1" fmla="*/ 8 h 620"/>
                <a:gd name="T2" fmla="*/ 6 w 196"/>
                <a:gd name="T3" fmla="*/ 61 h 620"/>
                <a:gd name="T4" fmla="*/ 48 w 196"/>
                <a:gd name="T5" fmla="*/ 80 h 620"/>
                <a:gd name="T6" fmla="*/ 4 w 196"/>
                <a:gd name="T7" fmla="*/ 112 h 620"/>
                <a:gd name="T8" fmla="*/ 50 w 196"/>
                <a:gd name="T9" fmla="*/ 133 h 620"/>
                <a:gd name="T10" fmla="*/ 0 w 196"/>
                <a:gd name="T11" fmla="*/ 171 h 620"/>
                <a:gd name="T12" fmla="*/ 38 w 196"/>
                <a:gd name="T13" fmla="*/ 190 h 620"/>
                <a:gd name="T14" fmla="*/ 6 w 196"/>
                <a:gd name="T15" fmla="*/ 219 h 620"/>
                <a:gd name="T16" fmla="*/ 42 w 196"/>
                <a:gd name="T17" fmla="*/ 241 h 620"/>
                <a:gd name="T18" fmla="*/ 10 w 196"/>
                <a:gd name="T19" fmla="*/ 257 h 620"/>
                <a:gd name="T20" fmla="*/ 34 w 196"/>
                <a:gd name="T21" fmla="*/ 287 h 620"/>
                <a:gd name="T22" fmla="*/ 6 w 196"/>
                <a:gd name="T23" fmla="*/ 308 h 620"/>
                <a:gd name="T24" fmla="*/ 34 w 196"/>
                <a:gd name="T25" fmla="*/ 331 h 620"/>
                <a:gd name="T26" fmla="*/ 10 w 196"/>
                <a:gd name="T27" fmla="*/ 352 h 620"/>
                <a:gd name="T28" fmla="*/ 31 w 196"/>
                <a:gd name="T29" fmla="*/ 367 h 620"/>
                <a:gd name="T30" fmla="*/ 4 w 196"/>
                <a:gd name="T31" fmla="*/ 382 h 620"/>
                <a:gd name="T32" fmla="*/ 29 w 196"/>
                <a:gd name="T33" fmla="*/ 409 h 620"/>
                <a:gd name="T34" fmla="*/ 6 w 196"/>
                <a:gd name="T35" fmla="*/ 428 h 620"/>
                <a:gd name="T36" fmla="*/ 31 w 196"/>
                <a:gd name="T37" fmla="*/ 449 h 620"/>
                <a:gd name="T38" fmla="*/ 8 w 196"/>
                <a:gd name="T39" fmla="*/ 468 h 620"/>
                <a:gd name="T40" fmla="*/ 33 w 196"/>
                <a:gd name="T41" fmla="*/ 492 h 620"/>
                <a:gd name="T42" fmla="*/ 10 w 196"/>
                <a:gd name="T43" fmla="*/ 515 h 620"/>
                <a:gd name="T44" fmla="*/ 36 w 196"/>
                <a:gd name="T45" fmla="*/ 540 h 620"/>
                <a:gd name="T46" fmla="*/ 10 w 196"/>
                <a:gd name="T47" fmla="*/ 547 h 620"/>
                <a:gd name="T48" fmla="*/ 17 w 196"/>
                <a:gd name="T49" fmla="*/ 568 h 620"/>
                <a:gd name="T50" fmla="*/ 4 w 196"/>
                <a:gd name="T51" fmla="*/ 591 h 620"/>
                <a:gd name="T52" fmla="*/ 17 w 196"/>
                <a:gd name="T53" fmla="*/ 601 h 620"/>
                <a:gd name="T54" fmla="*/ 84 w 196"/>
                <a:gd name="T55" fmla="*/ 620 h 620"/>
                <a:gd name="T56" fmla="*/ 171 w 196"/>
                <a:gd name="T57" fmla="*/ 608 h 620"/>
                <a:gd name="T58" fmla="*/ 192 w 196"/>
                <a:gd name="T59" fmla="*/ 587 h 620"/>
                <a:gd name="T60" fmla="*/ 162 w 196"/>
                <a:gd name="T61" fmla="*/ 574 h 620"/>
                <a:gd name="T62" fmla="*/ 188 w 196"/>
                <a:gd name="T63" fmla="*/ 549 h 620"/>
                <a:gd name="T64" fmla="*/ 169 w 196"/>
                <a:gd name="T65" fmla="*/ 534 h 620"/>
                <a:gd name="T66" fmla="*/ 190 w 196"/>
                <a:gd name="T67" fmla="*/ 507 h 620"/>
                <a:gd name="T68" fmla="*/ 164 w 196"/>
                <a:gd name="T69" fmla="*/ 492 h 620"/>
                <a:gd name="T70" fmla="*/ 192 w 196"/>
                <a:gd name="T71" fmla="*/ 468 h 620"/>
                <a:gd name="T72" fmla="*/ 168 w 196"/>
                <a:gd name="T73" fmla="*/ 450 h 620"/>
                <a:gd name="T74" fmla="*/ 192 w 196"/>
                <a:gd name="T75" fmla="*/ 428 h 620"/>
                <a:gd name="T76" fmla="*/ 164 w 196"/>
                <a:gd name="T77" fmla="*/ 399 h 620"/>
                <a:gd name="T78" fmla="*/ 192 w 196"/>
                <a:gd name="T79" fmla="*/ 378 h 620"/>
                <a:gd name="T80" fmla="*/ 166 w 196"/>
                <a:gd name="T81" fmla="*/ 363 h 620"/>
                <a:gd name="T82" fmla="*/ 190 w 196"/>
                <a:gd name="T83" fmla="*/ 346 h 620"/>
                <a:gd name="T84" fmla="*/ 166 w 196"/>
                <a:gd name="T85" fmla="*/ 331 h 620"/>
                <a:gd name="T86" fmla="*/ 192 w 196"/>
                <a:gd name="T87" fmla="*/ 306 h 620"/>
                <a:gd name="T88" fmla="*/ 162 w 196"/>
                <a:gd name="T89" fmla="*/ 285 h 620"/>
                <a:gd name="T90" fmla="*/ 194 w 196"/>
                <a:gd name="T91" fmla="*/ 266 h 620"/>
                <a:gd name="T92" fmla="*/ 169 w 196"/>
                <a:gd name="T93" fmla="*/ 251 h 620"/>
                <a:gd name="T94" fmla="*/ 190 w 196"/>
                <a:gd name="T95" fmla="*/ 230 h 620"/>
                <a:gd name="T96" fmla="*/ 164 w 196"/>
                <a:gd name="T97" fmla="*/ 219 h 620"/>
                <a:gd name="T98" fmla="*/ 190 w 196"/>
                <a:gd name="T99" fmla="*/ 196 h 620"/>
                <a:gd name="T100" fmla="*/ 166 w 196"/>
                <a:gd name="T101" fmla="*/ 181 h 620"/>
                <a:gd name="T102" fmla="*/ 194 w 196"/>
                <a:gd name="T103" fmla="*/ 165 h 620"/>
                <a:gd name="T104" fmla="*/ 166 w 196"/>
                <a:gd name="T105" fmla="*/ 144 h 620"/>
                <a:gd name="T106" fmla="*/ 192 w 196"/>
                <a:gd name="T107" fmla="*/ 127 h 620"/>
                <a:gd name="T108" fmla="*/ 158 w 196"/>
                <a:gd name="T109" fmla="*/ 106 h 620"/>
                <a:gd name="T110" fmla="*/ 196 w 196"/>
                <a:gd name="T111" fmla="*/ 82 h 620"/>
                <a:gd name="T112" fmla="*/ 168 w 196"/>
                <a:gd name="T113" fmla="*/ 63 h 620"/>
                <a:gd name="T114" fmla="*/ 196 w 196"/>
                <a:gd name="T115" fmla="*/ 42 h 620"/>
                <a:gd name="T116" fmla="*/ 149 w 196"/>
                <a:gd name="T117" fmla="*/ 0 h 620"/>
                <a:gd name="T118" fmla="*/ 63 w 196"/>
                <a:gd name="T119" fmla="*/ 8 h 620"/>
                <a:gd name="T120" fmla="*/ 63 w 196"/>
                <a:gd name="T121" fmla="*/ 8 h 6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
                <a:gd name="T184" fmla="*/ 0 h 620"/>
                <a:gd name="T185" fmla="*/ 196 w 196"/>
                <a:gd name="T186" fmla="*/ 620 h 6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 h="620">
                  <a:moveTo>
                    <a:pt x="63" y="8"/>
                  </a:moveTo>
                  <a:lnTo>
                    <a:pt x="6" y="61"/>
                  </a:lnTo>
                  <a:lnTo>
                    <a:pt x="48" y="80"/>
                  </a:lnTo>
                  <a:lnTo>
                    <a:pt x="4" y="112"/>
                  </a:lnTo>
                  <a:lnTo>
                    <a:pt x="50" y="133"/>
                  </a:lnTo>
                  <a:lnTo>
                    <a:pt x="0" y="171"/>
                  </a:lnTo>
                  <a:lnTo>
                    <a:pt x="38" y="190"/>
                  </a:lnTo>
                  <a:lnTo>
                    <a:pt x="6" y="219"/>
                  </a:lnTo>
                  <a:lnTo>
                    <a:pt x="42" y="241"/>
                  </a:lnTo>
                  <a:lnTo>
                    <a:pt x="10" y="257"/>
                  </a:lnTo>
                  <a:lnTo>
                    <a:pt x="34" y="287"/>
                  </a:lnTo>
                  <a:lnTo>
                    <a:pt x="6" y="308"/>
                  </a:lnTo>
                  <a:lnTo>
                    <a:pt x="34" y="331"/>
                  </a:lnTo>
                  <a:lnTo>
                    <a:pt x="10" y="352"/>
                  </a:lnTo>
                  <a:lnTo>
                    <a:pt x="31" y="367"/>
                  </a:lnTo>
                  <a:lnTo>
                    <a:pt x="4" y="382"/>
                  </a:lnTo>
                  <a:lnTo>
                    <a:pt x="29" y="409"/>
                  </a:lnTo>
                  <a:lnTo>
                    <a:pt x="6" y="428"/>
                  </a:lnTo>
                  <a:lnTo>
                    <a:pt x="31" y="449"/>
                  </a:lnTo>
                  <a:lnTo>
                    <a:pt x="8" y="468"/>
                  </a:lnTo>
                  <a:lnTo>
                    <a:pt x="33" y="492"/>
                  </a:lnTo>
                  <a:lnTo>
                    <a:pt x="10" y="515"/>
                  </a:lnTo>
                  <a:lnTo>
                    <a:pt x="36" y="540"/>
                  </a:lnTo>
                  <a:lnTo>
                    <a:pt x="10" y="547"/>
                  </a:lnTo>
                  <a:lnTo>
                    <a:pt x="17" y="568"/>
                  </a:lnTo>
                  <a:lnTo>
                    <a:pt x="4" y="591"/>
                  </a:lnTo>
                  <a:lnTo>
                    <a:pt x="17" y="601"/>
                  </a:lnTo>
                  <a:lnTo>
                    <a:pt x="84" y="620"/>
                  </a:lnTo>
                  <a:lnTo>
                    <a:pt x="171" y="608"/>
                  </a:lnTo>
                  <a:lnTo>
                    <a:pt x="192" y="587"/>
                  </a:lnTo>
                  <a:lnTo>
                    <a:pt x="162" y="574"/>
                  </a:lnTo>
                  <a:lnTo>
                    <a:pt x="188" y="549"/>
                  </a:lnTo>
                  <a:lnTo>
                    <a:pt x="169" y="534"/>
                  </a:lnTo>
                  <a:lnTo>
                    <a:pt x="190" y="507"/>
                  </a:lnTo>
                  <a:lnTo>
                    <a:pt x="164" y="492"/>
                  </a:lnTo>
                  <a:lnTo>
                    <a:pt x="192" y="468"/>
                  </a:lnTo>
                  <a:lnTo>
                    <a:pt x="168" y="450"/>
                  </a:lnTo>
                  <a:lnTo>
                    <a:pt x="192" y="428"/>
                  </a:lnTo>
                  <a:lnTo>
                    <a:pt x="164" y="399"/>
                  </a:lnTo>
                  <a:lnTo>
                    <a:pt x="192" y="378"/>
                  </a:lnTo>
                  <a:lnTo>
                    <a:pt x="166" y="363"/>
                  </a:lnTo>
                  <a:lnTo>
                    <a:pt x="190" y="346"/>
                  </a:lnTo>
                  <a:lnTo>
                    <a:pt x="166" y="331"/>
                  </a:lnTo>
                  <a:lnTo>
                    <a:pt x="192" y="306"/>
                  </a:lnTo>
                  <a:lnTo>
                    <a:pt x="162" y="285"/>
                  </a:lnTo>
                  <a:lnTo>
                    <a:pt x="194" y="266"/>
                  </a:lnTo>
                  <a:lnTo>
                    <a:pt x="169" y="251"/>
                  </a:lnTo>
                  <a:lnTo>
                    <a:pt x="190" y="230"/>
                  </a:lnTo>
                  <a:lnTo>
                    <a:pt x="164" y="219"/>
                  </a:lnTo>
                  <a:lnTo>
                    <a:pt x="190" y="196"/>
                  </a:lnTo>
                  <a:lnTo>
                    <a:pt x="166" y="181"/>
                  </a:lnTo>
                  <a:lnTo>
                    <a:pt x="194" y="165"/>
                  </a:lnTo>
                  <a:lnTo>
                    <a:pt x="166" y="144"/>
                  </a:lnTo>
                  <a:lnTo>
                    <a:pt x="192" y="127"/>
                  </a:lnTo>
                  <a:lnTo>
                    <a:pt x="158" y="106"/>
                  </a:lnTo>
                  <a:lnTo>
                    <a:pt x="196" y="82"/>
                  </a:lnTo>
                  <a:lnTo>
                    <a:pt x="168" y="63"/>
                  </a:lnTo>
                  <a:lnTo>
                    <a:pt x="196" y="42"/>
                  </a:lnTo>
                  <a:lnTo>
                    <a:pt x="149" y="0"/>
                  </a:lnTo>
                  <a:lnTo>
                    <a:pt x="63" y="8"/>
                  </a:lnTo>
                  <a:close/>
                </a:path>
              </a:pathLst>
            </a:custGeom>
            <a:solidFill>
              <a:srgbClr val="000000"/>
            </a:solidFill>
            <a:ln w="9525">
              <a:noFill/>
              <a:round/>
              <a:headEnd/>
              <a:tailEnd/>
            </a:ln>
          </p:spPr>
          <p:txBody>
            <a:bodyPr/>
            <a:lstStyle/>
            <a:p>
              <a:endParaRPr lang="id-ID"/>
            </a:p>
          </p:txBody>
        </p:sp>
        <p:sp>
          <p:nvSpPr>
            <p:cNvPr id="19639" name="Freeform 107"/>
            <p:cNvSpPr>
              <a:spLocks/>
            </p:cNvSpPr>
            <p:nvPr/>
          </p:nvSpPr>
          <p:spPr bwMode="auto">
            <a:xfrm>
              <a:off x="2836" y="2772"/>
              <a:ext cx="338" cy="122"/>
            </a:xfrm>
            <a:custGeom>
              <a:avLst/>
              <a:gdLst>
                <a:gd name="T0" fmla="*/ 676 w 676"/>
                <a:gd name="T1" fmla="*/ 46 h 243"/>
                <a:gd name="T2" fmla="*/ 45 w 676"/>
                <a:gd name="T3" fmla="*/ 0 h 243"/>
                <a:gd name="T4" fmla="*/ 0 w 676"/>
                <a:gd name="T5" fmla="*/ 55 h 243"/>
                <a:gd name="T6" fmla="*/ 34 w 676"/>
                <a:gd name="T7" fmla="*/ 89 h 243"/>
                <a:gd name="T8" fmla="*/ 3 w 676"/>
                <a:gd name="T9" fmla="*/ 150 h 243"/>
                <a:gd name="T10" fmla="*/ 22 w 676"/>
                <a:gd name="T11" fmla="*/ 209 h 243"/>
                <a:gd name="T12" fmla="*/ 58 w 676"/>
                <a:gd name="T13" fmla="*/ 243 h 243"/>
                <a:gd name="T14" fmla="*/ 119 w 676"/>
                <a:gd name="T15" fmla="*/ 232 h 243"/>
                <a:gd name="T16" fmla="*/ 169 w 676"/>
                <a:gd name="T17" fmla="*/ 190 h 243"/>
                <a:gd name="T18" fmla="*/ 171 w 676"/>
                <a:gd name="T19" fmla="*/ 139 h 243"/>
                <a:gd name="T20" fmla="*/ 154 w 676"/>
                <a:gd name="T21" fmla="*/ 95 h 243"/>
                <a:gd name="T22" fmla="*/ 429 w 676"/>
                <a:gd name="T23" fmla="*/ 141 h 243"/>
                <a:gd name="T24" fmla="*/ 463 w 676"/>
                <a:gd name="T25" fmla="*/ 118 h 243"/>
                <a:gd name="T26" fmla="*/ 53 w 676"/>
                <a:gd name="T27" fmla="*/ 63 h 243"/>
                <a:gd name="T28" fmla="*/ 68 w 676"/>
                <a:gd name="T29" fmla="*/ 32 h 243"/>
                <a:gd name="T30" fmla="*/ 657 w 676"/>
                <a:gd name="T31" fmla="*/ 59 h 243"/>
                <a:gd name="T32" fmla="*/ 676 w 676"/>
                <a:gd name="T33" fmla="*/ 46 h 243"/>
                <a:gd name="T34" fmla="*/ 676 w 676"/>
                <a:gd name="T35" fmla="*/ 46 h 2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6"/>
                <a:gd name="T55" fmla="*/ 0 h 243"/>
                <a:gd name="T56" fmla="*/ 676 w 676"/>
                <a:gd name="T57" fmla="*/ 243 h 2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6" h="243">
                  <a:moveTo>
                    <a:pt x="676" y="46"/>
                  </a:moveTo>
                  <a:lnTo>
                    <a:pt x="45" y="0"/>
                  </a:lnTo>
                  <a:lnTo>
                    <a:pt x="0" y="55"/>
                  </a:lnTo>
                  <a:lnTo>
                    <a:pt x="34" y="89"/>
                  </a:lnTo>
                  <a:lnTo>
                    <a:pt x="3" y="150"/>
                  </a:lnTo>
                  <a:lnTo>
                    <a:pt x="22" y="209"/>
                  </a:lnTo>
                  <a:lnTo>
                    <a:pt x="58" y="243"/>
                  </a:lnTo>
                  <a:lnTo>
                    <a:pt x="119" y="232"/>
                  </a:lnTo>
                  <a:lnTo>
                    <a:pt x="169" y="190"/>
                  </a:lnTo>
                  <a:lnTo>
                    <a:pt x="171" y="139"/>
                  </a:lnTo>
                  <a:lnTo>
                    <a:pt x="154" y="95"/>
                  </a:lnTo>
                  <a:lnTo>
                    <a:pt x="429" y="141"/>
                  </a:lnTo>
                  <a:lnTo>
                    <a:pt x="463" y="118"/>
                  </a:lnTo>
                  <a:lnTo>
                    <a:pt x="53" y="63"/>
                  </a:lnTo>
                  <a:lnTo>
                    <a:pt x="68" y="32"/>
                  </a:lnTo>
                  <a:lnTo>
                    <a:pt x="657" y="59"/>
                  </a:lnTo>
                  <a:lnTo>
                    <a:pt x="676" y="46"/>
                  </a:lnTo>
                  <a:close/>
                </a:path>
              </a:pathLst>
            </a:custGeom>
            <a:solidFill>
              <a:srgbClr val="000000"/>
            </a:solidFill>
            <a:ln w="9525">
              <a:noFill/>
              <a:round/>
              <a:headEnd/>
              <a:tailEnd/>
            </a:ln>
          </p:spPr>
          <p:txBody>
            <a:bodyPr/>
            <a:lstStyle/>
            <a:p>
              <a:endParaRPr lang="id-ID"/>
            </a:p>
          </p:txBody>
        </p:sp>
        <p:sp>
          <p:nvSpPr>
            <p:cNvPr id="19640" name="Freeform 108"/>
            <p:cNvSpPr>
              <a:spLocks/>
            </p:cNvSpPr>
            <p:nvPr/>
          </p:nvSpPr>
          <p:spPr bwMode="auto">
            <a:xfrm>
              <a:off x="2842" y="2792"/>
              <a:ext cx="385" cy="251"/>
            </a:xfrm>
            <a:custGeom>
              <a:avLst/>
              <a:gdLst>
                <a:gd name="T0" fmla="*/ 648 w 770"/>
                <a:gd name="T1" fmla="*/ 0 h 502"/>
                <a:gd name="T2" fmla="*/ 36 w 770"/>
                <a:gd name="T3" fmla="*/ 228 h 502"/>
                <a:gd name="T4" fmla="*/ 0 w 770"/>
                <a:gd name="T5" fmla="*/ 293 h 502"/>
                <a:gd name="T6" fmla="*/ 45 w 770"/>
                <a:gd name="T7" fmla="*/ 317 h 502"/>
                <a:gd name="T8" fmla="*/ 17 w 770"/>
                <a:gd name="T9" fmla="*/ 399 h 502"/>
                <a:gd name="T10" fmla="*/ 40 w 770"/>
                <a:gd name="T11" fmla="*/ 445 h 502"/>
                <a:gd name="T12" fmla="*/ 101 w 770"/>
                <a:gd name="T13" fmla="*/ 502 h 502"/>
                <a:gd name="T14" fmla="*/ 165 w 770"/>
                <a:gd name="T15" fmla="*/ 494 h 502"/>
                <a:gd name="T16" fmla="*/ 218 w 770"/>
                <a:gd name="T17" fmla="*/ 441 h 502"/>
                <a:gd name="T18" fmla="*/ 207 w 770"/>
                <a:gd name="T19" fmla="*/ 363 h 502"/>
                <a:gd name="T20" fmla="*/ 177 w 770"/>
                <a:gd name="T21" fmla="*/ 316 h 502"/>
                <a:gd name="T22" fmla="*/ 173 w 770"/>
                <a:gd name="T23" fmla="*/ 302 h 502"/>
                <a:gd name="T24" fmla="*/ 656 w 770"/>
                <a:gd name="T25" fmla="*/ 173 h 502"/>
                <a:gd name="T26" fmla="*/ 703 w 770"/>
                <a:gd name="T27" fmla="*/ 192 h 502"/>
                <a:gd name="T28" fmla="*/ 770 w 770"/>
                <a:gd name="T29" fmla="*/ 184 h 502"/>
                <a:gd name="T30" fmla="*/ 770 w 770"/>
                <a:gd name="T31" fmla="*/ 61 h 502"/>
                <a:gd name="T32" fmla="*/ 726 w 770"/>
                <a:gd name="T33" fmla="*/ 67 h 502"/>
                <a:gd name="T34" fmla="*/ 713 w 770"/>
                <a:gd name="T35" fmla="*/ 131 h 502"/>
                <a:gd name="T36" fmla="*/ 682 w 770"/>
                <a:gd name="T37" fmla="*/ 137 h 502"/>
                <a:gd name="T38" fmla="*/ 656 w 770"/>
                <a:gd name="T39" fmla="*/ 67 h 502"/>
                <a:gd name="T40" fmla="*/ 637 w 770"/>
                <a:gd name="T41" fmla="*/ 135 h 502"/>
                <a:gd name="T42" fmla="*/ 66 w 770"/>
                <a:gd name="T43" fmla="*/ 297 h 502"/>
                <a:gd name="T44" fmla="*/ 80 w 770"/>
                <a:gd name="T45" fmla="*/ 241 h 502"/>
                <a:gd name="T46" fmla="*/ 616 w 770"/>
                <a:gd name="T47" fmla="*/ 44 h 502"/>
                <a:gd name="T48" fmla="*/ 680 w 770"/>
                <a:gd name="T49" fmla="*/ 27 h 502"/>
                <a:gd name="T50" fmla="*/ 648 w 770"/>
                <a:gd name="T51" fmla="*/ 0 h 502"/>
                <a:gd name="T52" fmla="*/ 648 w 770"/>
                <a:gd name="T53" fmla="*/ 0 h 5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0"/>
                <a:gd name="T82" fmla="*/ 0 h 502"/>
                <a:gd name="T83" fmla="*/ 770 w 770"/>
                <a:gd name="T84" fmla="*/ 502 h 5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0" h="502">
                  <a:moveTo>
                    <a:pt x="648" y="0"/>
                  </a:moveTo>
                  <a:lnTo>
                    <a:pt x="36" y="228"/>
                  </a:lnTo>
                  <a:lnTo>
                    <a:pt x="0" y="293"/>
                  </a:lnTo>
                  <a:lnTo>
                    <a:pt x="45" y="317"/>
                  </a:lnTo>
                  <a:lnTo>
                    <a:pt x="17" y="399"/>
                  </a:lnTo>
                  <a:lnTo>
                    <a:pt x="40" y="445"/>
                  </a:lnTo>
                  <a:lnTo>
                    <a:pt x="101" y="502"/>
                  </a:lnTo>
                  <a:lnTo>
                    <a:pt x="165" y="494"/>
                  </a:lnTo>
                  <a:lnTo>
                    <a:pt x="218" y="441"/>
                  </a:lnTo>
                  <a:lnTo>
                    <a:pt x="207" y="363"/>
                  </a:lnTo>
                  <a:lnTo>
                    <a:pt x="177" y="316"/>
                  </a:lnTo>
                  <a:lnTo>
                    <a:pt x="173" y="302"/>
                  </a:lnTo>
                  <a:lnTo>
                    <a:pt x="656" y="173"/>
                  </a:lnTo>
                  <a:lnTo>
                    <a:pt x="703" y="192"/>
                  </a:lnTo>
                  <a:lnTo>
                    <a:pt x="770" y="184"/>
                  </a:lnTo>
                  <a:lnTo>
                    <a:pt x="770" y="61"/>
                  </a:lnTo>
                  <a:lnTo>
                    <a:pt x="726" y="67"/>
                  </a:lnTo>
                  <a:lnTo>
                    <a:pt x="713" y="131"/>
                  </a:lnTo>
                  <a:lnTo>
                    <a:pt x="682" y="137"/>
                  </a:lnTo>
                  <a:lnTo>
                    <a:pt x="656" y="67"/>
                  </a:lnTo>
                  <a:lnTo>
                    <a:pt x="637" y="135"/>
                  </a:lnTo>
                  <a:lnTo>
                    <a:pt x="66" y="297"/>
                  </a:lnTo>
                  <a:lnTo>
                    <a:pt x="80" y="241"/>
                  </a:lnTo>
                  <a:lnTo>
                    <a:pt x="616" y="44"/>
                  </a:lnTo>
                  <a:lnTo>
                    <a:pt x="680" y="27"/>
                  </a:lnTo>
                  <a:lnTo>
                    <a:pt x="648" y="0"/>
                  </a:lnTo>
                  <a:close/>
                </a:path>
              </a:pathLst>
            </a:custGeom>
            <a:solidFill>
              <a:srgbClr val="000000"/>
            </a:solidFill>
            <a:ln w="9525">
              <a:noFill/>
              <a:round/>
              <a:headEnd/>
              <a:tailEnd/>
            </a:ln>
          </p:spPr>
          <p:txBody>
            <a:bodyPr/>
            <a:lstStyle/>
            <a:p>
              <a:endParaRPr lang="id-ID"/>
            </a:p>
          </p:txBody>
        </p:sp>
        <p:sp>
          <p:nvSpPr>
            <p:cNvPr id="19641" name="Freeform 109"/>
            <p:cNvSpPr>
              <a:spLocks/>
            </p:cNvSpPr>
            <p:nvPr/>
          </p:nvSpPr>
          <p:spPr bwMode="auto">
            <a:xfrm>
              <a:off x="3213" y="2829"/>
              <a:ext cx="216" cy="256"/>
            </a:xfrm>
            <a:custGeom>
              <a:avLst/>
              <a:gdLst>
                <a:gd name="T0" fmla="*/ 0 w 432"/>
                <a:gd name="T1" fmla="*/ 107 h 511"/>
                <a:gd name="T2" fmla="*/ 263 w 432"/>
                <a:gd name="T3" fmla="*/ 316 h 511"/>
                <a:gd name="T4" fmla="*/ 270 w 432"/>
                <a:gd name="T5" fmla="*/ 396 h 511"/>
                <a:gd name="T6" fmla="*/ 261 w 432"/>
                <a:gd name="T7" fmla="*/ 441 h 511"/>
                <a:gd name="T8" fmla="*/ 291 w 432"/>
                <a:gd name="T9" fmla="*/ 491 h 511"/>
                <a:gd name="T10" fmla="*/ 354 w 432"/>
                <a:gd name="T11" fmla="*/ 511 h 511"/>
                <a:gd name="T12" fmla="*/ 417 w 432"/>
                <a:gd name="T13" fmla="*/ 473 h 511"/>
                <a:gd name="T14" fmla="*/ 432 w 432"/>
                <a:gd name="T15" fmla="*/ 397 h 511"/>
                <a:gd name="T16" fmla="*/ 394 w 432"/>
                <a:gd name="T17" fmla="*/ 325 h 511"/>
                <a:gd name="T18" fmla="*/ 342 w 432"/>
                <a:gd name="T19" fmla="*/ 325 h 511"/>
                <a:gd name="T20" fmla="*/ 287 w 432"/>
                <a:gd name="T21" fmla="*/ 319 h 511"/>
                <a:gd name="T22" fmla="*/ 321 w 432"/>
                <a:gd name="T23" fmla="*/ 264 h 511"/>
                <a:gd name="T24" fmla="*/ 59 w 432"/>
                <a:gd name="T25" fmla="*/ 0 h 511"/>
                <a:gd name="T26" fmla="*/ 59 w 432"/>
                <a:gd name="T27" fmla="*/ 72 h 511"/>
                <a:gd name="T28" fmla="*/ 15 w 432"/>
                <a:gd name="T29" fmla="*/ 59 h 511"/>
                <a:gd name="T30" fmla="*/ 0 w 432"/>
                <a:gd name="T31" fmla="*/ 107 h 511"/>
                <a:gd name="T32" fmla="*/ 0 w 432"/>
                <a:gd name="T33" fmla="*/ 107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511"/>
                <a:gd name="T53" fmla="*/ 432 w 432"/>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511">
                  <a:moveTo>
                    <a:pt x="0" y="107"/>
                  </a:moveTo>
                  <a:lnTo>
                    <a:pt x="263" y="316"/>
                  </a:lnTo>
                  <a:lnTo>
                    <a:pt x="270" y="396"/>
                  </a:lnTo>
                  <a:lnTo>
                    <a:pt x="261" y="441"/>
                  </a:lnTo>
                  <a:lnTo>
                    <a:pt x="291" y="491"/>
                  </a:lnTo>
                  <a:lnTo>
                    <a:pt x="354" y="511"/>
                  </a:lnTo>
                  <a:lnTo>
                    <a:pt x="417" y="473"/>
                  </a:lnTo>
                  <a:lnTo>
                    <a:pt x="432" y="397"/>
                  </a:lnTo>
                  <a:lnTo>
                    <a:pt x="394" y="325"/>
                  </a:lnTo>
                  <a:lnTo>
                    <a:pt x="342" y="325"/>
                  </a:lnTo>
                  <a:lnTo>
                    <a:pt x="287" y="319"/>
                  </a:lnTo>
                  <a:lnTo>
                    <a:pt x="321" y="264"/>
                  </a:lnTo>
                  <a:lnTo>
                    <a:pt x="59" y="0"/>
                  </a:lnTo>
                  <a:lnTo>
                    <a:pt x="59" y="72"/>
                  </a:lnTo>
                  <a:lnTo>
                    <a:pt x="15" y="59"/>
                  </a:lnTo>
                  <a:lnTo>
                    <a:pt x="0" y="107"/>
                  </a:lnTo>
                  <a:close/>
                </a:path>
              </a:pathLst>
            </a:custGeom>
            <a:solidFill>
              <a:srgbClr val="000000"/>
            </a:solidFill>
            <a:ln w="9525">
              <a:noFill/>
              <a:round/>
              <a:headEnd/>
              <a:tailEnd/>
            </a:ln>
          </p:spPr>
          <p:txBody>
            <a:bodyPr/>
            <a:lstStyle/>
            <a:p>
              <a:endParaRPr lang="id-ID"/>
            </a:p>
          </p:txBody>
        </p:sp>
        <p:sp>
          <p:nvSpPr>
            <p:cNvPr id="19642" name="Freeform 110"/>
            <p:cNvSpPr>
              <a:spLocks/>
            </p:cNvSpPr>
            <p:nvPr/>
          </p:nvSpPr>
          <p:spPr bwMode="auto">
            <a:xfrm>
              <a:off x="3240" y="2802"/>
              <a:ext cx="455" cy="147"/>
            </a:xfrm>
            <a:custGeom>
              <a:avLst/>
              <a:gdLst>
                <a:gd name="T0" fmla="*/ 0 w 911"/>
                <a:gd name="T1" fmla="*/ 8 h 293"/>
                <a:gd name="T2" fmla="*/ 268 w 911"/>
                <a:gd name="T3" fmla="*/ 285 h 293"/>
                <a:gd name="T4" fmla="*/ 149 w 911"/>
                <a:gd name="T5" fmla="*/ 135 h 293"/>
                <a:gd name="T6" fmla="*/ 744 w 911"/>
                <a:gd name="T7" fmla="*/ 139 h 293"/>
                <a:gd name="T8" fmla="*/ 732 w 911"/>
                <a:gd name="T9" fmla="*/ 188 h 293"/>
                <a:gd name="T10" fmla="*/ 740 w 911"/>
                <a:gd name="T11" fmla="*/ 238 h 293"/>
                <a:gd name="T12" fmla="*/ 778 w 911"/>
                <a:gd name="T13" fmla="*/ 270 h 293"/>
                <a:gd name="T14" fmla="*/ 730 w 911"/>
                <a:gd name="T15" fmla="*/ 285 h 293"/>
                <a:gd name="T16" fmla="*/ 852 w 911"/>
                <a:gd name="T17" fmla="*/ 293 h 293"/>
                <a:gd name="T18" fmla="*/ 903 w 911"/>
                <a:gd name="T19" fmla="*/ 253 h 293"/>
                <a:gd name="T20" fmla="*/ 911 w 911"/>
                <a:gd name="T21" fmla="*/ 194 h 293"/>
                <a:gd name="T22" fmla="*/ 877 w 911"/>
                <a:gd name="T23" fmla="*/ 135 h 293"/>
                <a:gd name="T24" fmla="*/ 812 w 911"/>
                <a:gd name="T25" fmla="*/ 123 h 293"/>
                <a:gd name="T26" fmla="*/ 782 w 911"/>
                <a:gd name="T27" fmla="*/ 57 h 293"/>
                <a:gd name="T28" fmla="*/ 86 w 911"/>
                <a:gd name="T29" fmla="*/ 0 h 293"/>
                <a:gd name="T30" fmla="*/ 67 w 911"/>
                <a:gd name="T31" fmla="*/ 19 h 293"/>
                <a:gd name="T32" fmla="*/ 772 w 911"/>
                <a:gd name="T33" fmla="*/ 74 h 293"/>
                <a:gd name="T34" fmla="*/ 786 w 911"/>
                <a:gd name="T35" fmla="*/ 106 h 293"/>
                <a:gd name="T36" fmla="*/ 107 w 911"/>
                <a:gd name="T37" fmla="*/ 89 h 293"/>
                <a:gd name="T38" fmla="*/ 16 w 911"/>
                <a:gd name="T39" fmla="*/ 6 h 293"/>
                <a:gd name="T40" fmla="*/ 0 w 911"/>
                <a:gd name="T41" fmla="*/ 8 h 293"/>
                <a:gd name="T42" fmla="*/ 0 w 911"/>
                <a:gd name="T43" fmla="*/ 8 h 2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1"/>
                <a:gd name="T67" fmla="*/ 0 h 293"/>
                <a:gd name="T68" fmla="*/ 911 w 911"/>
                <a:gd name="T69" fmla="*/ 293 h 2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1" h="293">
                  <a:moveTo>
                    <a:pt x="0" y="8"/>
                  </a:moveTo>
                  <a:lnTo>
                    <a:pt x="268" y="285"/>
                  </a:lnTo>
                  <a:lnTo>
                    <a:pt x="149" y="135"/>
                  </a:lnTo>
                  <a:lnTo>
                    <a:pt x="744" y="139"/>
                  </a:lnTo>
                  <a:lnTo>
                    <a:pt x="732" y="188"/>
                  </a:lnTo>
                  <a:lnTo>
                    <a:pt x="740" y="238"/>
                  </a:lnTo>
                  <a:lnTo>
                    <a:pt x="778" y="270"/>
                  </a:lnTo>
                  <a:lnTo>
                    <a:pt x="730" y="285"/>
                  </a:lnTo>
                  <a:lnTo>
                    <a:pt x="852" y="293"/>
                  </a:lnTo>
                  <a:lnTo>
                    <a:pt x="903" y="253"/>
                  </a:lnTo>
                  <a:lnTo>
                    <a:pt x="911" y="194"/>
                  </a:lnTo>
                  <a:lnTo>
                    <a:pt x="877" y="135"/>
                  </a:lnTo>
                  <a:lnTo>
                    <a:pt x="812" y="123"/>
                  </a:lnTo>
                  <a:lnTo>
                    <a:pt x="782" y="57"/>
                  </a:lnTo>
                  <a:lnTo>
                    <a:pt x="86" y="0"/>
                  </a:lnTo>
                  <a:lnTo>
                    <a:pt x="67" y="19"/>
                  </a:lnTo>
                  <a:lnTo>
                    <a:pt x="772" y="74"/>
                  </a:lnTo>
                  <a:lnTo>
                    <a:pt x="786" y="106"/>
                  </a:lnTo>
                  <a:lnTo>
                    <a:pt x="107" y="89"/>
                  </a:lnTo>
                  <a:lnTo>
                    <a:pt x="16" y="6"/>
                  </a:lnTo>
                  <a:lnTo>
                    <a:pt x="0" y="8"/>
                  </a:lnTo>
                  <a:close/>
                </a:path>
              </a:pathLst>
            </a:custGeom>
            <a:solidFill>
              <a:srgbClr val="000000"/>
            </a:solidFill>
            <a:ln w="9525">
              <a:noFill/>
              <a:round/>
              <a:headEnd/>
              <a:tailEnd/>
            </a:ln>
          </p:spPr>
          <p:txBody>
            <a:bodyPr/>
            <a:lstStyle/>
            <a:p>
              <a:endParaRPr lang="id-ID"/>
            </a:p>
          </p:txBody>
        </p:sp>
        <p:sp>
          <p:nvSpPr>
            <p:cNvPr id="19643" name="Freeform 111"/>
            <p:cNvSpPr>
              <a:spLocks/>
            </p:cNvSpPr>
            <p:nvPr/>
          </p:nvSpPr>
          <p:spPr bwMode="auto">
            <a:xfrm>
              <a:off x="3247" y="2729"/>
              <a:ext cx="88" cy="77"/>
            </a:xfrm>
            <a:custGeom>
              <a:avLst/>
              <a:gdLst>
                <a:gd name="T0" fmla="*/ 0 w 175"/>
                <a:gd name="T1" fmla="*/ 117 h 154"/>
                <a:gd name="T2" fmla="*/ 119 w 175"/>
                <a:gd name="T3" fmla="*/ 0 h 154"/>
                <a:gd name="T4" fmla="*/ 157 w 175"/>
                <a:gd name="T5" fmla="*/ 26 h 154"/>
                <a:gd name="T6" fmla="*/ 175 w 175"/>
                <a:gd name="T7" fmla="*/ 74 h 154"/>
                <a:gd name="T8" fmla="*/ 154 w 175"/>
                <a:gd name="T9" fmla="*/ 96 h 154"/>
                <a:gd name="T10" fmla="*/ 121 w 175"/>
                <a:gd name="T11" fmla="*/ 34 h 154"/>
                <a:gd name="T12" fmla="*/ 11 w 175"/>
                <a:gd name="T13" fmla="*/ 154 h 154"/>
                <a:gd name="T14" fmla="*/ 0 w 175"/>
                <a:gd name="T15" fmla="*/ 117 h 154"/>
                <a:gd name="T16" fmla="*/ 0 w 175"/>
                <a:gd name="T17" fmla="*/ 117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154"/>
                <a:gd name="T29" fmla="*/ 175 w 175"/>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154">
                  <a:moveTo>
                    <a:pt x="0" y="117"/>
                  </a:moveTo>
                  <a:lnTo>
                    <a:pt x="119" y="0"/>
                  </a:lnTo>
                  <a:lnTo>
                    <a:pt x="157" y="26"/>
                  </a:lnTo>
                  <a:lnTo>
                    <a:pt x="175" y="74"/>
                  </a:lnTo>
                  <a:lnTo>
                    <a:pt x="154" y="96"/>
                  </a:lnTo>
                  <a:lnTo>
                    <a:pt x="121" y="34"/>
                  </a:lnTo>
                  <a:lnTo>
                    <a:pt x="11" y="154"/>
                  </a:lnTo>
                  <a:lnTo>
                    <a:pt x="0" y="117"/>
                  </a:lnTo>
                  <a:close/>
                </a:path>
              </a:pathLst>
            </a:custGeom>
            <a:solidFill>
              <a:srgbClr val="000000"/>
            </a:solidFill>
            <a:ln w="9525">
              <a:noFill/>
              <a:round/>
              <a:headEnd/>
              <a:tailEnd/>
            </a:ln>
          </p:spPr>
          <p:txBody>
            <a:bodyPr/>
            <a:lstStyle/>
            <a:p>
              <a:endParaRPr lang="id-ID"/>
            </a:p>
          </p:txBody>
        </p:sp>
        <p:sp>
          <p:nvSpPr>
            <p:cNvPr id="19644" name="Freeform 112"/>
            <p:cNvSpPr>
              <a:spLocks/>
            </p:cNvSpPr>
            <p:nvPr/>
          </p:nvSpPr>
          <p:spPr bwMode="auto">
            <a:xfrm>
              <a:off x="3305" y="2763"/>
              <a:ext cx="60" cy="44"/>
            </a:xfrm>
            <a:custGeom>
              <a:avLst/>
              <a:gdLst>
                <a:gd name="T0" fmla="*/ 40 w 119"/>
                <a:gd name="T1" fmla="*/ 0 h 89"/>
                <a:gd name="T2" fmla="*/ 0 w 119"/>
                <a:gd name="T3" fmla="*/ 63 h 89"/>
                <a:gd name="T4" fmla="*/ 22 w 119"/>
                <a:gd name="T5" fmla="*/ 89 h 89"/>
                <a:gd name="T6" fmla="*/ 119 w 119"/>
                <a:gd name="T7" fmla="*/ 88 h 89"/>
                <a:gd name="T8" fmla="*/ 114 w 119"/>
                <a:gd name="T9" fmla="*/ 40 h 89"/>
                <a:gd name="T10" fmla="*/ 89 w 119"/>
                <a:gd name="T11" fmla="*/ 13 h 89"/>
                <a:gd name="T12" fmla="*/ 40 w 119"/>
                <a:gd name="T13" fmla="*/ 0 h 89"/>
                <a:gd name="T14" fmla="*/ 40 w 119"/>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9"/>
                <a:gd name="T26" fmla="*/ 119 w 119"/>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9">
                  <a:moveTo>
                    <a:pt x="40" y="0"/>
                  </a:moveTo>
                  <a:lnTo>
                    <a:pt x="0" y="63"/>
                  </a:lnTo>
                  <a:lnTo>
                    <a:pt x="22" y="89"/>
                  </a:lnTo>
                  <a:lnTo>
                    <a:pt x="119" y="88"/>
                  </a:lnTo>
                  <a:lnTo>
                    <a:pt x="114" y="40"/>
                  </a:lnTo>
                  <a:lnTo>
                    <a:pt x="89" y="13"/>
                  </a:lnTo>
                  <a:lnTo>
                    <a:pt x="40" y="0"/>
                  </a:lnTo>
                  <a:close/>
                </a:path>
              </a:pathLst>
            </a:custGeom>
            <a:solidFill>
              <a:srgbClr val="000000"/>
            </a:solidFill>
            <a:ln w="9525">
              <a:noFill/>
              <a:round/>
              <a:headEnd/>
              <a:tailEnd/>
            </a:ln>
          </p:spPr>
          <p:txBody>
            <a:bodyPr/>
            <a:lstStyle/>
            <a:p>
              <a:endParaRPr lang="id-ID"/>
            </a:p>
          </p:txBody>
        </p:sp>
        <p:sp>
          <p:nvSpPr>
            <p:cNvPr id="19645" name="Freeform 113"/>
            <p:cNvSpPr>
              <a:spLocks/>
            </p:cNvSpPr>
            <p:nvPr/>
          </p:nvSpPr>
          <p:spPr bwMode="auto">
            <a:xfrm>
              <a:off x="3386" y="2971"/>
              <a:ext cx="59" cy="103"/>
            </a:xfrm>
            <a:custGeom>
              <a:avLst/>
              <a:gdLst>
                <a:gd name="T0" fmla="*/ 2 w 118"/>
                <a:gd name="T1" fmla="*/ 0 h 208"/>
                <a:gd name="T2" fmla="*/ 80 w 118"/>
                <a:gd name="T3" fmla="*/ 21 h 208"/>
                <a:gd name="T4" fmla="*/ 112 w 118"/>
                <a:gd name="T5" fmla="*/ 73 h 208"/>
                <a:gd name="T6" fmla="*/ 118 w 118"/>
                <a:gd name="T7" fmla="*/ 116 h 208"/>
                <a:gd name="T8" fmla="*/ 103 w 118"/>
                <a:gd name="T9" fmla="*/ 179 h 208"/>
                <a:gd name="T10" fmla="*/ 71 w 118"/>
                <a:gd name="T11" fmla="*/ 208 h 208"/>
                <a:gd name="T12" fmla="*/ 103 w 118"/>
                <a:gd name="T13" fmla="*/ 139 h 208"/>
                <a:gd name="T14" fmla="*/ 90 w 118"/>
                <a:gd name="T15" fmla="*/ 78 h 208"/>
                <a:gd name="T16" fmla="*/ 59 w 118"/>
                <a:gd name="T17" fmla="*/ 38 h 208"/>
                <a:gd name="T18" fmla="*/ 0 w 118"/>
                <a:gd name="T19" fmla="*/ 27 h 208"/>
                <a:gd name="T20" fmla="*/ 2 w 118"/>
                <a:gd name="T21" fmla="*/ 0 h 208"/>
                <a:gd name="T22" fmla="*/ 2 w 118"/>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208"/>
                <a:gd name="T38" fmla="*/ 118 w 118"/>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208">
                  <a:moveTo>
                    <a:pt x="2" y="0"/>
                  </a:moveTo>
                  <a:lnTo>
                    <a:pt x="80" y="21"/>
                  </a:lnTo>
                  <a:lnTo>
                    <a:pt x="112" y="73"/>
                  </a:lnTo>
                  <a:lnTo>
                    <a:pt x="118" y="116"/>
                  </a:lnTo>
                  <a:lnTo>
                    <a:pt x="103" y="179"/>
                  </a:lnTo>
                  <a:lnTo>
                    <a:pt x="71" y="208"/>
                  </a:lnTo>
                  <a:lnTo>
                    <a:pt x="103" y="139"/>
                  </a:lnTo>
                  <a:lnTo>
                    <a:pt x="90" y="78"/>
                  </a:lnTo>
                  <a:lnTo>
                    <a:pt x="59" y="38"/>
                  </a:lnTo>
                  <a:lnTo>
                    <a:pt x="0" y="27"/>
                  </a:lnTo>
                  <a:lnTo>
                    <a:pt x="2" y="0"/>
                  </a:lnTo>
                  <a:close/>
                </a:path>
              </a:pathLst>
            </a:custGeom>
            <a:solidFill>
              <a:srgbClr val="000000"/>
            </a:solidFill>
            <a:ln w="9525">
              <a:noFill/>
              <a:round/>
              <a:headEnd/>
              <a:tailEnd/>
            </a:ln>
          </p:spPr>
          <p:txBody>
            <a:bodyPr/>
            <a:lstStyle/>
            <a:p>
              <a:endParaRPr lang="id-ID"/>
            </a:p>
          </p:txBody>
        </p:sp>
        <p:sp>
          <p:nvSpPr>
            <p:cNvPr id="19646" name="Freeform 114"/>
            <p:cNvSpPr>
              <a:spLocks/>
            </p:cNvSpPr>
            <p:nvPr/>
          </p:nvSpPr>
          <p:spPr bwMode="auto">
            <a:xfrm>
              <a:off x="2283" y="2150"/>
              <a:ext cx="239" cy="950"/>
            </a:xfrm>
            <a:custGeom>
              <a:avLst/>
              <a:gdLst>
                <a:gd name="T0" fmla="*/ 331 w 479"/>
                <a:gd name="T1" fmla="*/ 0 h 1899"/>
                <a:gd name="T2" fmla="*/ 247 w 479"/>
                <a:gd name="T3" fmla="*/ 133 h 1899"/>
                <a:gd name="T4" fmla="*/ 225 w 479"/>
                <a:gd name="T5" fmla="*/ 317 h 1899"/>
                <a:gd name="T6" fmla="*/ 90 w 479"/>
                <a:gd name="T7" fmla="*/ 1148 h 1899"/>
                <a:gd name="T8" fmla="*/ 0 w 479"/>
                <a:gd name="T9" fmla="*/ 1464 h 1899"/>
                <a:gd name="T10" fmla="*/ 225 w 479"/>
                <a:gd name="T11" fmla="*/ 1570 h 1899"/>
                <a:gd name="T12" fmla="*/ 171 w 479"/>
                <a:gd name="T13" fmla="*/ 1722 h 1899"/>
                <a:gd name="T14" fmla="*/ 93 w 479"/>
                <a:gd name="T15" fmla="*/ 1829 h 1899"/>
                <a:gd name="T16" fmla="*/ 139 w 479"/>
                <a:gd name="T17" fmla="*/ 1836 h 1899"/>
                <a:gd name="T18" fmla="*/ 175 w 479"/>
                <a:gd name="T19" fmla="*/ 1899 h 1899"/>
                <a:gd name="T20" fmla="*/ 399 w 479"/>
                <a:gd name="T21" fmla="*/ 1798 h 1899"/>
                <a:gd name="T22" fmla="*/ 479 w 479"/>
                <a:gd name="T23" fmla="*/ 1739 h 1899"/>
                <a:gd name="T24" fmla="*/ 445 w 479"/>
                <a:gd name="T25" fmla="*/ 1635 h 1899"/>
                <a:gd name="T26" fmla="*/ 225 w 479"/>
                <a:gd name="T27" fmla="*/ 1523 h 1899"/>
                <a:gd name="T28" fmla="*/ 25 w 479"/>
                <a:gd name="T29" fmla="*/ 1458 h 1899"/>
                <a:gd name="T30" fmla="*/ 110 w 479"/>
                <a:gd name="T31" fmla="*/ 1114 h 1899"/>
                <a:gd name="T32" fmla="*/ 226 w 479"/>
                <a:gd name="T33" fmla="*/ 464 h 1899"/>
                <a:gd name="T34" fmla="*/ 251 w 479"/>
                <a:gd name="T35" fmla="*/ 323 h 1899"/>
                <a:gd name="T36" fmla="*/ 268 w 479"/>
                <a:gd name="T37" fmla="*/ 139 h 1899"/>
                <a:gd name="T38" fmla="*/ 308 w 479"/>
                <a:gd name="T39" fmla="*/ 61 h 1899"/>
                <a:gd name="T40" fmla="*/ 377 w 479"/>
                <a:gd name="T41" fmla="*/ 9 h 1899"/>
                <a:gd name="T42" fmla="*/ 331 w 479"/>
                <a:gd name="T43" fmla="*/ 0 h 1899"/>
                <a:gd name="T44" fmla="*/ 331 w 479"/>
                <a:gd name="T45" fmla="*/ 0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9"/>
                <a:gd name="T70" fmla="*/ 0 h 1899"/>
                <a:gd name="T71" fmla="*/ 479 w 479"/>
                <a:gd name="T72" fmla="*/ 1899 h 1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9" h="1899">
                  <a:moveTo>
                    <a:pt x="331" y="0"/>
                  </a:moveTo>
                  <a:lnTo>
                    <a:pt x="247" y="133"/>
                  </a:lnTo>
                  <a:lnTo>
                    <a:pt x="225" y="317"/>
                  </a:lnTo>
                  <a:lnTo>
                    <a:pt x="90" y="1148"/>
                  </a:lnTo>
                  <a:lnTo>
                    <a:pt x="0" y="1464"/>
                  </a:lnTo>
                  <a:lnTo>
                    <a:pt x="225" y="1570"/>
                  </a:lnTo>
                  <a:lnTo>
                    <a:pt x="171" y="1722"/>
                  </a:lnTo>
                  <a:lnTo>
                    <a:pt x="93" y="1829"/>
                  </a:lnTo>
                  <a:lnTo>
                    <a:pt x="139" y="1836"/>
                  </a:lnTo>
                  <a:lnTo>
                    <a:pt x="175" y="1899"/>
                  </a:lnTo>
                  <a:lnTo>
                    <a:pt x="399" y="1798"/>
                  </a:lnTo>
                  <a:lnTo>
                    <a:pt x="479" y="1739"/>
                  </a:lnTo>
                  <a:lnTo>
                    <a:pt x="445" y="1635"/>
                  </a:lnTo>
                  <a:lnTo>
                    <a:pt x="225" y="1523"/>
                  </a:lnTo>
                  <a:lnTo>
                    <a:pt x="25" y="1458"/>
                  </a:lnTo>
                  <a:lnTo>
                    <a:pt x="110" y="1114"/>
                  </a:lnTo>
                  <a:lnTo>
                    <a:pt x="226" y="464"/>
                  </a:lnTo>
                  <a:lnTo>
                    <a:pt x="251" y="323"/>
                  </a:lnTo>
                  <a:lnTo>
                    <a:pt x="268" y="139"/>
                  </a:lnTo>
                  <a:lnTo>
                    <a:pt x="308" y="61"/>
                  </a:lnTo>
                  <a:lnTo>
                    <a:pt x="377" y="9"/>
                  </a:lnTo>
                  <a:lnTo>
                    <a:pt x="331" y="0"/>
                  </a:lnTo>
                  <a:close/>
                </a:path>
              </a:pathLst>
            </a:custGeom>
            <a:solidFill>
              <a:srgbClr val="000000"/>
            </a:solidFill>
            <a:ln w="9525">
              <a:noFill/>
              <a:round/>
              <a:headEnd/>
              <a:tailEnd/>
            </a:ln>
          </p:spPr>
          <p:txBody>
            <a:bodyPr/>
            <a:lstStyle/>
            <a:p>
              <a:endParaRPr lang="id-ID"/>
            </a:p>
          </p:txBody>
        </p:sp>
        <p:sp>
          <p:nvSpPr>
            <p:cNvPr id="19647" name="Freeform 115"/>
            <p:cNvSpPr>
              <a:spLocks/>
            </p:cNvSpPr>
            <p:nvPr/>
          </p:nvSpPr>
          <p:spPr bwMode="auto">
            <a:xfrm>
              <a:off x="2154" y="3006"/>
              <a:ext cx="396" cy="227"/>
            </a:xfrm>
            <a:custGeom>
              <a:avLst/>
              <a:gdLst>
                <a:gd name="T0" fmla="*/ 334 w 790"/>
                <a:gd name="T1" fmla="*/ 114 h 454"/>
                <a:gd name="T2" fmla="*/ 214 w 790"/>
                <a:gd name="T3" fmla="*/ 228 h 454"/>
                <a:gd name="T4" fmla="*/ 79 w 790"/>
                <a:gd name="T5" fmla="*/ 289 h 454"/>
                <a:gd name="T6" fmla="*/ 22 w 790"/>
                <a:gd name="T7" fmla="*/ 346 h 454"/>
                <a:gd name="T8" fmla="*/ 0 w 790"/>
                <a:gd name="T9" fmla="*/ 406 h 454"/>
                <a:gd name="T10" fmla="*/ 26 w 790"/>
                <a:gd name="T11" fmla="*/ 444 h 454"/>
                <a:gd name="T12" fmla="*/ 207 w 790"/>
                <a:gd name="T13" fmla="*/ 454 h 454"/>
                <a:gd name="T14" fmla="*/ 321 w 790"/>
                <a:gd name="T15" fmla="*/ 429 h 454"/>
                <a:gd name="T16" fmla="*/ 441 w 790"/>
                <a:gd name="T17" fmla="*/ 370 h 454"/>
                <a:gd name="T18" fmla="*/ 536 w 790"/>
                <a:gd name="T19" fmla="*/ 313 h 454"/>
                <a:gd name="T20" fmla="*/ 595 w 790"/>
                <a:gd name="T21" fmla="*/ 308 h 454"/>
                <a:gd name="T22" fmla="*/ 604 w 790"/>
                <a:gd name="T23" fmla="*/ 340 h 454"/>
                <a:gd name="T24" fmla="*/ 764 w 790"/>
                <a:gd name="T25" fmla="*/ 311 h 454"/>
                <a:gd name="T26" fmla="*/ 790 w 790"/>
                <a:gd name="T27" fmla="*/ 289 h 454"/>
                <a:gd name="T28" fmla="*/ 788 w 790"/>
                <a:gd name="T29" fmla="*/ 254 h 454"/>
                <a:gd name="T30" fmla="*/ 699 w 790"/>
                <a:gd name="T31" fmla="*/ 262 h 454"/>
                <a:gd name="T32" fmla="*/ 771 w 790"/>
                <a:gd name="T33" fmla="*/ 233 h 454"/>
                <a:gd name="T34" fmla="*/ 790 w 790"/>
                <a:gd name="T35" fmla="*/ 167 h 454"/>
                <a:gd name="T36" fmla="*/ 766 w 790"/>
                <a:gd name="T37" fmla="*/ 26 h 454"/>
                <a:gd name="T38" fmla="*/ 731 w 790"/>
                <a:gd name="T39" fmla="*/ 0 h 454"/>
                <a:gd name="T40" fmla="*/ 756 w 790"/>
                <a:gd name="T41" fmla="*/ 47 h 454"/>
                <a:gd name="T42" fmla="*/ 769 w 790"/>
                <a:gd name="T43" fmla="*/ 167 h 454"/>
                <a:gd name="T44" fmla="*/ 735 w 790"/>
                <a:gd name="T45" fmla="*/ 230 h 454"/>
                <a:gd name="T46" fmla="*/ 585 w 790"/>
                <a:gd name="T47" fmla="*/ 264 h 454"/>
                <a:gd name="T48" fmla="*/ 534 w 790"/>
                <a:gd name="T49" fmla="*/ 272 h 454"/>
                <a:gd name="T50" fmla="*/ 450 w 790"/>
                <a:gd name="T51" fmla="*/ 323 h 454"/>
                <a:gd name="T52" fmla="*/ 353 w 790"/>
                <a:gd name="T53" fmla="*/ 393 h 454"/>
                <a:gd name="T54" fmla="*/ 216 w 790"/>
                <a:gd name="T55" fmla="*/ 427 h 454"/>
                <a:gd name="T56" fmla="*/ 47 w 790"/>
                <a:gd name="T57" fmla="*/ 425 h 454"/>
                <a:gd name="T58" fmla="*/ 30 w 790"/>
                <a:gd name="T59" fmla="*/ 374 h 454"/>
                <a:gd name="T60" fmla="*/ 104 w 790"/>
                <a:gd name="T61" fmla="*/ 300 h 454"/>
                <a:gd name="T62" fmla="*/ 239 w 790"/>
                <a:gd name="T63" fmla="*/ 296 h 454"/>
                <a:gd name="T64" fmla="*/ 188 w 790"/>
                <a:gd name="T65" fmla="*/ 268 h 454"/>
                <a:gd name="T66" fmla="*/ 275 w 790"/>
                <a:gd name="T67" fmla="*/ 211 h 454"/>
                <a:gd name="T68" fmla="*/ 368 w 790"/>
                <a:gd name="T69" fmla="*/ 228 h 454"/>
                <a:gd name="T70" fmla="*/ 408 w 790"/>
                <a:gd name="T71" fmla="*/ 167 h 454"/>
                <a:gd name="T72" fmla="*/ 382 w 790"/>
                <a:gd name="T73" fmla="*/ 138 h 454"/>
                <a:gd name="T74" fmla="*/ 334 w 790"/>
                <a:gd name="T75" fmla="*/ 114 h 454"/>
                <a:gd name="T76" fmla="*/ 334 w 790"/>
                <a:gd name="T77" fmla="*/ 114 h 4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90"/>
                <a:gd name="T118" fmla="*/ 0 h 454"/>
                <a:gd name="T119" fmla="*/ 790 w 790"/>
                <a:gd name="T120" fmla="*/ 454 h 4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90" h="454">
                  <a:moveTo>
                    <a:pt x="334" y="114"/>
                  </a:moveTo>
                  <a:lnTo>
                    <a:pt x="214" y="228"/>
                  </a:lnTo>
                  <a:lnTo>
                    <a:pt x="79" y="289"/>
                  </a:lnTo>
                  <a:lnTo>
                    <a:pt x="22" y="346"/>
                  </a:lnTo>
                  <a:lnTo>
                    <a:pt x="0" y="406"/>
                  </a:lnTo>
                  <a:lnTo>
                    <a:pt x="26" y="444"/>
                  </a:lnTo>
                  <a:lnTo>
                    <a:pt x="207" y="454"/>
                  </a:lnTo>
                  <a:lnTo>
                    <a:pt x="321" y="429"/>
                  </a:lnTo>
                  <a:lnTo>
                    <a:pt x="441" y="370"/>
                  </a:lnTo>
                  <a:lnTo>
                    <a:pt x="536" y="313"/>
                  </a:lnTo>
                  <a:lnTo>
                    <a:pt x="595" y="308"/>
                  </a:lnTo>
                  <a:lnTo>
                    <a:pt x="604" y="340"/>
                  </a:lnTo>
                  <a:lnTo>
                    <a:pt x="764" y="311"/>
                  </a:lnTo>
                  <a:lnTo>
                    <a:pt x="790" y="289"/>
                  </a:lnTo>
                  <a:lnTo>
                    <a:pt x="788" y="254"/>
                  </a:lnTo>
                  <a:lnTo>
                    <a:pt x="699" y="262"/>
                  </a:lnTo>
                  <a:lnTo>
                    <a:pt x="771" y="233"/>
                  </a:lnTo>
                  <a:lnTo>
                    <a:pt x="790" y="167"/>
                  </a:lnTo>
                  <a:lnTo>
                    <a:pt x="766" y="26"/>
                  </a:lnTo>
                  <a:lnTo>
                    <a:pt x="731" y="0"/>
                  </a:lnTo>
                  <a:lnTo>
                    <a:pt x="756" y="47"/>
                  </a:lnTo>
                  <a:lnTo>
                    <a:pt x="769" y="167"/>
                  </a:lnTo>
                  <a:lnTo>
                    <a:pt x="735" y="230"/>
                  </a:lnTo>
                  <a:lnTo>
                    <a:pt x="585" y="264"/>
                  </a:lnTo>
                  <a:lnTo>
                    <a:pt x="534" y="272"/>
                  </a:lnTo>
                  <a:lnTo>
                    <a:pt x="450" y="323"/>
                  </a:lnTo>
                  <a:lnTo>
                    <a:pt x="353" y="393"/>
                  </a:lnTo>
                  <a:lnTo>
                    <a:pt x="216" y="427"/>
                  </a:lnTo>
                  <a:lnTo>
                    <a:pt x="47" y="425"/>
                  </a:lnTo>
                  <a:lnTo>
                    <a:pt x="30" y="374"/>
                  </a:lnTo>
                  <a:lnTo>
                    <a:pt x="104" y="300"/>
                  </a:lnTo>
                  <a:lnTo>
                    <a:pt x="239" y="296"/>
                  </a:lnTo>
                  <a:lnTo>
                    <a:pt x="188" y="268"/>
                  </a:lnTo>
                  <a:lnTo>
                    <a:pt x="275" y="211"/>
                  </a:lnTo>
                  <a:lnTo>
                    <a:pt x="368" y="228"/>
                  </a:lnTo>
                  <a:lnTo>
                    <a:pt x="408" y="167"/>
                  </a:lnTo>
                  <a:lnTo>
                    <a:pt x="382" y="138"/>
                  </a:lnTo>
                  <a:lnTo>
                    <a:pt x="334" y="114"/>
                  </a:lnTo>
                  <a:close/>
                </a:path>
              </a:pathLst>
            </a:custGeom>
            <a:solidFill>
              <a:srgbClr val="000000"/>
            </a:solidFill>
            <a:ln w="9525">
              <a:noFill/>
              <a:round/>
              <a:headEnd/>
              <a:tailEnd/>
            </a:ln>
          </p:spPr>
          <p:txBody>
            <a:bodyPr/>
            <a:lstStyle/>
            <a:p>
              <a:endParaRPr lang="id-ID"/>
            </a:p>
          </p:txBody>
        </p:sp>
        <p:sp>
          <p:nvSpPr>
            <p:cNvPr id="19648" name="Freeform 116"/>
            <p:cNvSpPr>
              <a:spLocks/>
            </p:cNvSpPr>
            <p:nvPr/>
          </p:nvSpPr>
          <p:spPr bwMode="auto">
            <a:xfrm>
              <a:off x="2190" y="3150"/>
              <a:ext cx="229" cy="60"/>
            </a:xfrm>
            <a:custGeom>
              <a:avLst/>
              <a:gdLst>
                <a:gd name="T0" fmla="*/ 0 w 458"/>
                <a:gd name="T1" fmla="*/ 119 h 119"/>
                <a:gd name="T2" fmla="*/ 188 w 458"/>
                <a:gd name="T3" fmla="*/ 112 h 119"/>
                <a:gd name="T4" fmla="*/ 338 w 458"/>
                <a:gd name="T5" fmla="*/ 76 h 119"/>
                <a:gd name="T6" fmla="*/ 458 w 458"/>
                <a:gd name="T7" fmla="*/ 0 h 119"/>
                <a:gd name="T8" fmla="*/ 317 w 458"/>
                <a:gd name="T9" fmla="*/ 60 h 119"/>
                <a:gd name="T10" fmla="*/ 192 w 458"/>
                <a:gd name="T11" fmla="*/ 91 h 119"/>
                <a:gd name="T12" fmla="*/ 66 w 458"/>
                <a:gd name="T13" fmla="*/ 98 h 119"/>
                <a:gd name="T14" fmla="*/ 0 w 458"/>
                <a:gd name="T15" fmla="*/ 119 h 119"/>
                <a:gd name="T16" fmla="*/ 0 w 458"/>
                <a:gd name="T17" fmla="*/ 119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119"/>
                <a:gd name="T29" fmla="*/ 458 w 458"/>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119">
                  <a:moveTo>
                    <a:pt x="0" y="119"/>
                  </a:moveTo>
                  <a:lnTo>
                    <a:pt x="188" y="112"/>
                  </a:lnTo>
                  <a:lnTo>
                    <a:pt x="338" y="76"/>
                  </a:lnTo>
                  <a:lnTo>
                    <a:pt x="458" y="0"/>
                  </a:lnTo>
                  <a:lnTo>
                    <a:pt x="317" y="60"/>
                  </a:lnTo>
                  <a:lnTo>
                    <a:pt x="192" y="91"/>
                  </a:lnTo>
                  <a:lnTo>
                    <a:pt x="66" y="98"/>
                  </a:lnTo>
                  <a:lnTo>
                    <a:pt x="0" y="119"/>
                  </a:lnTo>
                  <a:close/>
                </a:path>
              </a:pathLst>
            </a:custGeom>
            <a:solidFill>
              <a:srgbClr val="000000"/>
            </a:solidFill>
            <a:ln w="9525">
              <a:noFill/>
              <a:round/>
              <a:headEnd/>
              <a:tailEnd/>
            </a:ln>
          </p:spPr>
          <p:txBody>
            <a:bodyPr/>
            <a:lstStyle/>
            <a:p>
              <a:endParaRPr lang="id-ID"/>
            </a:p>
          </p:txBody>
        </p:sp>
        <p:sp>
          <p:nvSpPr>
            <p:cNvPr id="19649" name="Freeform 117"/>
            <p:cNvSpPr>
              <a:spLocks/>
            </p:cNvSpPr>
            <p:nvPr/>
          </p:nvSpPr>
          <p:spPr bwMode="auto">
            <a:xfrm>
              <a:off x="2100" y="2060"/>
              <a:ext cx="226" cy="97"/>
            </a:xfrm>
            <a:custGeom>
              <a:avLst/>
              <a:gdLst>
                <a:gd name="T0" fmla="*/ 0 w 453"/>
                <a:gd name="T1" fmla="*/ 36 h 194"/>
                <a:gd name="T2" fmla="*/ 107 w 453"/>
                <a:gd name="T3" fmla="*/ 0 h 194"/>
                <a:gd name="T4" fmla="*/ 253 w 453"/>
                <a:gd name="T5" fmla="*/ 12 h 194"/>
                <a:gd name="T6" fmla="*/ 384 w 453"/>
                <a:gd name="T7" fmla="*/ 23 h 194"/>
                <a:gd name="T8" fmla="*/ 453 w 453"/>
                <a:gd name="T9" fmla="*/ 27 h 194"/>
                <a:gd name="T10" fmla="*/ 289 w 453"/>
                <a:gd name="T11" fmla="*/ 35 h 194"/>
                <a:gd name="T12" fmla="*/ 206 w 453"/>
                <a:gd name="T13" fmla="*/ 35 h 194"/>
                <a:gd name="T14" fmla="*/ 207 w 453"/>
                <a:gd name="T15" fmla="*/ 118 h 194"/>
                <a:gd name="T16" fmla="*/ 194 w 453"/>
                <a:gd name="T17" fmla="*/ 194 h 194"/>
                <a:gd name="T18" fmla="*/ 183 w 453"/>
                <a:gd name="T19" fmla="*/ 50 h 194"/>
                <a:gd name="T20" fmla="*/ 145 w 453"/>
                <a:gd name="T21" fmla="*/ 29 h 194"/>
                <a:gd name="T22" fmla="*/ 139 w 453"/>
                <a:gd name="T23" fmla="*/ 84 h 194"/>
                <a:gd name="T24" fmla="*/ 109 w 453"/>
                <a:gd name="T25" fmla="*/ 29 h 194"/>
                <a:gd name="T26" fmla="*/ 0 w 453"/>
                <a:gd name="T27" fmla="*/ 36 h 194"/>
                <a:gd name="T28" fmla="*/ 0 w 453"/>
                <a:gd name="T29" fmla="*/ 36 h 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194"/>
                <a:gd name="T47" fmla="*/ 453 w 453"/>
                <a:gd name="T48" fmla="*/ 194 h 1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 h="194">
                  <a:moveTo>
                    <a:pt x="0" y="36"/>
                  </a:moveTo>
                  <a:lnTo>
                    <a:pt x="107" y="0"/>
                  </a:lnTo>
                  <a:lnTo>
                    <a:pt x="253" y="12"/>
                  </a:lnTo>
                  <a:lnTo>
                    <a:pt x="384" y="23"/>
                  </a:lnTo>
                  <a:lnTo>
                    <a:pt x="453" y="27"/>
                  </a:lnTo>
                  <a:lnTo>
                    <a:pt x="289" y="35"/>
                  </a:lnTo>
                  <a:lnTo>
                    <a:pt x="206" y="35"/>
                  </a:lnTo>
                  <a:lnTo>
                    <a:pt x="207" y="118"/>
                  </a:lnTo>
                  <a:lnTo>
                    <a:pt x="194" y="194"/>
                  </a:lnTo>
                  <a:lnTo>
                    <a:pt x="183" y="50"/>
                  </a:lnTo>
                  <a:lnTo>
                    <a:pt x="145" y="29"/>
                  </a:lnTo>
                  <a:lnTo>
                    <a:pt x="139" y="84"/>
                  </a:lnTo>
                  <a:lnTo>
                    <a:pt x="109" y="29"/>
                  </a:lnTo>
                  <a:lnTo>
                    <a:pt x="0" y="36"/>
                  </a:lnTo>
                  <a:close/>
                </a:path>
              </a:pathLst>
            </a:custGeom>
            <a:solidFill>
              <a:srgbClr val="000000"/>
            </a:solidFill>
            <a:ln w="9525">
              <a:noFill/>
              <a:round/>
              <a:headEnd/>
              <a:tailEnd/>
            </a:ln>
          </p:spPr>
          <p:txBody>
            <a:bodyPr/>
            <a:lstStyle/>
            <a:p>
              <a:endParaRPr lang="id-ID"/>
            </a:p>
          </p:txBody>
        </p:sp>
        <p:sp>
          <p:nvSpPr>
            <p:cNvPr id="19650" name="Freeform 118"/>
            <p:cNvSpPr>
              <a:spLocks/>
            </p:cNvSpPr>
            <p:nvPr/>
          </p:nvSpPr>
          <p:spPr bwMode="auto">
            <a:xfrm>
              <a:off x="2170" y="2104"/>
              <a:ext cx="31" cy="93"/>
            </a:xfrm>
            <a:custGeom>
              <a:avLst/>
              <a:gdLst>
                <a:gd name="T0" fmla="*/ 17 w 63"/>
                <a:gd name="T1" fmla="*/ 0 h 186"/>
                <a:gd name="T2" fmla="*/ 0 w 63"/>
                <a:gd name="T3" fmla="*/ 63 h 186"/>
                <a:gd name="T4" fmla="*/ 23 w 63"/>
                <a:gd name="T5" fmla="*/ 142 h 186"/>
                <a:gd name="T6" fmla="*/ 63 w 63"/>
                <a:gd name="T7" fmla="*/ 186 h 186"/>
                <a:gd name="T8" fmla="*/ 46 w 63"/>
                <a:gd name="T9" fmla="*/ 121 h 186"/>
                <a:gd name="T10" fmla="*/ 17 w 63"/>
                <a:gd name="T11" fmla="*/ 0 h 186"/>
                <a:gd name="T12" fmla="*/ 17 w 63"/>
                <a:gd name="T13" fmla="*/ 0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17" y="0"/>
                  </a:moveTo>
                  <a:lnTo>
                    <a:pt x="0" y="63"/>
                  </a:lnTo>
                  <a:lnTo>
                    <a:pt x="23" y="142"/>
                  </a:lnTo>
                  <a:lnTo>
                    <a:pt x="63" y="186"/>
                  </a:lnTo>
                  <a:lnTo>
                    <a:pt x="46" y="121"/>
                  </a:lnTo>
                  <a:lnTo>
                    <a:pt x="17" y="0"/>
                  </a:lnTo>
                  <a:close/>
                </a:path>
              </a:pathLst>
            </a:custGeom>
            <a:solidFill>
              <a:srgbClr val="000000"/>
            </a:solidFill>
            <a:ln w="9525">
              <a:noFill/>
              <a:round/>
              <a:headEnd/>
              <a:tailEnd/>
            </a:ln>
          </p:spPr>
          <p:txBody>
            <a:bodyPr/>
            <a:lstStyle/>
            <a:p>
              <a:endParaRPr lang="id-ID"/>
            </a:p>
          </p:txBody>
        </p:sp>
        <p:sp>
          <p:nvSpPr>
            <p:cNvPr id="19651" name="Freeform 119"/>
            <p:cNvSpPr>
              <a:spLocks/>
            </p:cNvSpPr>
            <p:nvPr/>
          </p:nvSpPr>
          <p:spPr bwMode="auto">
            <a:xfrm>
              <a:off x="3423" y="1250"/>
              <a:ext cx="40" cy="64"/>
            </a:xfrm>
            <a:custGeom>
              <a:avLst/>
              <a:gdLst>
                <a:gd name="T0" fmla="*/ 44 w 80"/>
                <a:gd name="T1" fmla="*/ 0 h 127"/>
                <a:gd name="T2" fmla="*/ 17 w 80"/>
                <a:gd name="T3" fmla="*/ 17 h 127"/>
                <a:gd name="T4" fmla="*/ 0 w 80"/>
                <a:gd name="T5" fmla="*/ 47 h 127"/>
                <a:gd name="T6" fmla="*/ 4 w 80"/>
                <a:gd name="T7" fmla="*/ 82 h 127"/>
                <a:gd name="T8" fmla="*/ 21 w 80"/>
                <a:gd name="T9" fmla="*/ 91 h 127"/>
                <a:gd name="T10" fmla="*/ 0 w 80"/>
                <a:gd name="T11" fmla="*/ 112 h 127"/>
                <a:gd name="T12" fmla="*/ 12 w 80"/>
                <a:gd name="T13" fmla="*/ 127 h 127"/>
                <a:gd name="T14" fmla="*/ 35 w 80"/>
                <a:gd name="T15" fmla="*/ 127 h 127"/>
                <a:gd name="T16" fmla="*/ 46 w 80"/>
                <a:gd name="T17" fmla="*/ 103 h 127"/>
                <a:gd name="T18" fmla="*/ 16 w 80"/>
                <a:gd name="T19" fmla="*/ 64 h 127"/>
                <a:gd name="T20" fmla="*/ 19 w 80"/>
                <a:gd name="T21" fmla="*/ 38 h 127"/>
                <a:gd name="T22" fmla="*/ 35 w 80"/>
                <a:gd name="T23" fmla="*/ 38 h 127"/>
                <a:gd name="T24" fmla="*/ 40 w 80"/>
                <a:gd name="T25" fmla="*/ 23 h 127"/>
                <a:gd name="T26" fmla="*/ 63 w 80"/>
                <a:gd name="T27" fmla="*/ 26 h 127"/>
                <a:gd name="T28" fmla="*/ 80 w 80"/>
                <a:gd name="T29" fmla="*/ 30 h 127"/>
                <a:gd name="T30" fmla="*/ 44 w 80"/>
                <a:gd name="T31" fmla="*/ 0 h 127"/>
                <a:gd name="T32" fmla="*/ 44 w 80"/>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27"/>
                <a:gd name="T53" fmla="*/ 80 w 80"/>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27">
                  <a:moveTo>
                    <a:pt x="44" y="0"/>
                  </a:moveTo>
                  <a:lnTo>
                    <a:pt x="17" y="17"/>
                  </a:lnTo>
                  <a:lnTo>
                    <a:pt x="0" y="47"/>
                  </a:lnTo>
                  <a:lnTo>
                    <a:pt x="4" y="82"/>
                  </a:lnTo>
                  <a:lnTo>
                    <a:pt x="21" y="91"/>
                  </a:lnTo>
                  <a:lnTo>
                    <a:pt x="0" y="112"/>
                  </a:lnTo>
                  <a:lnTo>
                    <a:pt x="12" y="127"/>
                  </a:lnTo>
                  <a:lnTo>
                    <a:pt x="35" y="127"/>
                  </a:lnTo>
                  <a:lnTo>
                    <a:pt x="46" y="103"/>
                  </a:lnTo>
                  <a:lnTo>
                    <a:pt x="16" y="64"/>
                  </a:lnTo>
                  <a:lnTo>
                    <a:pt x="19" y="38"/>
                  </a:lnTo>
                  <a:lnTo>
                    <a:pt x="35" y="38"/>
                  </a:lnTo>
                  <a:lnTo>
                    <a:pt x="40" y="23"/>
                  </a:lnTo>
                  <a:lnTo>
                    <a:pt x="63" y="26"/>
                  </a:lnTo>
                  <a:lnTo>
                    <a:pt x="80" y="30"/>
                  </a:lnTo>
                  <a:lnTo>
                    <a:pt x="44" y="0"/>
                  </a:lnTo>
                  <a:close/>
                </a:path>
              </a:pathLst>
            </a:custGeom>
            <a:solidFill>
              <a:srgbClr val="000000"/>
            </a:solidFill>
            <a:ln w="9525">
              <a:noFill/>
              <a:round/>
              <a:headEnd/>
              <a:tailEnd/>
            </a:ln>
          </p:spPr>
          <p:txBody>
            <a:bodyPr/>
            <a:lstStyle/>
            <a:p>
              <a:endParaRPr lang="id-ID"/>
            </a:p>
          </p:txBody>
        </p:sp>
        <p:sp>
          <p:nvSpPr>
            <p:cNvPr id="19652" name="Freeform 120"/>
            <p:cNvSpPr>
              <a:spLocks/>
            </p:cNvSpPr>
            <p:nvPr/>
          </p:nvSpPr>
          <p:spPr bwMode="auto">
            <a:xfrm>
              <a:off x="3429" y="1284"/>
              <a:ext cx="25" cy="16"/>
            </a:xfrm>
            <a:custGeom>
              <a:avLst/>
              <a:gdLst>
                <a:gd name="T0" fmla="*/ 19 w 49"/>
                <a:gd name="T1" fmla="*/ 0 h 33"/>
                <a:gd name="T2" fmla="*/ 40 w 49"/>
                <a:gd name="T3" fmla="*/ 0 h 33"/>
                <a:gd name="T4" fmla="*/ 49 w 49"/>
                <a:gd name="T5" fmla="*/ 16 h 33"/>
                <a:gd name="T6" fmla="*/ 49 w 49"/>
                <a:gd name="T7" fmla="*/ 33 h 33"/>
                <a:gd name="T8" fmla="*/ 32 w 49"/>
                <a:gd name="T9" fmla="*/ 17 h 33"/>
                <a:gd name="T10" fmla="*/ 5 w 49"/>
                <a:gd name="T11" fmla="*/ 12 h 33"/>
                <a:gd name="T12" fmla="*/ 0 w 49"/>
                <a:gd name="T13" fmla="*/ 2 h 33"/>
                <a:gd name="T14" fmla="*/ 19 w 49"/>
                <a:gd name="T15" fmla="*/ 0 h 33"/>
                <a:gd name="T16" fmla="*/ 19 w 4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3"/>
                <a:gd name="T29" fmla="*/ 49 w 4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3">
                  <a:moveTo>
                    <a:pt x="19" y="0"/>
                  </a:moveTo>
                  <a:lnTo>
                    <a:pt x="40" y="0"/>
                  </a:lnTo>
                  <a:lnTo>
                    <a:pt x="49" y="16"/>
                  </a:lnTo>
                  <a:lnTo>
                    <a:pt x="49" y="33"/>
                  </a:lnTo>
                  <a:lnTo>
                    <a:pt x="32" y="17"/>
                  </a:lnTo>
                  <a:lnTo>
                    <a:pt x="5" y="12"/>
                  </a:lnTo>
                  <a:lnTo>
                    <a:pt x="0" y="2"/>
                  </a:lnTo>
                  <a:lnTo>
                    <a:pt x="19" y="0"/>
                  </a:lnTo>
                  <a:close/>
                </a:path>
              </a:pathLst>
            </a:custGeom>
            <a:solidFill>
              <a:srgbClr val="000000"/>
            </a:solidFill>
            <a:ln w="9525">
              <a:noFill/>
              <a:round/>
              <a:headEnd/>
              <a:tailEnd/>
            </a:ln>
          </p:spPr>
          <p:txBody>
            <a:bodyPr/>
            <a:lstStyle/>
            <a:p>
              <a:endParaRPr lang="id-ID"/>
            </a:p>
          </p:txBody>
        </p:sp>
        <p:sp>
          <p:nvSpPr>
            <p:cNvPr id="19653" name="Freeform 121"/>
            <p:cNvSpPr>
              <a:spLocks/>
            </p:cNvSpPr>
            <p:nvPr/>
          </p:nvSpPr>
          <p:spPr bwMode="auto">
            <a:xfrm>
              <a:off x="3286" y="1338"/>
              <a:ext cx="55" cy="75"/>
            </a:xfrm>
            <a:custGeom>
              <a:avLst/>
              <a:gdLst>
                <a:gd name="T0" fmla="*/ 0 w 110"/>
                <a:gd name="T1" fmla="*/ 0 h 150"/>
                <a:gd name="T2" fmla="*/ 41 w 110"/>
                <a:gd name="T3" fmla="*/ 21 h 150"/>
                <a:gd name="T4" fmla="*/ 70 w 110"/>
                <a:gd name="T5" fmla="*/ 32 h 150"/>
                <a:gd name="T6" fmla="*/ 97 w 110"/>
                <a:gd name="T7" fmla="*/ 34 h 150"/>
                <a:gd name="T8" fmla="*/ 110 w 110"/>
                <a:gd name="T9" fmla="*/ 76 h 150"/>
                <a:gd name="T10" fmla="*/ 110 w 110"/>
                <a:gd name="T11" fmla="*/ 102 h 150"/>
                <a:gd name="T12" fmla="*/ 70 w 110"/>
                <a:gd name="T13" fmla="*/ 150 h 150"/>
                <a:gd name="T14" fmla="*/ 64 w 110"/>
                <a:gd name="T15" fmla="*/ 110 h 150"/>
                <a:gd name="T16" fmla="*/ 51 w 110"/>
                <a:gd name="T17" fmla="*/ 89 h 150"/>
                <a:gd name="T18" fmla="*/ 43 w 110"/>
                <a:gd name="T19" fmla="*/ 59 h 150"/>
                <a:gd name="T20" fmla="*/ 3 w 110"/>
                <a:gd name="T21" fmla="*/ 36 h 150"/>
                <a:gd name="T22" fmla="*/ 0 w 110"/>
                <a:gd name="T23" fmla="*/ 0 h 150"/>
                <a:gd name="T24" fmla="*/ 0 w 110"/>
                <a:gd name="T25" fmla="*/ 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50"/>
                <a:gd name="T41" fmla="*/ 110 w 110"/>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50">
                  <a:moveTo>
                    <a:pt x="0" y="0"/>
                  </a:moveTo>
                  <a:lnTo>
                    <a:pt x="41" y="21"/>
                  </a:lnTo>
                  <a:lnTo>
                    <a:pt x="70" y="32"/>
                  </a:lnTo>
                  <a:lnTo>
                    <a:pt x="97" y="34"/>
                  </a:lnTo>
                  <a:lnTo>
                    <a:pt x="110" y="76"/>
                  </a:lnTo>
                  <a:lnTo>
                    <a:pt x="110" y="102"/>
                  </a:lnTo>
                  <a:lnTo>
                    <a:pt x="70" y="150"/>
                  </a:lnTo>
                  <a:lnTo>
                    <a:pt x="64" y="110"/>
                  </a:lnTo>
                  <a:lnTo>
                    <a:pt x="51" y="89"/>
                  </a:lnTo>
                  <a:lnTo>
                    <a:pt x="43" y="59"/>
                  </a:lnTo>
                  <a:lnTo>
                    <a:pt x="3" y="36"/>
                  </a:lnTo>
                  <a:lnTo>
                    <a:pt x="0" y="0"/>
                  </a:lnTo>
                  <a:close/>
                </a:path>
              </a:pathLst>
            </a:custGeom>
            <a:solidFill>
              <a:srgbClr val="E08477"/>
            </a:solidFill>
            <a:ln w="9525">
              <a:noFill/>
              <a:round/>
              <a:headEnd/>
              <a:tailEnd/>
            </a:ln>
          </p:spPr>
          <p:txBody>
            <a:bodyPr/>
            <a:lstStyle/>
            <a:p>
              <a:endParaRPr lang="id-ID"/>
            </a:p>
          </p:txBody>
        </p:sp>
        <p:sp>
          <p:nvSpPr>
            <p:cNvPr id="19654" name="Freeform 122"/>
            <p:cNvSpPr>
              <a:spLocks/>
            </p:cNvSpPr>
            <p:nvPr/>
          </p:nvSpPr>
          <p:spPr bwMode="auto">
            <a:xfrm>
              <a:off x="3240" y="1339"/>
              <a:ext cx="94" cy="65"/>
            </a:xfrm>
            <a:custGeom>
              <a:avLst/>
              <a:gdLst>
                <a:gd name="T0" fmla="*/ 99 w 189"/>
                <a:gd name="T1" fmla="*/ 0 h 131"/>
                <a:gd name="T2" fmla="*/ 101 w 189"/>
                <a:gd name="T3" fmla="*/ 30 h 131"/>
                <a:gd name="T4" fmla="*/ 149 w 189"/>
                <a:gd name="T5" fmla="*/ 55 h 131"/>
                <a:gd name="T6" fmla="*/ 141 w 189"/>
                <a:gd name="T7" fmla="*/ 76 h 131"/>
                <a:gd name="T8" fmla="*/ 97 w 189"/>
                <a:gd name="T9" fmla="*/ 93 h 131"/>
                <a:gd name="T10" fmla="*/ 19 w 189"/>
                <a:gd name="T11" fmla="*/ 100 h 131"/>
                <a:gd name="T12" fmla="*/ 16 w 189"/>
                <a:gd name="T13" fmla="*/ 59 h 131"/>
                <a:gd name="T14" fmla="*/ 0 w 189"/>
                <a:gd name="T15" fmla="*/ 55 h 131"/>
                <a:gd name="T16" fmla="*/ 6 w 189"/>
                <a:gd name="T17" fmla="*/ 112 h 131"/>
                <a:gd name="T18" fmla="*/ 54 w 189"/>
                <a:gd name="T19" fmla="*/ 116 h 131"/>
                <a:gd name="T20" fmla="*/ 118 w 189"/>
                <a:gd name="T21" fmla="*/ 100 h 131"/>
                <a:gd name="T22" fmla="*/ 154 w 189"/>
                <a:gd name="T23" fmla="*/ 85 h 131"/>
                <a:gd name="T24" fmla="*/ 172 w 189"/>
                <a:gd name="T25" fmla="*/ 104 h 131"/>
                <a:gd name="T26" fmla="*/ 173 w 189"/>
                <a:gd name="T27" fmla="*/ 131 h 131"/>
                <a:gd name="T28" fmla="*/ 189 w 189"/>
                <a:gd name="T29" fmla="*/ 93 h 131"/>
                <a:gd name="T30" fmla="*/ 164 w 189"/>
                <a:gd name="T31" fmla="*/ 41 h 131"/>
                <a:gd name="T32" fmla="*/ 124 w 189"/>
                <a:gd name="T33" fmla="*/ 22 h 131"/>
                <a:gd name="T34" fmla="*/ 99 w 189"/>
                <a:gd name="T35" fmla="*/ 0 h 131"/>
                <a:gd name="T36" fmla="*/ 99 w 189"/>
                <a:gd name="T37" fmla="*/ 0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131"/>
                <a:gd name="T59" fmla="*/ 189 w 189"/>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131">
                  <a:moveTo>
                    <a:pt x="99" y="0"/>
                  </a:moveTo>
                  <a:lnTo>
                    <a:pt x="101" y="30"/>
                  </a:lnTo>
                  <a:lnTo>
                    <a:pt x="149" y="55"/>
                  </a:lnTo>
                  <a:lnTo>
                    <a:pt x="141" y="76"/>
                  </a:lnTo>
                  <a:lnTo>
                    <a:pt x="97" y="93"/>
                  </a:lnTo>
                  <a:lnTo>
                    <a:pt x="19" y="100"/>
                  </a:lnTo>
                  <a:lnTo>
                    <a:pt x="16" y="59"/>
                  </a:lnTo>
                  <a:lnTo>
                    <a:pt x="0" y="55"/>
                  </a:lnTo>
                  <a:lnTo>
                    <a:pt x="6" y="112"/>
                  </a:lnTo>
                  <a:lnTo>
                    <a:pt x="54" y="116"/>
                  </a:lnTo>
                  <a:lnTo>
                    <a:pt x="118" y="100"/>
                  </a:lnTo>
                  <a:lnTo>
                    <a:pt x="154" y="85"/>
                  </a:lnTo>
                  <a:lnTo>
                    <a:pt x="172" y="104"/>
                  </a:lnTo>
                  <a:lnTo>
                    <a:pt x="173" y="131"/>
                  </a:lnTo>
                  <a:lnTo>
                    <a:pt x="189" y="93"/>
                  </a:lnTo>
                  <a:lnTo>
                    <a:pt x="164" y="41"/>
                  </a:lnTo>
                  <a:lnTo>
                    <a:pt x="124" y="22"/>
                  </a:lnTo>
                  <a:lnTo>
                    <a:pt x="99" y="0"/>
                  </a:lnTo>
                  <a:close/>
                </a:path>
              </a:pathLst>
            </a:custGeom>
            <a:solidFill>
              <a:srgbClr val="000000"/>
            </a:solidFill>
            <a:ln w="9525">
              <a:noFill/>
              <a:round/>
              <a:headEnd/>
              <a:tailEnd/>
            </a:ln>
          </p:spPr>
          <p:txBody>
            <a:bodyPr/>
            <a:lstStyle/>
            <a:p>
              <a:endParaRPr lang="id-ID"/>
            </a:p>
          </p:txBody>
        </p:sp>
        <p:sp>
          <p:nvSpPr>
            <p:cNvPr id="19655" name="Freeform 123"/>
            <p:cNvSpPr>
              <a:spLocks/>
            </p:cNvSpPr>
            <p:nvPr/>
          </p:nvSpPr>
          <p:spPr bwMode="auto">
            <a:xfrm>
              <a:off x="3269" y="1288"/>
              <a:ext cx="24" cy="32"/>
            </a:xfrm>
            <a:custGeom>
              <a:avLst/>
              <a:gdLst>
                <a:gd name="T0" fmla="*/ 0 w 48"/>
                <a:gd name="T1" fmla="*/ 0 h 63"/>
                <a:gd name="T2" fmla="*/ 0 w 48"/>
                <a:gd name="T3" fmla="*/ 27 h 63"/>
                <a:gd name="T4" fmla="*/ 10 w 48"/>
                <a:gd name="T5" fmla="*/ 49 h 63"/>
                <a:gd name="T6" fmla="*/ 21 w 48"/>
                <a:gd name="T7" fmla="*/ 63 h 63"/>
                <a:gd name="T8" fmla="*/ 48 w 48"/>
                <a:gd name="T9" fmla="*/ 61 h 63"/>
                <a:gd name="T10" fmla="*/ 31 w 48"/>
                <a:gd name="T11" fmla="*/ 42 h 63"/>
                <a:gd name="T12" fmla="*/ 40 w 48"/>
                <a:gd name="T13" fmla="*/ 34 h 63"/>
                <a:gd name="T14" fmla="*/ 25 w 48"/>
                <a:gd name="T15" fmla="*/ 21 h 63"/>
                <a:gd name="T16" fmla="*/ 14 w 48"/>
                <a:gd name="T17" fmla="*/ 2 h 63"/>
                <a:gd name="T18" fmla="*/ 0 w 48"/>
                <a:gd name="T19" fmla="*/ 0 h 63"/>
                <a:gd name="T20" fmla="*/ 0 w 48"/>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3"/>
                <a:gd name="T35" fmla="*/ 48 w 4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3">
                  <a:moveTo>
                    <a:pt x="0" y="0"/>
                  </a:moveTo>
                  <a:lnTo>
                    <a:pt x="0" y="27"/>
                  </a:lnTo>
                  <a:lnTo>
                    <a:pt x="10" y="49"/>
                  </a:lnTo>
                  <a:lnTo>
                    <a:pt x="21" y="63"/>
                  </a:lnTo>
                  <a:lnTo>
                    <a:pt x="48" y="61"/>
                  </a:lnTo>
                  <a:lnTo>
                    <a:pt x="31" y="42"/>
                  </a:lnTo>
                  <a:lnTo>
                    <a:pt x="40" y="34"/>
                  </a:lnTo>
                  <a:lnTo>
                    <a:pt x="25" y="21"/>
                  </a:lnTo>
                  <a:lnTo>
                    <a:pt x="14" y="2"/>
                  </a:lnTo>
                  <a:lnTo>
                    <a:pt x="0" y="0"/>
                  </a:lnTo>
                  <a:close/>
                </a:path>
              </a:pathLst>
            </a:custGeom>
            <a:solidFill>
              <a:srgbClr val="FFFFFF"/>
            </a:solidFill>
            <a:ln w="9525">
              <a:noFill/>
              <a:round/>
              <a:headEnd/>
              <a:tailEnd/>
            </a:ln>
          </p:spPr>
          <p:txBody>
            <a:bodyPr/>
            <a:lstStyle/>
            <a:p>
              <a:endParaRPr lang="id-ID"/>
            </a:p>
          </p:txBody>
        </p:sp>
        <p:sp>
          <p:nvSpPr>
            <p:cNvPr id="19656" name="Freeform 124"/>
            <p:cNvSpPr>
              <a:spLocks/>
            </p:cNvSpPr>
            <p:nvPr/>
          </p:nvSpPr>
          <p:spPr bwMode="auto">
            <a:xfrm>
              <a:off x="3231" y="1083"/>
              <a:ext cx="236" cy="89"/>
            </a:xfrm>
            <a:custGeom>
              <a:avLst/>
              <a:gdLst>
                <a:gd name="T0" fmla="*/ 21 w 472"/>
                <a:gd name="T1" fmla="*/ 179 h 179"/>
                <a:gd name="T2" fmla="*/ 0 w 472"/>
                <a:gd name="T3" fmla="*/ 162 h 179"/>
                <a:gd name="T4" fmla="*/ 19 w 472"/>
                <a:gd name="T5" fmla="*/ 130 h 179"/>
                <a:gd name="T6" fmla="*/ 54 w 472"/>
                <a:gd name="T7" fmla="*/ 107 h 179"/>
                <a:gd name="T8" fmla="*/ 17 w 472"/>
                <a:gd name="T9" fmla="*/ 118 h 179"/>
                <a:gd name="T10" fmla="*/ 69 w 472"/>
                <a:gd name="T11" fmla="*/ 74 h 179"/>
                <a:gd name="T12" fmla="*/ 133 w 472"/>
                <a:gd name="T13" fmla="*/ 35 h 179"/>
                <a:gd name="T14" fmla="*/ 251 w 472"/>
                <a:gd name="T15" fmla="*/ 0 h 179"/>
                <a:gd name="T16" fmla="*/ 325 w 472"/>
                <a:gd name="T17" fmla="*/ 4 h 179"/>
                <a:gd name="T18" fmla="*/ 381 w 472"/>
                <a:gd name="T19" fmla="*/ 17 h 179"/>
                <a:gd name="T20" fmla="*/ 451 w 472"/>
                <a:gd name="T21" fmla="*/ 52 h 179"/>
                <a:gd name="T22" fmla="*/ 472 w 472"/>
                <a:gd name="T23" fmla="*/ 74 h 179"/>
                <a:gd name="T24" fmla="*/ 390 w 472"/>
                <a:gd name="T25" fmla="*/ 44 h 179"/>
                <a:gd name="T26" fmla="*/ 352 w 472"/>
                <a:gd name="T27" fmla="*/ 48 h 179"/>
                <a:gd name="T28" fmla="*/ 297 w 472"/>
                <a:gd name="T29" fmla="*/ 33 h 179"/>
                <a:gd name="T30" fmla="*/ 257 w 472"/>
                <a:gd name="T31" fmla="*/ 38 h 179"/>
                <a:gd name="T32" fmla="*/ 320 w 472"/>
                <a:gd name="T33" fmla="*/ 55 h 179"/>
                <a:gd name="T34" fmla="*/ 263 w 472"/>
                <a:gd name="T35" fmla="*/ 65 h 179"/>
                <a:gd name="T36" fmla="*/ 198 w 472"/>
                <a:gd name="T37" fmla="*/ 61 h 179"/>
                <a:gd name="T38" fmla="*/ 149 w 472"/>
                <a:gd name="T39" fmla="*/ 82 h 179"/>
                <a:gd name="T40" fmla="*/ 128 w 472"/>
                <a:gd name="T41" fmla="*/ 109 h 179"/>
                <a:gd name="T42" fmla="*/ 145 w 472"/>
                <a:gd name="T43" fmla="*/ 116 h 179"/>
                <a:gd name="T44" fmla="*/ 196 w 472"/>
                <a:gd name="T45" fmla="*/ 118 h 179"/>
                <a:gd name="T46" fmla="*/ 270 w 472"/>
                <a:gd name="T47" fmla="*/ 112 h 179"/>
                <a:gd name="T48" fmla="*/ 257 w 472"/>
                <a:gd name="T49" fmla="*/ 131 h 179"/>
                <a:gd name="T50" fmla="*/ 202 w 472"/>
                <a:gd name="T51" fmla="*/ 152 h 179"/>
                <a:gd name="T52" fmla="*/ 181 w 472"/>
                <a:gd name="T53" fmla="*/ 169 h 179"/>
                <a:gd name="T54" fmla="*/ 97 w 472"/>
                <a:gd name="T55" fmla="*/ 160 h 179"/>
                <a:gd name="T56" fmla="*/ 21 w 472"/>
                <a:gd name="T57" fmla="*/ 179 h 179"/>
                <a:gd name="T58" fmla="*/ 21 w 472"/>
                <a:gd name="T59" fmla="*/ 179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2"/>
                <a:gd name="T91" fmla="*/ 0 h 179"/>
                <a:gd name="T92" fmla="*/ 472 w 472"/>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2" h="179">
                  <a:moveTo>
                    <a:pt x="21" y="179"/>
                  </a:moveTo>
                  <a:lnTo>
                    <a:pt x="0" y="162"/>
                  </a:lnTo>
                  <a:lnTo>
                    <a:pt x="19" y="130"/>
                  </a:lnTo>
                  <a:lnTo>
                    <a:pt x="54" y="107"/>
                  </a:lnTo>
                  <a:lnTo>
                    <a:pt x="17" y="118"/>
                  </a:lnTo>
                  <a:lnTo>
                    <a:pt x="69" y="74"/>
                  </a:lnTo>
                  <a:lnTo>
                    <a:pt x="133" y="35"/>
                  </a:lnTo>
                  <a:lnTo>
                    <a:pt x="251" y="0"/>
                  </a:lnTo>
                  <a:lnTo>
                    <a:pt x="325" y="4"/>
                  </a:lnTo>
                  <a:lnTo>
                    <a:pt x="381" y="17"/>
                  </a:lnTo>
                  <a:lnTo>
                    <a:pt x="451" y="52"/>
                  </a:lnTo>
                  <a:lnTo>
                    <a:pt x="472" y="74"/>
                  </a:lnTo>
                  <a:lnTo>
                    <a:pt x="390" y="44"/>
                  </a:lnTo>
                  <a:lnTo>
                    <a:pt x="352" y="48"/>
                  </a:lnTo>
                  <a:lnTo>
                    <a:pt x="297" y="33"/>
                  </a:lnTo>
                  <a:lnTo>
                    <a:pt x="257" y="38"/>
                  </a:lnTo>
                  <a:lnTo>
                    <a:pt x="320" y="55"/>
                  </a:lnTo>
                  <a:lnTo>
                    <a:pt x="263" y="65"/>
                  </a:lnTo>
                  <a:lnTo>
                    <a:pt x="198" y="61"/>
                  </a:lnTo>
                  <a:lnTo>
                    <a:pt x="149" y="82"/>
                  </a:lnTo>
                  <a:lnTo>
                    <a:pt x="128" y="109"/>
                  </a:lnTo>
                  <a:lnTo>
                    <a:pt x="145" y="116"/>
                  </a:lnTo>
                  <a:lnTo>
                    <a:pt x="196" y="118"/>
                  </a:lnTo>
                  <a:lnTo>
                    <a:pt x="270" y="112"/>
                  </a:lnTo>
                  <a:lnTo>
                    <a:pt x="257" y="131"/>
                  </a:lnTo>
                  <a:lnTo>
                    <a:pt x="202" y="152"/>
                  </a:lnTo>
                  <a:lnTo>
                    <a:pt x="181" y="169"/>
                  </a:lnTo>
                  <a:lnTo>
                    <a:pt x="97" y="160"/>
                  </a:lnTo>
                  <a:lnTo>
                    <a:pt x="21" y="179"/>
                  </a:lnTo>
                  <a:close/>
                </a:path>
              </a:pathLst>
            </a:custGeom>
            <a:solidFill>
              <a:srgbClr val="000000"/>
            </a:solidFill>
            <a:ln w="9525">
              <a:noFill/>
              <a:round/>
              <a:headEnd/>
              <a:tailEnd/>
            </a:ln>
          </p:spPr>
          <p:txBody>
            <a:bodyPr/>
            <a:lstStyle/>
            <a:p>
              <a:endParaRPr lang="id-ID"/>
            </a:p>
          </p:txBody>
        </p:sp>
        <p:sp>
          <p:nvSpPr>
            <p:cNvPr id="19657" name="Freeform 125"/>
            <p:cNvSpPr>
              <a:spLocks/>
            </p:cNvSpPr>
            <p:nvPr/>
          </p:nvSpPr>
          <p:spPr bwMode="auto">
            <a:xfrm>
              <a:off x="3345" y="1117"/>
              <a:ext cx="136" cy="38"/>
            </a:xfrm>
            <a:custGeom>
              <a:avLst/>
              <a:gdLst>
                <a:gd name="T0" fmla="*/ 0 w 272"/>
                <a:gd name="T1" fmla="*/ 30 h 76"/>
                <a:gd name="T2" fmla="*/ 27 w 272"/>
                <a:gd name="T3" fmla="*/ 23 h 76"/>
                <a:gd name="T4" fmla="*/ 78 w 272"/>
                <a:gd name="T5" fmla="*/ 26 h 76"/>
                <a:gd name="T6" fmla="*/ 97 w 272"/>
                <a:gd name="T7" fmla="*/ 11 h 76"/>
                <a:gd name="T8" fmla="*/ 40 w 272"/>
                <a:gd name="T9" fmla="*/ 9 h 76"/>
                <a:gd name="T10" fmla="*/ 69 w 272"/>
                <a:gd name="T11" fmla="*/ 0 h 76"/>
                <a:gd name="T12" fmla="*/ 132 w 272"/>
                <a:gd name="T13" fmla="*/ 0 h 76"/>
                <a:gd name="T14" fmla="*/ 172 w 272"/>
                <a:gd name="T15" fmla="*/ 13 h 76"/>
                <a:gd name="T16" fmla="*/ 183 w 272"/>
                <a:gd name="T17" fmla="*/ 2 h 76"/>
                <a:gd name="T18" fmla="*/ 213 w 272"/>
                <a:gd name="T19" fmla="*/ 5 h 76"/>
                <a:gd name="T20" fmla="*/ 253 w 272"/>
                <a:gd name="T21" fmla="*/ 15 h 76"/>
                <a:gd name="T22" fmla="*/ 272 w 272"/>
                <a:gd name="T23" fmla="*/ 32 h 76"/>
                <a:gd name="T24" fmla="*/ 248 w 272"/>
                <a:gd name="T25" fmla="*/ 24 h 76"/>
                <a:gd name="T26" fmla="*/ 265 w 272"/>
                <a:gd name="T27" fmla="*/ 45 h 76"/>
                <a:gd name="T28" fmla="*/ 234 w 272"/>
                <a:gd name="T29" fmla="*/ 43 h 76"/>
                <a:gd name="T30" fmla="*/ 261 w 272"/>
                <a:gd name="T31" fmla="*/ 76 h 76"/>
                <a:gd name="T32" fmla="*/ 236 w 272"/>
                <a:gd name="T33" fmla="*/ 72 h 76"/>
                <a:gd name="T34" fmla="*/ 208 w 272"/>
                <a:gd name="T35" fmla="*/ 42 h 76"/>
                <a:gd name="T36" fmla="*/ 162 w 272"/>
                <a:gd name="T37" fmla="*/ 28 h 76"/>
                <a:gd name="T38" fmla="*/ 113 w 272"/>
                <a:gd name="T39" fmla="*/ 28 h 76"/>
                <a:gd name="T40" fmla="*/ 132 w 272"/>
                <a:gd name="T41" fmla="*/ 45 h 76"/>
                <a:gd name="T42" fmla="*/ 97 w 272"/>
                <a:gd name="T43" fmla="*/ 43 h 76"/>
                <a:gd name="T44" fmla="*/ 52 w 272"/>
                <a:gd name="T45" fmla="*/ 34 h 76"/>
                <a:gd name="T46" fmla="*/ 0 w 272"/>
                <a:gd name="T47" fmla="*/ 30 h 76"/>
                <a:gd name="T48" fmla="*/ 0 w 272"/>
                <a:gd name="T49" fmla="*/ 3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2"/>
                <a:gd name="T76" fmla="*/ 0 h 76"/>
                <a:gd name="T77" fmla="*/ 272 w 272"/>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2" h="76">
                  <a:moveTo>
                    <a:pt x="0" y="30"/>
                  </a:moveTo>
                  <a:lnTo>
                    <a:pt x="27" y="23"/>
                  </a:lnTo>
                  <a:lnTo>
                    <a:pt x="78" y="26"/>
                  </a:lnTo>
                  <a:lnTo>
                    <a:pt x="97" y="11"/>
                  </a:lnTo>
                  <a:lnTo>
                    <a:pt x="40" y="9"/>
                  </a:lnTo>
                  <a:lnTo>
                    <a:pt x="69" y="0"/>
                  </a:lnTo>
                  <a:lnTo>
                    <a:pt x="132" y="0"/>
                  </a:lnTo>
                  <a:lnTo>
                    <a:pt x="172" y="13"/>
                  </a:lnTo>
                  <a:lnTo>
                    <a:pt x="183" y="2"/>
                  </a:lnTo>
                  <a:lnTo>
                    <a:pt x="213" y="5"/>
                  </a:lnTo>
                  <a:lnTo>
                    <a:pt x="253" y="15"/>
                  </a:lnTo>
                  <a:lnTo>
                    <a:pt x="272" y="32"/>
                  </a:lnTo>
                  <a:lnTo>
                    <a:pt x="248" y="24"/>
                  </a:lnTo>
                  <a:lnTo>
                    <a:pt x="265" y="45"/>
                  </a:lnTo>
                  <a:lnTo>
                    <a:pt x="234" y="43"/>
                  </a:lnTo>
                  <a:lnTo>
                    <a:pt x="261" y="76"/>
                  </a:lnTo>
                  <a:lnTo>
                    <a:pt x="236" y="72"/>
                  </a:lnTo>
                  <a:lnTo>
                    <a:pt x="208" y="42"/>
                  </a:lnTo>
                  <a:lnTo>
                    <a:pt x="162" y="28"/>
                  </a:lnTo>
                  <a:lnTo>
                    <a:pt x="113" y="28"/>
                  </a:lnTo>
                  <a:lnTo>
                    <a:pt x="132" y="45"/>
                  </a:lnTo>
                  <a:lnTo>
                    <a:pt x="97" y="43"/>
                  </a:lnTo>
                  <a:lnTo>
                    <a:pt x="52" y="34"/>
                  </a:lnTo>
                  <a:lnTo>
                    <a:pt x="0" y="30"/>
                  </a:lnTo>
                  <a:close/>
                </a:path>
              </a:pathLst>
            </a:custGeom>
            <a:solidFill>
              <a:srgbClr val="000000"/>
            </a:solidFill>
            <a:ln w="9525">
              <a:noFill/>
              <a:round/>
              <a:headEnd/>
              <a:tailEnd/>
            </a:ln>
          </p:spPr>
          <p:txBody>
            <a:bodyPr/>
            <a:lstStyle/>
            <a:p>
              <a:endParaRPr lang="id-ID"/>
            </a:p>
          </p:txBody>
        </p:sp>
        <p:sp>
          <p:nvSpPr>
            <p:cNvPr id="19658" name="Freeform 126"/>
            <p:cNvSpPr>
              <a:spLocks/>
            </p:cNvSpPr>
            <p:nvPr/>
          </p:nvSpPr>
          <p:spPr bwMode="auto">
            <a:xfrm>
              <a:off x="3327" y="1127"/>
              <a:ext cx="132" cy="69"/>
            </a:xfrm>
            <a:custGeom>
              <a:avLst/>
              <a:gdLst>
                <a:gd name="T0" fmla="*/ 0 w 265"/>
                <a:gd name="T1" fmla="*/ 106 h 139"/>
                <a:gd name="T2" fmla="*/ 25 w 265"/>
                <a:gd name="T3" fmla="*/ 68 h 139"/>
                <a:gd name="T4" fmla="*/ 63 w 265"/>
                <a:gd name="T5" fmla="*/ 51 h 139"/>
                <a:gd name="T6" fmla="*/ 120 w 265"/>
                <a:gd name="T7" fmla="*/ 45 h 139"/>
                <a:gd name="T8" fmla="*/ 90 w 265"/>
                <a:gd name="T9" fmla="*/ 32 h 139"/>
                <a:gd name="T10" fmla="*/ 147 w 265"/>
                <a:gd name="T11" fmla="*/ 36 h 139"/>
                <a:gd name="T12" fmla="*/ 179 w 265"/>
                <a:gd name="T13" fmla="*/ 36 h 139"/>
                <a:gd name="T14" fmla="*/ 215 w 265"/>
                <a:gd name="T15" fmla="*/ 38 h 139"/>
                <a:gd name="T16" fmla="*/ 179 w 265"/>
                <a:gd name="T17" fmla="*/ 0 h 139"/>
                <a:gd name="T18" fmla="*/ 219 w 265"/>
                <a:gd name="T19" fmla="*/ 9 h 139"/>
                <a:gd name="T20" fmla="*/ 223 w 265"/>
                <a:gd name="T21" fmla="*/ 26 h 139"/>
                <a:gd name="T22" fmla="*/ 265 w 265"/>
                <a:gd name="T23" fmla="*/ 61 h 139"/>
                <a:gd name="T24" fmla="*/ 194 w 265"/>
                <a:gd name="T25" fmla="*/ 59 h 139"/>
                <a:gd name="T26" fmla="*/ 124 w 265"/>
                <a:gd name="T27" fmla="*/ 61 h 139"/>
                <a:gd name="T28" fmla="*/ 84 w 265"/>
                <a:gd name="T29" fmla="*/ 76 h 139"/>
                <a:gd name="T30" fmla="*/ 135 w 265"/>
                <a:gd name="T31" fmla="*/ 93 h 139"/>
                <a:gd name="T32" fmla="*/ 168 w 265"/>
                <a:gd name="T33" fmla="*/ 125 h 139"/>
                <a:gd name="T34" fmla="*/ 135 w 265"/>
                <a:gd name="T35" fmla="*/ 114 h 139"/>
                <a:gd name="T36" fmla="*/ 80 w 265"/>
                <a:gd name="T37" fmla="*/ 106 h 139"/>
                <a:gd name="T38" fmla="*/ 40 w 265"/>
                <a:gd name="T39" fmla="*/ 137 h 139"/>
                <a:gd name="T40" fmla="*/ 17 w 265"/>
                <a:gd name="T41" fmla="*/ 139 h 139"/>
                <a:gd name="T42" fmla="*/ 52 w 265"/>
                <a:gd name="T43" fmla="*/ 91 h 139"/>
                <a:gd name="T44" fmla="*/ 84 w 265"/>
                <a:gd name="T45" fmla="*/ 64 h 139"/>
                <a:gd name="T46" fmla="*/ 36 w 265"/>
                <a:gd name="T47" fmla="*/ 81 h 139"/>
                <a:gd name="T48" fmla="*/ 0 w 265"/>
                <a:gd name="T49" fmla="*/ 106 h 139"/>
                <a:gd name="T50" fmla="*/ 0 w 265"/>
                <a:gd name="T51" fmla="*/ 106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5"/>
                <a:gd name="T79" fmla="*/ 0 h 139"/>
                <a:gd name="T80" fmla="*/ 265 w 265"/>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5" h="139">
                  <a:moveTo>
                    <a:pt x="0" y="106"/>
                  </a:moveTo>
                  <a:lnTo>
                    <a:pt x="25" y="68"/>
                  </a:lnTo>
                  <a:lnTo>
                    <a:pt x="63" y="51"/>
                  </a:lnTo>
                  <a:lnTo>
                    <a:pt x="120" y="45"/>
                  </a:lnTo>
                  <a:lnTo>
                    <a:pt x="90" y="32"/>
                  </a:lnTo>
                  <a:lnTo>
                    <a:pt x="147" y="36"/>
                  </a:lnTo>
                  <a:lnTo>
                    <a:pt x="179" y="36"/>
                  </a:lnTo>
                  <a:lnTo>
                    <a:pt x="215" y="38"/>
                  </a:lnTo>
                  <a:lnTo>
                    <a:pt x="179" y="0"/>
                  </a:lnTo>
                  <a:lnTo>
                    <a:pt x="219" y="9"/>
                  </a:lnTo>
                  <a:lnTo>
                    <a:pt x="223" y="26"/>
                  </a:lnTo>
                  <a:lnTo>
                    <a:pt x="265" y="61"/>
                  </a:lnTo>
                  <a:lnTo>
                    <a:pt x="194" y="59"/>
                  </a:lnTo>
                  <a:lnTo>
                    <a:pt x="124" y="61"/>
                  </a:lnTo>
                  <a:lnTo>
                    <a:pt x="84" y="76"/>
                  </a:lnTo>
                  <a:lnTo>
                    <a:pt x="135" y="93"/>
                  </a:lnTo>
                  <a:lnTo>
                    <a:pt x="168" y="125"/>
                  </a:lnTo>
                  <a:lnTo>
                    <a:pt x="135" y="114"/>
                  </a:lnTo>
                  <a:lnTo>
                    <a:pt x="80" y="106"/>
                  </a:lnTo>
                  <a:lnTo>
                    <a:pt x="40" y="137"/>
                  </a:lnTo>
                  <a:lnTo>
                    <a:pt x="17" y="139"/>
                  </a:lnTo>
                  <a:lnTo>
                    <a:pt x="52" y="91"/>
                  </a:lnTo>
                  <a:lnTo>
                    <a:pt x="84" y="64"/>
                  </a:lnTo>
                  <a:lnTo>
                    <a:pt x="36" y="81"/>
                  </a:lnTo>
                  <a:lnTo>
                    <a:pt x="0" y="106"/>
                  </a:lnTo>
                  <a:close/>
                </a:path>
              </a:pathLst>
            </a:custGeom>
            <a:solidFill>
              <a:srgbClr val="000000"/>
            </a:solidFill>
            <a:ln w="9525">
              <a:noFill/>
              <a:round/>
              <a:headEnd/>
              <a:tailEnd/>
            </a:ln>
          </p:spPr>
          <p:txBody>
            <a:bodyPr/>
            <a:lstStyle/>
            <a:p>
              <a:endParaRPr lang="id-ID"/>
            </a:p>
          </p:txBody>
        </p:sp>
        <p:sp>
          <p:nvSpPr>
            <p:cNvPr id="19659" name="Freeform 127"/>
            <p:cNvSpPr>
              <a:spLocks/>
            </p:cNvSpPr>
            <p:nvPr/>
          </p:nvSpPr>
          <p:spPr bwMode="auto">
            <a:xfrm>
              <a:off x="3302" y="1119"/>
              <a:ext cx="73" cy="20"/>
            </a:xfrm>
            <a:custGeom>
              <a:avLst/>
              <a:gdLst>
                <a:gd name="T0" fmla="*/ 0 w 144"/>
                <a:gd name="T1" fmla="*/ 26 h 39"/>
                <a:gd name="T2" fmla="*/ 42 w 144"/>
                <a:gd name="T3" fmla="*/ 5 h 39"/>
                <a:gd name="T4" fmla="*/ 76 w 144"/>
                <a:gd name="T5" fmla="*/ 0 h 39"/>
                <a:gd name="T6" fmla="*/ 144 w 144"/>
                <a:gd name="T7" fmla="*/ 9 h 39"/>
                <a:gd name="T8" fmla="*/ 70 w 144"/>
                <a:gd name="T9" fmla="*/ 11 h 39"/>
                <a:gd name="T10" fmla="*/ 42 w 144"/>
                <a:gd name="T11" fmla="*/ 30 h 39"/>
                <a:gd name="T12" fmla="*/ 93 w 144"/>
                <a:gd name="T13" fmla="*/ 34 h 39"/>
                <a:gd name="T14" fmla="*/ 51 w 144"/>
                <a:gd name="T15" fmla="*/ 39 h 39"/>
                <a:gd name="T16" fmla="*/ 8 w 144"/>
                <a:gd name="T17" fmla="*/ 38 h 39"/>
                <a:gd name="T18" fmla="*/ 0 w 144"/>
                <a:gd name="T19" fmla="*/ 26 h 39"/>
                <a:gd name="T20" fmla="*/ 0 w 144"/>
                <a:gd name="T21" fmla="*/ 26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39"/>
                <a:gd name="T35" fmla="*/ 144 w 144"/>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39">
                  <a:moveTo>
                    <a:pt x="0" y="26"/>
                  </a:moveTo>
                  <a:lnTo>
                    <a:pt x="42" y="5"/>
                  </a:lnTo>
                  <a:lnTo>
                    <a:pt x="76" y="0"/>
                  </a:lnTo>
                  <a:lnTo>
                    <a:pt x="144" y="9"/>
                  </a:lnTo>
                  <a:lnTo>
                    <a:pt x="70" y="11"/>
                  </a:lnTo>
                  <a:lnTo>
                    <a:pt x="42" y="30"/>
                  </a:lnTo>
                  <a:lnTo>
                    <a:pt x="93" y="34"/>
                  </a:lnTo>
                  <a:lnTo>
                    <a:pt x="51" y="39"/>
                  </a:lnTo>
                  <a:lnTo>
                    <a:pt x="8" y="38"/>
                  </a:lnTo>
                  <a:lnTo>
                    <a:pt x="0" y="26"/>
                  </a:lnTo>
                  <a:close/>
                </a:path>
              </a:pathLst>
            </a:custGeom>
            <a:solidFill>
              <a:srgbClr val="D99966"/>
            </a:solidFill>
            <a:ln w="9525">
              <a:noFill/>
              <a:round/>
              <a:headEnd/>
              <a:tailEnd/>
            </a:ln>
          </p:spPr>
          <p:txBody>
            <a:bodyPr/>
            <a:lstStyle/>
            <a:p>
              <a:endParaRPr lang="id-ID"/>
            </a:p>
          </p:txBody>
        </p:sp>
        <p:sp>
          <p:nvSpPr>
            <p:cNvPr id="19660" name="Freeform 128"/>
            <p:cNvSpPr>
              <a:spLocks/>
            </p:cNvSpPr>
            <p:nvPr/>
          </p:nvSpPr>
          <p:spPr bwMode="auto">
            <a:xfrm>
              <a:off x="3380" y="1159"/>
              <a:ext cx="37" cy="10"/>
            </a:xfrm>
            <a:custGeom>
              <a:avLst/>
              <a:gdLst>
                <a:gd name="T0" fmla="*/ 0 w 72"/>
                <a:gd name="T1" fmla="*/ 8 h 19"/>
                <a:gd name="T2" fmla="*/ 34 w 72"/>
                <a:gd name="T3" fmla="*/ 0 h 19"/>
                <a:gd name="T4" fmla="*/ 72 w 72"/>
                <a:gd name="T5" fmla="*/ 0 h 19"/>
                <a:gd name="T6" fmla="*/ 32 w 72"/>
                <a:gd name="T7" fmla="*/ 19 h 19"/>
                <a:gd name="T8" fmla="*/ 0 w 72"/>
                <a:gd name="T9" fmla="*/ 8 h 19"/>
                <a:gd name="T10" fmla="*/ 0 w 72"/>
                <a:gd name="T11" fmla="*/ 8 h 19"/>
                <a:gd name="T12" fmla="*/ 0 60000 65536"/>
                <a:gd name="T13" fmla="*/ 0 60000 65536"/>
                <a:gd name="T14" fmla="*/ 0 60000 65536"/>
                <a:gd name="T15" fmla="*/ 0 60000 65536"/>
                <a:gd name="T16" fmla="*/ 0 60000 65536"/>
                <a:gd name="T17" fmla="*/ 0 60000 65536"/>
                <a:gd name="T18" fmla="*/ 0 w 72"/>
                <a:gd name="T19" fmla="*/ 0 h 19"/>
                <a:gd name="T20" fmla="*/ 72 w 7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2" h="19">
                  <a:moveTo>
                    <a:pt x="0" y="8"/>
                  </a:moveTo>
                  <a:lnTo>
                    <a:pt x="34" y="0"/>
                  </a:lnTo>
                  <a:lnTo>
                    <a:pt x="72" y="0"/>
                  </a:lnTo>
                  <a:lnTo>
                    <a:pt x="32" y="19"/>
                  </a:lnTo>
                  <a:lnTo>
                    <a:pt x="0" y="8"/>
                  </a:lnTo>
                  <a:close/>
                </a:path>
              </a:pathLst>
            </a:custGeom>
            <a:solidFill>
              <a:srgbClr val="D99966"/>
            </a:solidFill>
            <a:ln w="9525">
              <a:noFill/>
              <a:round/>
              <a:headEnd/>
              <a:tailEnd/>
            </a:ln>
          </p:spPr>
          <p:txBody>
            <a:bodyPr/>
            <a:lstStyle/>
            <a:p>
              <a:endParaRPr lang="id-ID"/>
            </a:p>
          </p:txBody>
        </p:sp>
        <p:sp>
          <p:nvSpPr>
            <p:cNvPr id="19661" name="Freeform 129"/>
            <p:cNvSpPr>
              <a:spLocks/>
            </p:cNvSpPr>
            <p:nvPr/>
          </p:nvSpPr>
          <p:spPr bwMode="auto">
            <a:xfrm>
              <a:off x="3378" y="1185"/>
              <a:ext cx="24" cy="10"/>
            </a:xfrm>
            <a:custGeom>
              <a:avLst/>
              <a:gdLst>
                <a:gd name="T0" fmla="*/ 0 w 50"/>
                <a:gd name="T1" fmla="*/ 0 h 21"/>
                <a:gd name="T2" fmla="*/ 32 w 50"/>
                <a:gd name="T3" fmla="*/ 0 h 21"/>
                <a:gd name="T4" fmla="*/ 50 w 50"/>
                <a:gd name="T5" fmla="*/ 11 h 21"/>
                <a:gd name="T6" fmla="*/ 36 w 50"/>
                <a:gd name="T7" fmla="*/ 21 h 21"/>
                <a:gd name="T8" fmla="*/ 0 w 50"/>
                <a:gd name="T9" fmla="*/ 0 h 21"/>
                <a:gd name="T10" fmla="*/ 0 w 50"/>
                <a:gd name="T11" fmla="*/ 0 h 21"/>
                <a:gd name="T12" fmla="*/ 0 60000 65536"/>
                <a:gd name="T13" fmla="*/ 0 60000 65536"/>
                <a:gd name="T14" fmla="*/ 0 60000 65536"/>
                <a:gd name="T15" fmla="*/ 0 60000 65536"/>
                <a:gd name="T16" fmla="*/ 0 60000 65536"/>
                <a:gd name="T17" fmla="*/ 0 60000 65536"/>
                <a:gd name="T18" fmla="*/ 0 w 50"/>
                <a:gd name="T19" fmla="*/ 0 h 21"/>
                <a:gd name="T20" fmla="*/ 50 w 5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 h="21">
                  <a:moveTo>
                    <a:pt x="0" y="0"/>
                  </a:moveTo>
                  <a:lnTo>
                    <a:pt x="32" y="0"/>
                  </a:lnTo>
                  <a:lnTo>
                    <a:pt x="50" y="11"/>
                  </a:lnTo>
                  <a:lnTo>
                    <a:pt x="36" y="21"/>
                  </a:lnTo>
                  <a:lnTo>
                    <a:pt x="0" y="0"/>
                  </a:lnTo>
                  <a:close/>
                </a:path>
              </a:pathLst>
            </a:custGeom>
            <a:solidFill>
              <a:srgbClr val="D99966"/>
            </a:solidFill>
            <a:ln w="9525">
              <a:noFill/>
              <a:round/>
              <a:headEnd/>
              <a:tailEnd/>
            </a:ln>
          </p:spPr>
          <p:txBody>
            <a:bodyPr/>
            <a:lstStyle/>
            <a:p>
              <a:endParaRPr lang="id-ID"/>
            </a:p>
          </p:txBody>
        </p:sp>
        <p:sp>
          <p:nvSpPr>
            <p:cNvPr id="19662" name="Freeform 130"/>
            <p:cNvSpPr>
              <a:spLocks/>
            </p:cNvSpPr>
            <p:nvPr/>
          </p:nvSpPr>
          <p:spPr bwMode="auto">
            <a:xfrm>
              <a:off x="3329" y="1172"/>
              <a:ext cx="18" cy="18"/>
            </a:xfrm>
            <a:custGeom>
              <a:avLst/>
              <a:gdLst>
                <a:gd name="T0" fmla="*/ 0 w 36"/>
                <a:gd name="T1" fmla="*/ 25 h 36"/>
                <a:gd name="T2" fmla="*/ 36 w 36"/>
                <a:gd name="T3" fmla="*/ 0 h 36"/>
                <a:gd name="T4" fmla="*/ 10 w 36"/>
                <a:gd name="T5" fmla="*/ 36 h 36"/>
                <a:gd name="T6" fmla="*/ 0 w 36"/>
                <a:gd name="T7" fmla="*/ 25 h 36"/>
                <a:gd name="T8" fmla="*/ 0 w 36"/>
                <a:gd name="T9" fmla="*/ 25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0" y="25"/>
                  </a:moveTo>
                  <a:lnTo>
                    <a:pt x="36" y="0"/>
                  </a:lnTo>
                  <a:lnTo>
                    <a:pt x="10" y="36"/>
                  </a:lnTo>
                  <a:lnTo>
                    <a:pt x="0" y="25"/>
                  </a:lnTo>
                  <a:close/>
                </a:path>
              </a:pathLst>
            </a:custGeom>
            <a:solidFill>
              <a:srgbClr val="D99966"/>
            </a:solidFill>
            <a:ln w="9525">
              <a:noFill/>
              <a:round/>
              <a:headEnd/>
              <a:tailEnd/>
            </a:ln>
          </p:spPr>
          <p:txBody>
            <a:bodyPr/>
            <a:lstStyle/>
            <a:p>
              <a:endParaRPr lang="id-ID"/>
            </a:p>
          </p:txBody>
        </p:sp>
        <p:sp>
          <p:nvSpPr>
            <p:cNvPr id="19663" name="Freeform 131"/>
            <p:cNvSpPr>
              <a:spLocks/>
            </p:cNvSpPr>
            <p:nvPr/>
          </p:nvSpPr>
          <p:spPr bwMode="auto">
            <a:xfrm>
              <a:off x="3394" y="1108"/>
              <a:ext cx="61" cy="12"/>
            </a:xfrm>
            <a:custGeom>
              <a:avLst/>
              <a:gdLst>
                <a:gd name="T0" fmla="*/ 0 w 124"/>
                <a:gd name="T1" fmla="*/ 9 h 24"/>
                <a:gd name="T2" fmla="*/ 48 w 124"/>
                <a:gd name="T3" fmla="*/ 17 h 24"/>
                <a:gd name="T4" fmla="*/ 69 w 124"/>
                <a:gd name="T5" fmla="*/ 24 h 24"/>
                <a:gd name="T6" fmla="*/ 82 w 124"/>
                <a:gd name="T7" fmla="*/ 11 h 24"/>
                <a:gd name="T8" fmla="*/ 124 w 124"/>
                <a:gd name="T9" fmla="*/ 24 h 24"/>
                <a:gd name="T10" fmla="*/ 69 w 124"/>
                <a:gd name="T11" fmla="*/ 0 h 24"/>
                <a:gd name="T12" fmla="*/ 56 w 124"/>
                <a:gd name="T13" fmla="*/ 4 h 24"/>
                <a:gd name="T14" fmla="*/ 0 w 124"/>
                <a:gd name="T15" fmla="*/ 9 h 24"/>
                <a:gd name="T16" fmla="*/ 0 w 124"/>
                <a:gd name="T17" fmla="*/ 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4"/>
                <a:gd name="T29" fmla="*/ 124 w 1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4">
                  <a:moveTo>
                    <a:pt x="0" y="9"/>
                  </a:moveTo>
                  <a:lnTo>
                    <a:pt x="48" y="17"/>
                  </a:lnTo>
                  <a:lnTo>
                    <a:pt x="69" y="24"/>
                  </a:lnTo>
                  <a:lnTo>
                    <a:pt x="82" y="11"/>
                  </a:lnTo>
                  <a:lnTo>
                    <a:pt x="124" y="24"/>
                  </a:lnTo>
                  <a:lnTo>
                    <a:pt x="69" y="0"/>
                  </a:lnTo>
                  <a:lnTo>
                    <a:pt x="56" y="4"/>
                  </a:lnTo>
                  <a:lnTo>
                    <a:pt x="0" y="9"/>
                  </a:lnTo>
                  <a:close/>
                </a:path>
              </a:pathLst>
            </a:custGeom>
            <a:solidFill>
              <a:srgbClr val="D99966"/>
            </a:solidFill>
            <a:ln w="9525">
              <a:noFill/>
              <a:round/>
              <a:headEnd/>
              <a:tailEnd/>
            </a:ln>
          </p:spPr>
          <p:txBody>
            <a:bodyPr/>
            <a:lstStyle/>
            <a:p>
              <a:endParaRPr lang="id-ID"/>
            </a:p>
          </p:txBody>
        </p:sp>
        <p:sp>
          <p:nvSpPr>
            <p:cNvPr id="19664" name="Freeform 132"/>
            <p:cNvSpPr>
              <a:spLocks/>
            </p:cNvSpPr>
            <p:nvPr/>
          </p:nvSpPr>
          <p:spPr bwMode="auto">
            <a:xfrm>
              <a:off x="3398" y="1134"/>
              <a:ext cx="29" cy="11"/>
            </a:xfrm>
            <a:custGeom>
              <a:avLst/>
              <a:gdLst>
                <a:gd name="T0" fmla="*/ 0 w 57"/>
                <a:gd name="T1" fmla="*/ 17 h 21"/>
                <a:gd name="T2" fmla="*/ 57 w 57"/>
                <a:gd name="T3" fmla="*/ 21 h 21"/>
                <a:gd name="T4" fmla="*/ 42 w 57"/>
                <a:gd name="T5" fmla="*/ 0 h 21"/>
                <a:gd name="T6" fmla="*/ 21 w 57"/>
                <a:gd name="T7" fmla="*/ 0 h 21"/>
                <a:gd name="T8" fmla="*/ 38 w 57"/>
                <a:gd name="T9" fmla="*/ 11 h 21"/>
                <a:gd name="T10" fmla="*/ 0 w 57"/>
                <a:gd name="T11" fmla="*/ 17 h 21"/>
                <a:gd name="T12" fmla="*/ 0 w 57"/>
                <a:gd name="T13" fmla="*/ 17 h 21"/>
                <a:gd name="T14" fmla="*/ 0 60000 65536"/>
                <a:gd name="T15" fmla="*/ 0 60000 65536"/>
                <a:gd name="T16" fmla="*/ 0 60000 65536"/>
                <a:gd name="T17" fmla="*/ 0 60000 65536"/>
                <a:gd name="T18" fmla="*/ 0 60000 65536"/>
                <a:gd name="T19" fmla="*/ 0 60000 65536"/>
                <a:gd name="T20" fmla="*/ 0 60000 65536"/>
                <a:gd name="T21" fmla="*/ 0 w 57"/>
                <a:gd name="T22" fmla="*/ 0 h 21"/>
                <a:gd name="T23" fmla="*/ 57 w 5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21">
                  <a:moveTo>
                    <a:pt x="0" y="17"/>
                  </a:moveTo>
                  <a:lnTo>
                    <a:pt x="57" y="21"/>
                  </a:lnTo>
                  <a:lnTo>
                    <a:pt x="42" y="0"/>
                  </a:lnTo>
                  <a:lnTo>
                    <a:pt x="21" y="0"/>
                  </a:lnTo>
                  <a:lnTo>
                    <a:pt x="38" y="11"/>
                  </a:lnTo>
                  <a:lnTo>
                    <a:pt x="0" y="17"/>
                  </a:lnTo>
                  <a:close/>
                </a:path>
              </a:pathLst>
            </a:custGeom>
            <a:solidFill>
              <a:srgbClr val="D99966"/>
            </a:solidFill>
            <a:ln w="9525">
              <a:noFill/>
              <a:round/>
              <a:headEnd/>
              <a:tailEnd/>
            </a:ln>
          </p:spPr>
          <p:txBody>
            <a:bodyPr/>
            <a:lstStyle/>
            <a:p>
              <a:endParaRPr lang="id-ID"/>
            </a:p>
          </p:txBody>
        </p:sp>
        <p:sp>
          <p:nvSpPr>
            <p:cNvPr id="19665" name="Freeform 133"/>
            <p:cNvSpPr>
              <a:spLocks/>
            </p:cNvSpPr>
            <p:nvPr/>
          </p:nvSpPr>
          <p:spPr bwMode="auto">
            <a:xfrm>
              <a:off x="2076" y="2083"/>
              <a:ext cx="91" cy="75"/>
            </a:xfrm>
            <a:custGeom>
              <a:avLst/>
              <a:gdLst>
                <a:gd name="T0" fmla="*/ 0 w 180"/>
                <a:gd name="T1" fmla="*/ 101 h 150"/>
                <a:gd name="T2" fmla="*/ 2 w 180"/>
                <a:gd name="T3" fmla="*/ 65 h 150"/>
                <a:gd name="T4" fmla="*/ 43 w 180"/>
                <a:gd name="T5" fmla="*/ 19 h 150"/>
                <a:gd name="T6" fmla="*/ 110 w 180"/>
                <a:gd name="T7" fmla="*/ 0 h 150"/>
                <a:gd name="T8" fmla="*/ 144 w 180"/>
                <a:gd name="T9" fmla="*/ 6 h 150"/>
                <a:gd name="T10" fmla="*/ 180 w 180"/>
                <a:gd name="T11" fmla="*/ 150 h 150"/>
                <a:gd name="T12" fmla="*/ 144 w 180"/>
                <a:gd name="T13" fmla="*/ 141 h 150"/>
                <a:gd name="T14" fmla="*/ 119 w 180"/>
                <a:gd name="T15" fmla="*/ 51 h 150"/>
                <a:gd name="T16" fmla="*/ 108 w 180"/>
                <a:gd name="T17" fmla="*/ 129 h 150"/>
                <a:gd name="T18" fmla="*/ 68 w 180"/>
                <a:gd name="T19" fmla="*/ 114 h 150"/>
                <a:gd name="T20" fmla="*/ 61 w 180"/>
                <a:gd name="T21" fmla="*/ 65 h 150"/>
                <a:gd name="T22" fmla="*/ 40 w 180"/>
                <a:gd name="T23" fmla="*/ 116 h 150"/>
                <a:gd name="T24" fmla="*/ 0 w 180"/>
                <a:gd name="T25" fmla="*/ 101 h 150"/>
                <a:gd name="T26" fmla="*/ 0 w 180"/>
                <a:gd name="T27" fmla="*/ 101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50"/>
                <a:gd name="T44" fmla="*/ 180 w 180"/>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50">
                  <a:moveTo>
                    <a:pt x="0" y="101"/>
                  </a:moveTo>
                  <a:lnTo>
                    <a:pt x="2" y="65"/>
                  </a:lnTo>
                  <a:lnTo>
                    <a:pt x="43" y="19"/>
                  </a:lnTo>
                  <a:lnTo>
                    <a:pt x="110" y="0"/>
                  </a:lnTo>
                  <a:lnTo>
                    <a:pt x="144" y="6"/>
                  </a:lnTo>
                  <a:lnTo>
                    <a:pt x="180" y="150"/>
                  </a:lnTo>
                  <a:lnTo>
                    <a:pt x="144" y="141"/>
                  </a:lnTo>
                  <a:lnTo>
                    <a:pt x="119" y="51"/>
                  </a:lnTo>
                  <a:lnTo>
                    <a:pt x="108" y="129"/>
                  </a:lnTo>
                  <a:lnTo>
                    <a:pt x="68" y="114"/>
                  </a:lnTo>
                  <a:lnTo>
                    <a:pt x="61" y="65"/>
                  </a:lnTo>
                  <a:lnTo>
                    <a:pt x="40" y="116"/>
                  </a:lnTo>
                  <a:lnTo>
                    <a:pt x="0" y="101"/>
                  </a:lnTo>
                  <a:close/>
                </a:path>
              </a:pathLst>
            </a:custGeom>
            <a:solidFill>
              <a:srgbClr val="5C5C73"/>
            </a:solidFill>
            <a:ln w="9525">
              <a:noFill/>
              <a:round/>
              <a:headEnd/>
              <a:tailEnd/>
            </a:ln>
          </p:spPr>
          <p:txBody>
            <a:bodyPr/>
            <a:lstStyle/>
            <a:p>
              <a:endParaRPr lang="id-ID"/>
            </a:p>
          </p:txBody>
        </p:sp>
        <p:sp>
          <p:nvSpPr>
            <p:cNvPr id="19666" name="Freeform 134"/>
            <p:cNvSpPr>
              <a:spLocks/>
            </p:cNvSpPr>
            <p:nvPr/>
          </p:nvSpPr>
          <p:spPr bwMode="auto">
            <a:xfrm>
              <a:off x="2214" y="2081"/>
              <a:ext cx="54" cy="80"/>
            </a:xfrm>
            <a:custGeom>
              <a:avLst/>
              <a:gdLst>
                <a:gd name="T0" fmla="*/ 0 w 109"/>
                <a:gd name="T1" fmla="*/ 10 h 160"/>
                <a:gd name="T2" fmla="*/ 55 w 109"/>
                <a:gd name="T3" fmla="*/ 0 h 160"/>
                <a:gd name="T4" fmla="*/ 94 w 109"/>
                <a:gd name="T5" fmla="*/ 32 h 160"/>
                <a:gd name="T6" fmla="*/ 107 w 109"/>
                <a:gd name="T7" fmla="*/ 86 h 160"/>
                <a:gd name="T8" fmla="*/ 109 w 109"/>
                <a:gd name="T9" fmla="*/ 139 h 160"/>
                <a:gd name="T10" fmla="*/ 94 w 109"/>
                <a:gd name="T11" fmla="*/ 160 h 160"/>
                <a:gd name="T12" fmla="*/ 82 w 109"/>
                <a:gd name="T13" fmla="*/ 69 h 160"/>
                <a:gd name="T14" fmla="*/ 50 w 109"/>
                <a:gd name="T15" fmla="*/ 32 h 160"/>
                <a:gd name="T16" fmla="*/ 21 w 109"/>
                <a:gd name="T17" fmla="*/ 53 h 160"/>
                <a:gd name="T18" fmla="*/ 6 w 109"/>
                <a:gd name="T19" fmla="*/ 90 h 160"/>
                <a:gd name="T20" fmla="*/ 0 w 109"/>
                <a:gd name="T21" fmla="*/ 10 h 160"/>
                <a:gd name="T22" fmla="*/ 0 w 109"/>
                <a:gd name="T23" fmla="*/ 1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60"/>
                <a:gd name="T38" fmla="*/ 109 w 109"/>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60">
                  <a:moveTo>
                    <a:pt x="0" y="10"/>
                  </a:moveTo>
                  <a:lnTo>
                    <a:pt x="55" y="0"/>
                  </a:lnTo>
                  <a:lnTo>
                    <a:pt x="94" y="32"/>
                  </a:lnTo>
                  <a:lnTo>
                    <a:pt x="107" y="86"/>
                  </a:lnTo>
                  <a:lnTo>
                    <a:pt x="109" y="139"/>
                  </a:lnTo>
                  <a:lnTo>
                    <a:pt x="94" y="160"/>
                  </a:lnTo>
                  <a:lnTo>
                    <a:pt x="82" y="69"/>
                  </a:lnTo>
                  <a:lnTo>
                    <a:pt x="50" y="32"/>
                  </a:lnTo>
                  <a:lnTo>
                    <a:pt x="21" y="53"/>
                  </a:lnTo>
                  <a:lnTo>
                    <a:pt x="6" y="90"/>
                  </a:lnTo>
                  <a:lnTo>
                    <a:pt x="0" y="10"/>
                  </a:lnTo>
                  <a:close/>
                </a:path>
              </a:pathLst>
            </a:custGeom>
            <a:solidFill>
              <a:srgbClr val="5C5C73"/>
            </a:solidFill>
            <a:ln w="9525">
              <a:noFill/>
              <a:round/>
              <a:headEnd/>
              <a:tailEnd/>
            </a:ln>
          </p:spPr>
          <p:txBody>
            <a:bodyPr/>
            <a:lstStyle/>
            <a:p>
              <a:endParaRPr lang="id-ID"/>
            </a:p>
          </p:txBody>
        </p:sp>
        <p:sp>
          <p:nvSpPr>
            <p:cNvPr id="19667" name="Freeform 135"/>
            <p:cNvSpPr>
              <a:spLocks/>
            </p:cNvSpPr>
            <p:nvPr/>
          </p:nvSpPr>
          <p:spPr bwMode="auto">
            <a:xfrm>
              <a:off x="2187" y="3151"/>
              <a:ext cx="188" cy="43"/>
            </a:xfrm>
            <a:custGeom>
              <a:avLst/>
              <a:gdLst>
                <a:gd name="T0" fmla="*/ 0 w 377"/>
                <a:gd name="T1" fmla="*/ 72 h 85"/>
                <a:gd name="T2" fmla="*/ 23 w 377"/>
                <a:gd name="T3" fmla="*/ 43 h 85"/>
                <a:gd name="T4" fmla="*/ 141 w 377"/>
                <a:gd name="T5" fmla="*/ 49 h 85"/>
                <a:gd name="T6" fmla="*/ 219 w 377"/>
                <a:gd name="T7" fmla="*/ 34 h 85"/>
                <a:gd name="T8" fmla="*/ 215 w 377"/>
                <a:gd name="T9" fmla="*/ 13 h 85"/>
                <a:gd name="T10" fmla="*/ 264 w 377"/>
                <a:gd name="T11" fmla="*/ 20 h 85"/>
                <a:gd name="T12" fmla="*/ 321 w 377"/>
                <a:gd name="T13" fmla="*/ 13 h 85"/>
                <a:gd name="T14" fmla="*/ 377 w 377"/>
                <a:gd name="T15" fmla="*/ 0 h 85"/>
                <a:gd name="T16" fmla="*/ 361 w 377"/>
                <a:gd name="T17" fmla="*/ 26 h 85"/>
                <a:gd name="T18" fmla="*/ 283 w 377"/>
                <a:gd name="T19" fmla="*/ 64 h 85"/>
                <a:gd name="T20" fmla="*/ 156 w 377"/>
                <a:gd name="T21" fmla="*/ 83 h 85"/>
                <a:gd name="T22" fmla="*/ 53 w 377"/>
                <a:gd name="T23" fmla="*/ 85 h 85"/>
                <a:gd name="T24" fmla="*/ 0 w 377"/>
                <a:gd name="T25" fmla="*/ 72 h 85"/>
                <a:gd name="T26" fmla="*/ 0 w 377"/>
                <a:gd name="T27" fmla="*/ 72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7"/>
                <a:gd name="T43" fmla="*/ 0 h 85"/>
                <a:gd name="T44" fmla="*/ 377 w 377"/>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7" h="85">
                  <a:moveTo>
                    <a:pt x="0" y="72"/>
                  </a:moveTo>
                  <a:lnTo>
                    <a:pt x="23" y="43"/>
                  </a:lnTo>
                  <a:lnTo>
                    <a:pt x="141" y="49"/>
                  </a:lnTo>
                  <a:lnTo>
                    <a:pt x="219" y="34"/>
                  </a:lnTo>
                  <a:lnTo>
                    <a:pt x="215" y="13"/>
                  </a:lnTo>
                  <a:lnTo>
                    <a:pt x="264" y="20"/>
                  </a:lnTo>
                  <a:lnTo>
                    <a:pt x="321" y="13"/>
                  </a:lnTo>
                  <a:lnTo>
                    <a:pt x="377" y="0"/>
                  </a:lnTo>
                  <a:lnTo>
                    <a:pt x="361" y="26"/>
                  </a:lnTo>
                  <a:lnTo>
                    <a:pt x="283" y="64"/>
                  </a:lnTo>
                  <a:lnTo>
                    <a:pt x="156" y="83"/>
                  </a:lnTo>
                  <a:lnTo>
                    <a:pt x="53" y="85"/>
                  </a:lnTo>
                  <a:lnTo>
                    <a:pt x="0" y="72"/>
                  </a:lnTo>
                  <a:close/>
                </a:path>
              </a:pathLst>
            </a:custGeom>
            <a:solidFill>
              <a:srgbClr val="5C5C73"/>
            </a:solidFill>
            <a:ln w="9525">
              <a:noFill/>
              <a:round/>
              <a:headEnd/>
              <a:tailEnd/>
            </a:ln>
          </p:spPr>
          <p:txBody>
            <a:bodyPr/>
            <a:lstStyle/>
            <a:p>
              <a:endParaRPr lang="id-ID"/>
            </a:p>
          </p:txBody>
        </p:sp>
        <p:sp>
          <p:nvSpPr>
            <p:cNvPr id="19668" name="Freeform 136"/>
            <p:cNvSpPr>
              <a:spLocks/>
            </p:cNvSpPr>
            <p:nvPr/>
          </p:nvSpPr>
          <p:spPr bwMode="auto">
            <a:xfrm>
              <a:off x="2356" y="3107"/>
              <a:ext cx="27" cy="24"/>
            </a:xfrm>
            <a:custGeom>
              <a:avLst/>
              <a:gdLst>
                <a:gd name="T0" fmla="*/ 22 w 55"/>
                <a:gd name="T1" fmla="*/ 0 h 50"/>
                <a:gd name="T2" fmla="*/ 0 w 55"/>
                <a:gd name="T3" fmla="*/ 38 h 50"/>
                <a:gd name="T4" fmla="*/ 32 w 55"/>
                <a:gd name="T5" fmla="*/ 50 h 50"/>
                <a:gd name="T6" fmla="*/ 55 w 55"/>
                <a:gd name="T7" fmla="*/ 4 h 50"/>
                <a:gd name="T8" fmla="*/ 22 w 55"/>
                <a:gd name="T9" fmla="*/ 0 h 50"/>
                <a:gd name="T10" fmla="*/ 22 w 55"/>
                <a:gd name="T11" fmla="*/ 0 h 50"/>
                <a:gd name="T12" fmla="*/ 0 60000 65536"/>
                <a:gd name="T13" fmla="*/ 0 60000 65536"/>
                <a:gd name="T14" fmla="*/ 0 60000 65536"/>
                <a:gd name="T15" fmla="*/ 0 60000 65536"/>
                <a:gd name="T16" fmla="*/ 0 60000 65536"/>
                <a:gd name="T17" fmla="*/ 0 60000 65536"/>
                <a:gd name="T18" fmla="*/ 0 w 55"/>
                <a:gd name="T19" fmla="*/ 0 h 50"/>
                <a:gd name="T20" fmla="*/ 55 w 5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5" h="50">
                  <a:moveTo>
                    <a:pt x="22" y="0"/>
                  </a:moveTo>
                  <a:lnTo>
                    <a:pt x="0" y="38"/>
                  </a:lnTo>
                  <a:lnTo>
                    <a:pt x="32" y="50"/>
                  </a:lnTo>
                  <a:lnTo>
                    <a:pt x="55" y="4"/>
                  </a:lnTo>
                  <a:lnTo>
                    <a:pt x="22" y="0"/>
                  </a:lnTo>
                  <a:close/>
                </a:path>
              </a:pathLst>
            </a:custGeom>
            <a:solidFill>
              <a:srgbClr val="5C5C73"/>
            </a:solidFill>
            <a:ln w="9525">
              <a:noFill/>
              <a:round/>
              <a:headEnd/>
              <a:tailEnd/>
            </a:ln>
          </p:spPr>
          <p:txBody>
            <a:bodyPr/>
            <a:lstStyle/>
            <a:p>
              <a:endParaRPr lang="id-ID"/>
            </a:p>
          </p:txBody>
        </p:sp>
        <p:sp>
          <p:nvSpPr>
            <p:cNvPr id="19669" name="Freeform 137"/>
            <p:cNvSpPr>
              <a:spLocks/>
            </p:cNvSpPr>
            <p:nvPr/>
          </p:nvSpPr>
          <p:spPr bwMode="auto">
            <a:xfrm>
              <a:off x="2403" y="3026"/>
              <a:ext cx="121" cy="63"/>
            </a:xfrm>
            <a:custGeom>
              <a:avLst/>
              <a:gdLst>
                <a:gd name="T0" fmla="*/ 0 w 241"/>
                <a:gd name="T1" fmla="*/ 127 h 127"/>
                <a:gd name="T2" fmla="*/ 100 w 241"/>
                <a:gd name="T3" fmla="*/ 85 h 127"/>
                <a:gd name="T4" fmla="*/ 186 w 241"/>
                <a:gd name="T5" fmla="*/ 49 h 127"/>
                <a:gd name="T6" fmla="*/ 235 w 241"/>
                <a:gd name="T7" fmla="*/ 0 h 127"/>
                <a:gd name="T8" fmla="*/ 241 w 241"/>
                <a:gd name="T9" fmla="*/ 19 h 127"/>
                <a:gd name="T10" fmla="*/ 182 w 241"/>
                <a:gd name="T11" fmla="*/ 72 h 127"/>
                <a:gd name="T12" fmla="*/ 74 w 241"/>
                <a:gd name="T13" fmla="*/ 112 h 127"/>
                <a:gd name="T14" fmla="*/ 0 w 241"/>
                <a:gd name="T15" fmla="*/ 127 h 127"/>
                <a:gd name="T16" fmla="*/ 0 w 241"/>
                <a:gd name="T17" fmla="*/ 12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127"/>
                <a:gd name="T29" fmla="*/ 241 w 241"/>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127">
                  <a:moveTo>
                    <a:pt x="0" y="127"/>
                  </a:moveTo>
                  <a:lnTo>
                    <a:pt x="100" y="85"/>
                  </a:lnTo>
                  <a:lnTo>
                    <a:pt x="186" y="49"/>
                  </a:lnTo>
                  <a:lnTo>
                    <a:pt x="235" y="0"/>
                  </a:lnTo>
                  <a:lnTo>
                    <a:pt x="241" y="19"/>
                  </a:lnTo>
                  <a:lnTo>
                    <a:pt x="182" y="72"/>
                  </a:lnTo>
                  <a:lnTo>
                    <a:pt x="74" y="112"/>
                  </a:lnTo>
                  <a:lnTo>
                    <a:pt x="0" y="127"/>
                  </a:lnTo>
                  <a:close/>
                </a:path>
              </a:pathLst>
            </a:custGeom>
            <a:solidFill>
              <a:srgbClr val="5C5C73"/>
            </a:solidFill>
            <a:ln w="9525">
              <a:noFill/>
              <a:round/>
              <a:headEnd/>
              <a:tailEnd/>
            </a:ln>
          </p:spPr>
          <p:txBody>
            <a:bodyPr/>
            <a:lstStyle/>
            <a:p>
              <a:endParaRPr lang="id-ID"/>
            </a:p>
          </p:txBody>
        </p:sp>
        <p:sp>
          <p:nvSpPr>
            <p:cNvPr id="19670" name="Freeform 138"/>
            <p:cNvSpPr>
              <a:spLocks/>
            </p:cNvSpPr>
            <p:nvPr/>
          </p:nvSpPr>
          <p:spPr bwMode="auto">
            <a:xfrm>
              <a:off x="3282" y="1183"/>
              <a:ext cx="57" cy="84"/>
            </a:xfrm>
            <a:custGeom>
              <a:avLst/>
              <a:gdLst>
                <a:gd name="T0" fmla="*/ 65 w 114"/>
                <a:gd name="T1" fmla="*/ 0 h 167"/>
                <a:gd name="T2" fmla="*/ 27 w 114"/>
                <a:gd name="T3" fmla="*/ 25 h 167"/>
                <a:gd name="T4" fmla="*/ 6 w 114"/>
                <a:gd name="T5" fmla="*/ 63 h 167"/>
                <a:gd name="T6" fmla="*/ 0 w 114"/>
                <a:gd name="T7" fmla="*/ 106 h 167"/>
                <a:gd name="T8" fmla="*/ 15 w 114"/>
                <a:gd name="T9" fmla="*/ 137 h 167"/>
                <a:gd name="T10" fmla="*/ 4 w 114"/>
                <a:gd name="T11" fmla="*/ 161 h 167"/>
                <a:gd name="T12" fmla="*/ 51 w 114"/>
                <a:gd name="T13" fmla="*/ 167 h 167"/>
                <a:gd name="T14" fmla="*/ 84 w 114"/>
                <a:gd name="T15" fmla="*/ 154 h 167"/>
                <a:gd name="T16" fmla="*/ 78 w 114"/>
                <a:gd name="T17" fmla="*/ 103 h 167"/>
                <a:gd name="T18" fmla="*/ 114 w 114"/>
                <a:gd name="T19" fmla="*/ 49 h 167"/>
                <a:gd name="T20" fmla="*/ 89 w 114"/>
                <a:gd name="T21" fmla="*/ 27 h 167"/>
                <a:gd name="T22" fmla="*/ 65 w 114"/>
                <a:gd name="T23" fmla="*/ 0 h 167"/>
                <a:gd name="T24" fmla="*/ 65 w 114"/>
                <a:gd name="T25" fmla="*/ 0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67"/>
                <a:gd name="T41" fmla="*/ 114 w 11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67">
                  <a:moveTo>
                    <a:pt x="65" y="0"/>
                  </a:moveTo>
                  <a:lnTo>
                    <a:pt x="27" y="25"/>
                  </a:lnTo>
                  <a:lnTo>
                    <a:pt x="6" y="63"/>
                  </a:lnTo>
                  <a:lnTo>
                    <a:pt x="0" y="106"/>
                  </a:lnTo>
                  <a:lnTo>
                    <a:pt x="15" y="137"/>
                  </a:lnTo>
                  <a:lnTo>
                    <a:pt x="4" y="161"/>
                  </a:lnTo>
                  <a:lnTo>
                    <a:pt x="51" y="167"/>
                  </a:lnTo>
                  <a:lnTo>
                    <a:pt x="84" y="154"/>
                  </a:lnTo>
                  <a:lnTo>
                    <a:pt x="78" y="103"/>
                  </a:lnTo>
                  <a:lnTo>
                    <a:pt x="114" y="49"/>
                  </a:lnTo>
                  <a:lnTo>
                    <a:pt x="89" y="27"/>
                  </a:lnTo>
                  <a:lnTo>
                    <a:pt x="65" y="0"/>
                  </a:lnTo>
                  <a:close/>
                </a:path>
              </a:pathLst>
            </a:custGeom>
            <a:solidFill>
              <a:srgbClr val="FFD6C9"/>
            </a:solidFill>
            <a:ln w="9525">
              <a:noFill/>
              <a:round/>
              <a:headEnd/>
              <a:tailEnd/>
            </a:ln>
          </p:spPr>
          <p:txBody>
            <a:bodyPr/>
            <a:lstStyle/>
            <a:p>
              <a:endParaRPr lang="id-ID"/>
            </a:p>
          </p:txBody>
        </p:sp>
        <p:sp>
          <p:nvSpPr>
            <p:cNvPr id="19671" name="Freeform 139"/>
            <p:cNvSpPr>
              <a:spLocks/>
            </p:cNvSpPr>
            <p:nvPr/>
          </p:nvSpPr>
          <p:spPr bwMode="auto">
            <a:xfrm>
              <a:off x="3311" y="1293"/>
              <a:ext cx="87" cy="126"/>
            </a:xfrm>
            <a:custGeom>
              <a:avLst/>
              <a:gdLst>
                <a:gd name="T0" fmla="*/ 0 w 175"/>
                <a:gd name="T1" fmla="*/ 97 h 251"/>
                <a:gd name="T2" fmla="*/ 40 w 175"/>
                <a:gd name="T3" fmla="*/ 75 h 251"/>
                <a:gd name="T4" fmla="*/ 55 w 175"/>
                <a:gd name="T5" fmla="*/ 44 h 251"/>
                <a:gd name="T6" fmla="*/ 127 w 175"/>
                <a:gd name="T7" fmla="*/ 0 h 251"/>
                <a:gd name="T8" fmla="*/ 171 w 175"/>
                <a:gd name="T9" fmla="*/ 0 h 251"/>
                <a:gd name="T10" fmla="*/ 146 w 175"/>
                <a:gd name="T11" fmla="*/ 61 h 251"/>
                <a:gd name="T12" fmla="*/ 150 w 175"/>
                <a:gd name="T13" fmla="*/ 152 h 251"/>
                <a:gd name="T14" fmla="*/ 175 w 175"/>
                <a:gd name="T15" fmla="*/ 183 h 251"/>
                <a:gd name="T16" fmla="*/ 135 w 175"/>
                <a:gd name="T17" fmla="*/ 223 h 251"/>
                <a:gd name="T18" fmla="*/ 89 w 175"/>
                <a:gd name="T19" fmla="*/ 251 h 251"/>
                <a:gd name="T20" fmla="*/ 51 w 175"/>
                <a:gd name="T21" fmla="*/ 246 h 251"/>
                <a:gd name="T22" fmla="*/ 82 w 175"/>
                <a:gd name="T23" fmla="*/ 183 h 251"/>
                <a:gd name="T24" fmla="*/ 68 w 175"/>
                <a:gd name="T25" fmla="*/ 116 h 251"/>
                <a:gd name="T26" fmla="*/ 32 w 175"/>
                <a:gd name="T27" fmla="*/ 114 h 251"/>
                <a:gd name="T28" fmla="*/ 0 w 175"/>
                <a:gd name="T29" fmla="*/ 97 h 251"/>
                <a:gd name="T30" fmla="*/ 0 w 175"/>
                <a:gd name="T31" fmla="*/ 97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251"/>
                <a:gd name="T50" fmla="*/ 175 w 175"/>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251">
                  <a:moveTo>
                    <a:pt x="0" y="97"/>
                  </a:moveTo>
                  <a:lnTo>
                    <a:pt x="40" y="75"/>
                  </a:lnTo>
                  <a:lnTo>
                    <a:pt x="55" y="44"/>
                  </a:lnTo>
                  <a:lnTo>
                    <a:pt x="127" y="0"/>
                  </a:lnTo>
                  <a:lnTo>
                    <a:pt x="171" y="0"/>
                  </a:lnTo>
                  <a:lnTo>
                    <a:pt x="146" y="61"/>
                  </a:lnTo>
                  <a:lnTo>
                    <a:pt x="150" y="152"/>
                  </a:lnTo>
                  <a:lnTo>
                    <a:pt x="175" y="183"/>
                  </a:lnTo>
                  <a:lnTo>
                    <a:pt x="135" y="223"/>
                  </a:lnTo>
                  <a:lnTo>
                    <a:pt x="89" y="251"/>
                  </a:lnTo>
                  <a:lnTo>
                    <a:pt x="51" y="246"/>
                  </a:lnTo>
                  <a:lnTo>
                    <a:pt x="82" y="183"/>
                  </a:lnTo>
                  <a:lnTo>
                    <a:pt x="68" y="116"/>
                  </a:lnTo>
                  <a:lnTo>
                    <a:pt x="32" y="114"/>
                  </a:lnTo>
                  <a:lnTo>
                    <a:pt x="0" y="97"/>
                  </a:lnTo>
                  <a:close/>
                </a:path>
              </a:pathLst>
            </a:custGeom>
            <a:solidFill>
              <a:srgbClr val="FFD6C9"/>
            </a:solidFill>
            <a:ln w="9525">
              <a:noFill/>
              <a:round/>
              <a:headEnd/>
              <a:tailEnd/>
            </a:ln>
          </p:spPr>
          <p:txBody>
            <a:bodyPr/>
            <a:lstStyle/>
            <a:p>
              <a:endParaRPr lang="id-ID"/>
            </a:p>
          </p:txBody>
        </p:sp>
        <p:sp>
          <p:nvSpPr>
            <p:cNvPr id="19672" name="Freeform 140"/>
            <p:cNvSpPr>
              <a:spLocks/>
            </p:cNvSpPr>
            <p:nvPr/>
          </p:nvSpPr>
          <p:spPr bwMode="auto">
            <a:xfrm>
              <a:off x="3278" y="1359"/>
              <a:ext cx="25" cy="17"/>
            </a:xfrm>
            <a:custGeom>
              <a:avLst/>
              <a:gdLst>
                <a:gd name="T0" fmla="*/ 23 w 52"/>
                <a:gd name="T1" fmla="*/ 0 h 34"/>
                <a:gd name="T2" fmla="*/ 0 w 52"/>
                <a:gd name="T3" fmla="*/ 20 h 34"/>
                <a:gd name="T4" fmla="*/ 16 w 52"/>
                <a:gd name="T5" fmla="*/ 34 h 34"/>
                <a:gd name="T6" fmla="*/ 39 w 52"/>
                <a:gd name="T7" fmla="*/ 34 h 34"/>
                <a:gd name="T8" fmla="*/ 52 w 52"/>
                <a:gd name="T9" fmla="*/ 20 h 34"/>
                <a:gd name="T10" fmla="*/ 23 w 52"/>
                <a:gd name="T11" fmla="*/ 0 h 34"/>
                <a:gd name="T12" fmla="*/ 23 w 52"/>
                <a:gd name="T13" fmla="*/ 0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23" y="0"/>
                  </a:moveTo>
                  <a:lnTo>
                    <a:pt x="0" y="20"/>
                  </a:lnTo>
                  <a:lnTo>
                    <a:pt x="16" y="34"/>
                  </a:lnTo>
                  <a:lnTo>
                    <a:pt x="39" y="34"/>
                  </a:lnTo>
                  <a:lnTo>
                    <a:pt x="52" y="20"/>
                  </a:lnTo>
                  <a:lnTo>
                    <a:pt x="23" y="0"/>
                  </a:lnTo>
                  <a:close/>
                </a:path>
              </a:pathLst>
            </a:custGeom>
            <a:solidFill>
              <a:srgbClr val="FFD6C9"/>
            </a:solidFill>
            <a:ln w="9525">
              <a:noFill/>
              <a:round/>
              <a:headEnd/>
              <a:tailEnd/>
            </a:ln>
          </p:spPr>
          <p:txBody>
            <a:bodyPr/>
            <a:lstStyle/>
            <a:p>
              <a:endParaRPr lang="id-ID"/>
            </a:p>
          </p:txBody>
        </p:sp>
        <p:sp>
          <p:nvSpPr>
            <p:cNvPr id="19673" name="Freeform 141"/>
            <p:cNvSpPr>
              <a:spLocks/>
            </p:cNvSpPr>
            <p:nvPr/>
          </p:nvSpPr>
          <p:spPr bwMode="auto">
            <a:xfrm>
              <a:off x="3288" y="1418"/>
              <a:ext cx="30" cy="25"/>
            </a:xfrm>
            <a:custGeom>
              <a:avLst/>
              <a:gdLst>
                <a:gd name="T0" fmla="*/ 0 w 59"/>
                <a:gd name="T1" fmla="*/ 21 h 52"/>
                <a:gd name="T2" fmla="*/ 19 w 59"/>
                <a:gd name="T3" fmla="*/ 4 h 52"/>
                <a:gd name="T4" fmla="*/ 40 w 59"/>
                <a:gd name="T5" fmla="*/ 0 h 52"/>
                <a:gd name="T6" fmla="*/ 59 w 59"/>
                <a:gd name="T7" fmla="*/ 21 h 52"/>
                <a:gd name="T8" fmla="*/ 35 w 59"/>
                <a:gd name="T9" fmla="*/ 48 h 52"/>
                <a:gd name="T10" fmla="*/ 8 w 59"/>
                <a:gd name="T11" fmla="*/ 52 h 52"/>
                <a:gd name="T12" fmla="*/ 0 w 59"/>
                <a:gd name="T13" fmla="*/ 21 h 52"/>
                <a:gd name="T14" fmla="*/ 0 w 59"/>
                <a:gd name="T15" fmla="*/ 21 h 52"/>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2"/>
                <a:gd name="T26" fmla="*/ 59 w 5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2">
                  <a:moveTo>
                    <a:pt x="0" y="21"/>
                  </a:moveTo>
                  <a:lnTo>
                    <a:pt x="19" y="4"/>
                  </a:lnTo>
                  <a:lnTo>
                    <a:pt x="40" y="0"/>
                  </a:lnTo>
                  <a:lnTo>
                    <a:pt x="59" y="21"/>
                  </a:lnTo>
                  <a:lnTo>
                    <a:pt x="35" y="48"/>
                  </a:lnTo>
                  <a:lnTo>
                    <a:pt x="8" y="52"/>
                  </a:lnTo>
                  <a:lnTo>
                    <a:pt x="0" y="21"/>
                  </a:lnTo>
                  <a:close/>
                </a:path>
              </a:pathLst>
            </a:custGeom>
            <a:solidFill>
              <a:srgbClr val="FFD6C9"/>
            </a:solidFill>
            <a:ln w="9525">
              <a:noFill/>
              <a:round/>
              <a:headEnd/>
              <a:tailEnd/>
            </a:ln>
          </p:spPr>
          <p:txBody>
            <a:bodyPr/>
            <a:lstStyle/>
            <a:p>
              <a:endParaRPr lang="id-ID"/>
            </a:p>
          </p:txBody>
        </p:sp>
        <p:sp>
          <p:nvSpPr>
            <p:cNvPr id="19674" name="Freeform 142"/>
            <p:cNvSpPr>
              <a:spLocks/>
            </p:cNvSpPr>
            <p:nvPr/>
          </p:nvSpPr>
          <p:spPr bwMode="auto">
            <a:xfrm>
              <a:off x="3328" y="1271"/>
              <a:ext cx="52" cy="51"/>
            </a:xfrm>
            <a:custGeom>
              <a:avLst/>
              <a:gdLst>
                <a:gd name="T0" fmla="*/ 2 w 105"/>
                <a:gd name="T1" fmla="*/ 22 h 100"/>
                <a:gd name="T2" fmla="*/ 105 w 105"/>
                <a:gd name="T3" fmla="*/ 0 h 100"/>
                <a:gd name="T4" fmla="*/ 23 w 105"/>
                <a:gd name="T5" fmla="*/ 45 h 100"/>
                <a:gd name="T6" fmla="*/ 0 w 105"/>
                <a:gd name="T7" fmla="*/ 100 h 100"/>
                <a:gd name="T8" fmla="*/ 2 w 105"/>
                <a:gd name="T9" fmla="*/ 22 h 100"/>
                <a:gd name="T10" fmla="*/ 2 w 105"/>
                <a:gd name="T11" fmla="*/ 22 h 100"/>
                <a:gd name="T12" fmla="*/ 0 60000 65536"/>
                <a:gd name="T13" fmla="*/ 0 60000 65536"/>
                <a:gd name="T14" fmla="*/ 0 60000 65536"/>
                <a:gd name="T15" fmla="*/ 0 60000 65536"/>
                <a:gd name="T16" fmla="*/ 0 60000 65536"/>
                <a:gd name="T17" fmla="*/ 0 60000 65536"/>
                <a:gd name="T18" fmla="*/ 0 w 105"/>
                <a:gd name="T19" fmla="*/ 0 h 100"/>
                <a:gd name="T20" fmla="*/ 105 w 105"/>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05" h="100">
                  <a:moveTo>
                    <a:pt x="2" y="22"/>
                  </a:moveTo>
                  <a:lnTo>
                    <a:pt x="105" y="0"/>
                  </a:lnTo>
                  <a:lnTo>
                    <a:pt x="23" y="45"/>
                  </a:lnTo>
                  <a:lnTo>
                    <a:pt x="0" y="100"/>
                  </a:lnTo>
                  <a:lnTo>
                    <a:pt x="2" y="22"/>
                  </a:lnTo>
                  <a:close/>
                </a:path>
              </a:pathLst>
            </a:custGeom>
            <a:solidFill>
              <a:srgbClr val="E08477"/>
            </a:solidFill>
            <a:ln w="9525">
              <a:noFill/>
              <a:round/>
              <a:headEnd/>
              <a:tailEnd/>
            </a:ln>
          </p:spPr>
          <p:txBody>
            <a:bodyPr/>
            <a:lstStyle/>
            <a:p>
              <a:endParaRPr lang="id-ID"/>
            </a:p>
          </p:txBody>
        </p:sp>
        <p:sp>
          <p:nvSpPr>
            <p:cNvPr id="19675" name="Freeform 143"/>
            <p:cNvSpPr>
              <a:spLocks/>
            </p:cNvSpPr>
            <p:nvPr/>
          </p:nvSpPr>
          <p:spPr bwMode="auto">
            <a:xfrm>
              <a:off x="3295" y="1264"/>
              <a:ext cx="104" cy="70"/>
            </a:xfrm>
            <a:custGeom>
              <a:avLst/>
              <a:gdLst>
                <a:gd name="T0" fmla="*/ 0 w 209"/>
                <a:gd name="T1" fmla="*/ 135 h 141"/>
                <a:gd name="T2" fmla="*/ 30 w 209"/>
                <a:gd name="T3" fmla="*/ 132 h 141"/>
                <a:gd name="T4" fmla="*/ 59 w 209"/>
                <a:gd name="T5" fmla="*/ 113 h 141"/>
                <a:gd name="T6" fmla="*/ 64 w 209"/>
                <a:gd name="T7" fmla="*/ 48 h 141"/>
                <a:gd name="T8" fmla="*/ 53 w 209"/>
                <a:gd name="T9" fmla="*/ 42 h 141"/>
                <a:gd name="T10" fmla="*/ 61 w 209"/>
                <a:gd name="T11" fmla="*/ 29 h 141"/>
                <a:gd name="T12" fmla="*/ 89 w 209"/>
                <a:gd name="T13" fmla="*/ 23 h 141"/>
                <a:gd name="T14" fmla="*/ 209 w 209"/>
                <a:gd name="T15" fmla="*/ 0 h 141"/>
                <a:gd name="T16" fmla="*/ 203 w 209"/>
                <a:gd name="T17" fmla="*/ 10 h 141"/>
                <a:gd name="T18" fmla="*/ 76 w 209"/>
                <a:gd name="T19" fmla="*/ 50 h 141"/>
                <a:gd name="T20" fmla="*/ 72 w 209"/>
                <a:gd name="T21" fmla="*/ 90 h 141"/>
                <a:gd name="T22" fmla="*/ 70 w 209"/>
                <a:gd name="T23" fmla="*/ 120 h 141"/>
                <a:gd name="T24" fmla="*/ 36 w 209"/>
                <a:gd name="T25" fmla="*/ 141 h 141"/>
                <a:gd name="T26" fmla="*/ 0 w 209"/>
                <a:gd name="T27" fmla="*/ 135 h 141"/>
                <a:gd name="T28" fmla="*/ 0 w 209"/>
                <a:gd name="T29" fmla="*/ 135 h 1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
                <a:gd name="T46" fmla="*/ 0 h 141"/>
                <a:gd name="T47" fmla="*/ 209 w 209"/>
                <a:gd name="T48" fmla="*/ 141 h 1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 h="141">
                  <a:moveTo>
                    <a:pt x="0" y="135"/>
                  </a:moveTo>
                  <a:lnTo>
                    <a:pt x="30" y="132"/>
                  </a:lnTo>
                  <a:lnTo>
                    <a:pt x="59" y="113"/>
                  </a:lnTo>
                  <a:lnTo>
                    <a:pt x="64" y="48"/>
                  </a:lnTo>
                  <a:lnTo>
                    <a:pt x="53" y="42"/>
                  </a:lnTo>
                  <a:lnTo>
                    <a:pt x="61" y="29"/>
                  </a:lnTo>
                  <a:lnTo>
                    <a:pt x="89" y="23"/>
                  </a:lnTo>
                  <a:lnTo>
                    <a:pt x="209" y="0"/>
                  </a:lnTo>
                  <a:lnTo>
                    <a:pt x="203" y="10"/>
                  </a:lnTo>
                  <a:lnTo>
                    <a:pt x="76" y="50"/>
                  </a:lnTo>
                  <a:lnTo>
                    <a:pt x="72" y="90"/>
                  </a:lnTo>
                  <a:lnTo>
                    <a:pt x="70" y="120"/>
                  </a:lnTo>
                  <a:lnTo>
                    <a:pt x="36" y="141"/>
                  </a:lnTo>
                  <a:lnTo>
                    <a:pt x="0" y="135"/>
                  </a:lnTo>
                  <a:close/>
                </a:path>
              </a:pathLst>
            </a:custGeom>
            <a:solidFill>
              <a:srgbClr val="000000"/>
            </a:solidFill>
            <a:ln w="9525">
              <a:noFill/>
              <a:round/>
              <a:headEnd/>
              <a:tailEnd/>
            </a:ln>
          </p:spPr>
          <p:txBody>
            <a:bodyPr/>
            <a:lstStyle/>
            <a:p>
              <a:endParaRPr lang="id-ID"/>
            </a:p>
          </p:txBody>
        </p:sp>
        <p:sp>
          <p:nvSpPr>
            <p:cNvPr id="19676" name="Freeform 144"/>
            <p:cNvSpPr>
              <a:spLocks/>
            </p:cNvSpPr>
            <p:nvPr/>
          </p:nvSpPr>
          <p:spPr bwMode="auto">
            <a:xfrm>
              <a:off x="3391" y="1349"/>
              <a:ext cx="60" cy="99"/>
            </a:xfrm>
            <a:custGeom>
              <a:avLst/>
              <a:gdLst>
                <a:gd name="T0" fmla="*/ 62 w 119"/>
                <a:gd name="T1" fmla="*/ 0 h 197"/>
                <a:gd name="T2" fmla="*/ 59 w 119"/>
                <a:gd name="T3" fmla="*/ 49 h 197"/>
                <a:gd name="T4" fmla="*/ 38 w 119"/>
                <a:gd name="T5" fmla="*/ 114 h 197"/>
                <a:gd name="T6" fmla="*/ 0 w 119"/>
                <a:gd name="T7" fmla="*/ 197 h 197"/>
                <a:gd name="T8" fmla="*/ 57 w 119"/>
                <a:gd name="T9" fmla="*/ 171 h 197"/>
                <a:gd name="T10" fmla="*/ 119 w 119"/>
                <a:gd name="T11" fmla="*/ 123 h 197"/>
                <a:gd name="T12" fmla="*/ 110 w 119"/>
                <a:gd name="T13" fmla="*/ 51 h 197"/>
                <a:gd name="T14" fmla="*/ 102 w 119"/>
                <a:gd name="T15" fmla="*/ 5 h 197"/>
                <a:gd name="T16" fmla="*/ 62 w 119"/>
                <a:gd name="T17" fmla="*/ 0 h 197"/>
                <a:gd name="T18" fmla="*/ 62 w 119"/>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97"/>
                <a:gd name="T32" fmla="*/ 119 w 119"/>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97">
                  <a:moveTo>
                    <a:pt x="62" y="0"/>
                  </a:moveTo>
                  <a:lnTo>
                    <a:pt x="59" y="49"/>
                  </a:lnTo>
                  <a:lnTo>
                    <a:pt x="38" y="114"/>
                  </a:lnTo>
                  <a:lnTo>
                    <a:pt x="0" y="197"/>
                  </a:lnTo>
                  <a:lnTo>
                    <a:pt x="57" y="171"/>
                  </a:lnTo>
                  <a:lnTo>
                    <a:pt x="119" y="123"/>
                  </a:lnTo>
                  <a:lnTo>
                    <a:pt x="110" y="51"/>
                  </a:lnTo>
                  <a:lnTo>
                    <a:pt x="102" y="5"/>
                  </a:lnTo>
                  <a:lnTo>
                    <a:pt x="62" y="0"/>
                  </a:lnTo>
                  <a:close/>
                </a:path>
              </a:pathLst>
            </a:custGeom>
            <a:solidFill>
              <a:srgbClr val="FFD6C9"/>
            </a:solidFill>
            <a:ln w="9525">
              <a:noFill/>
              <a:round/>
              <a:headEnd/>
              <a:tailEnd/>
            </a:ln>
          </p:spPr>
          <p:txBody>
            <a:bodyPr/>
            <a:lstStyle/>
            <a:p>
              <a:endParaRPr lang="id-ID"/>
            </a:p>
          </p:txBody>
        </p:sp>
        <p:sp>
          <p:nvSpPr>
            <p:cNvPr id="19677" name="Freeform 145"/>
            <p:cNvSpPr>
              <a:spLocks/>
            </p:cNvSpPr>
            <p:nvPr/>
          </p:nvSpPr>
          <p:spPr bwMode="auto">
            <a:xfrm>
              <a:off x="3419" y="1312"/>
              <a:ext cx="48" cy="42"/>
            </a:xfrm>
            <a:custGeom>
              <a:avLst/>
              <a:gdLst>
                <a:gd name="T0" fmla="*/ 0 w 95"/>
                <a:gd name="T1" fmla="*/ 50 h 84"/>
                <a:gd name="T2" fmla="*/ 40 w 95"/>
                <a:gd name="T3" fmla="*/ 42 h 84"/>
                <a:gd name="T4" fmla="*/ 95 w 95"/>
                <a:gd name="T5" fmla="*/ 0 h 84"/>
                <a:gd name="T6" fmla="*/ 76 w 95"/>
                <a:gd name="T7" fmla="*/ 84 h 84"/>
                <a:gd name="T8" fmla="*/ 45 w 95"/>
                <a:gd name="T9" fmla="*/ 75 h 84"/>
                <a:gd name="T10" fmla="*/ 23 w 95"/>
                <a:gd name="T11" fmla="*/ 69 h 84"/>
                <a:gd name="T12" fmla="*/ 0 w 95"/>
                <a:gd name="T13" fmla="*/ 50 h 84"/>
                <a:gd name="T14" fmla="*/ 0 w 95"/>
                <a:gd name="T15" fmla="*/ 50 h 84"/>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84"/>
                <a:gd name="T26" fmla="*/ 95 w 95"/>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84">
                  <a:moveTo>
                    <a:pt x="0" y="50"/>
                  </a:moveTo>
                  <a:lnTo>
                    <a:pt x="40" y="42"/>
                  </a:lnTo>
                  <a:lnTo>
                    <a:pt x="95" y="0"/>
                  </a:lnTo>
                  <a:lnTo>
                    <a:pt x="76" y="84"/>
                  </a:lnTo>
                  <a:lnTo>
                    <a:pt x="45" y="75"/>
                  </a:lnTo>
                  <a:lnTo>
                    <a:pt x="23" y="69"/>
                  </a:lnTo>
                  <a:lnTo>
                    <a:pt x="0" y="50"/>
                  </a:lnTo>
                  <a:close/>
                </a:path>
              </a:pathLst>
            </a:custGeom>
            <a:solidFill>
              <a:srgbClr val="E08477"/>
            </a:solidFill>
            <a:ln w="9525">
              <a:noFill/>
              <a:round/>
              <a:headEnd/>
              <a:tailEnd/>
            </a:ln>
          </p:spPr>
          <p:txBody>
            <a:bodyPr/>
            <a:lstStyle/>
            <a:p>
              <a:endParaRPr lang="id-ID"/>
            </a:p>
          </p:txBody>
        </p:sp>
        <p:sp>
          <p:nvSpPr>
            <p:cNvPr id="19678" name="Freeform 146"/>
            <p:cNvSpPr>
              <a:spLocks/>
            </p:cNvSpPr>
            <p:nvPr/>
          </p:nvSpPr>
          <p:spPr bwMode="auto">
            <a:xfrm>
              <a:off x="3251" y="1153"/>
              <a:ext cx="255" cy="331"/>
            </a:xfrm>
            <a:custGeom>
              <a:avLst/>
              <a:gdLst>
                <a:gd name="T0" fmla="*/ 130 w 510"/>
                <a:gd name="T1" fmla="*/ 648 h 663"/>
                <a:gd name="T2" fmla="*/ 154 w 510"/>
                <a:gd name="T3" fmla="*/ 663 h 663"/>
                <a:gd name="T4" fmla="*/ 200 w 510"/>
                <a:gd name="T5" fmla="*/ 662 h 663"/>
                <a:gd name="T6" fmla="*/ 331 w 510"/>
                <a:gd name="T7" fmla="*/ 599 h 663"/>
                <a:gd name="T8" fmla="*/ 426 w 510"/>
                <a:gd name="T9" fmla="*/ 532 h 663"/>
                <a:gd name="T10" fmla="*/ 447 w 510"/>
                <a:gd name="T11" fmla="*/ 508 h 663"/>
                <a:gd name="T12" fmla="*/ 432 w 510"/>
                <a:gd name="T13" fmla="*/ 479 h 663"/>
                <a:gd name="T14" fmla="*/ 436 w 510"/>
                <a:gd name="T15" fmla="*/ 397 h 663"/>
                <a:gd name="T16" fmla="*/ 485 w 510"/>
                <a:gd name="T17" fmla="*/ 291 h 663"/>
                <a:gd name="T18" fmla="*/ 510 w 510"/>
                <a:gd name="T19" fmla="*/ 219 h 663"/>
                <a:gd name="T20" fmla="*/ 489 w 510"/>
                <a:gd name="T21" fmla="*/ 19 h 663"/>
                <a:gd name="T22" fmla="*/ 424 w 510"/>
                <a:gd name="T23" fmla="*/ 0 h 663"/>
                <a:gd name="T24" fmla="*/ 350 w 510"/>
                <a:gd name="T25" fmla="*/ 10 h 663"/>
                <a:gd name="T26" fmla="*/ 306 w 510"/>
                <a:gd name="T27" fmla="*/ 48 h 663"/>
                <a:gd name="T28" fmla="*/ 320 w 510"/>
                <a:gd name="T29" fmla="*/ 72 h 663"/>
                <a:gd name="T30" fmla="*/ 289 w 510"/>
                <a:gd name="T31" fmla="*/ 99 h 663"/>
                <a:gd name="T32" fmla="*/ 225 w 510"/>
                <a:gd name="T33" fmla="*/ 53 h 663"/>
                <a:gd name="T34" fmla="*/ 209 w 510"/>
                <a:gd name="T35" fmla="*/ 70 h 663"/>
                <a:gd name="T36" fmla="*/ 187 w 510"/>
                <a:gd name="T37" fmla="*/ 126 h 663"/>
                <a:gd name="T38" fmla="*/ 215 w 510"/>
                <a:gd name="T39" fmla="*/ 156 h 663"/>
                <a:gd name="T40" fmla="*/ 244 w 510"/>
                <a:gd name="T41" fmla="*/ 169 h 663"/>
                <a:gd name="T42" fmla="*/ 253 w 510"/>
                <a:gd name="T43" fmla="*/ 249 h 663"/>
                <a:gd name="T44" fmla="*/ 293 w 510"/>
                <a:gd name="T45" fmla="*/ 262 h 663"/>
                <a:gd name="T46" fmla="*/ 358 w 510"/>
                <a:gd name="T47" fmla="*/ 188 h 663"/>
                <a:gd name="T48" fmla="*/ 403 w 510"/>
                <a:gd name="T49" fmla="*/ 177 h 663"/>
                <a:gd name="T50" fmla="*/ 445 w 510"/>
                <a:gd name="T51" fmla="*/ 224 h 663"/>
                <a:gd name="T52" fmla="*/ 436 w 510"/>
                <a:gd name="T53" fmla="*/ 289 h 663"/>
                <a:gd name="T54" fmla="*/ 409 w 510"/>
                <a:gd name="T55" fmla="*/ 342 h 663"/>
                <a:gd name="T56" fmla="*/ 417 w 510"/>
                <a:gd name="T57" fmla="*/ 357 h 663"/>
                <a:gd name="T58" fmla="*/ 413 w 510"/>
                <a:gd name="T59" fmla="*/ 475 h 663"/>
                <a:gd name="T60" fmla="*/ 420 w 510"/>
                <a:gd name="T61" fmla="*/ 513 h 663"/>
                <a:gd name="T62" fmla="*/ 320 w 510"/>
                <a:gd name="T63" fmla="*/ 593 h 663"/>
                <a:gd name="T64" fmla="*/ 211 w 510"/>
                <a:gd name="T65" fmla="*/ 643 h 663"/>
                <a:gd name="T66" fmla="*/ 185 w 510"/>
                <a:gd name="T67" fmla="*/ 641 h 663"/>
                <a:gd name="T68" fmla="*/ 245 w 510"/>
                <a:gd name="T69" fmla="*/ 591 h 663"/>
                <a:gd name="T70" fmla="*/ 289 w 510"/>
                <a:gd name="T71" fmla="*/ 515 h 663"/>
                <a:gd name="T72" fmla="*/ 225 w 510"/>
                <a:gd name="T73" fmla="*/ 578 h 663"/>
                <a:gd name="T74" fmla="*/ 168 w 510"/>
                <a:gd name="T75" fmla="*/ 587 h 663"/>
                <a:gd name="T76" fmla="*/ 133 w 510"/>
                <a:gd name="T77" fmla="*/ 624 h 663"/>
                <a:gd name="T78" fmla="*/ 65 w 510"/>
                <a:gd name="T79" fmla="*/ 620 h 663"/>
                <a:gd name="T80" fmla="*/ 34 w 510"/>
                <a:gd name="T81" fmla="*/ 605 h 663"/>
                <a:gd name="T82" fmla="*/ 17 w 510"/>
                <a:gd name="T83" fmla="*/ 567 h 663"/>
                <a:gd name="T84" fmla="*/ 34 w 510"/>
                <a:gd name="T85" fmla="*/ 534 h 663"/>
                <a:gd name="T86" fmla="*/ 14 w 510"/>
                <a:gd name="T87" fmla="*/ 544 h 663"/>
                <a:gd name="T88" fmla="*/ 0 w 510"/>
                <a:gd name="T89" fmla="*/ 578 h 663"/>
                <a:gd name="T90" fmla="*/ 29 w 510"/>
                <a:gd name="T91" fmla="*/ 627 h 663"/>
                <a:gd name="T92" fmla="*/ 130 w 510"/>
                <a:gd name="T93" fmla="*/ 648 h 663"/>
                <a:gd name="T94" fmla="*/ 130 w 510"/>
                <a:gd name="T95" fmla="*/ 648 h 6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663"/>
                <a:gd name="T146" fmla="*/ 510 w 510"/>
                <a:gd name="T147" fmla="*/ 663 h 6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663">
                  <a:moveTo>
                    <a:pt x="130" y="648"/>
                  </a:moveTo>
                  <a:lnTo>
                    <a:pt x="154" y="663"/>
                  </a:lnTo>
                  <a:lnTo>
                    <a:pt x="200" y="662"/>
                  </a:lnTo>
                  <a:lnTo>
                    <a:pt x="331" y="599"/>
                  </a:lnTo>
                  <a:lnTo>
                    <a:pt x="426" y="532"/>
                  </a:lnTo>
                  <a:lnTo>
                    <a:pt x="447" y="508"/>
                  </a:lnTo>
                  <a:lnTo>
                    <a:pt x="432" y="479"/>
                  </a:lnTo>
                  <a:lnTo>
                    <a:pt x="436" y="397"/>
                  </a:lnTo>
                  <a:lnTo>
                    <a:pt x="485" y="291"/>
                  </a:lnTo>
                  <a:lnTo>
                    <a:pt x="510" y="219"/>
                  </a:lnTo>
                  <a:lnTo>
                    <a:pt x="489" y="19"/>
                  </a:lnTo>
                  <a:lnTo>
                    <a:pt x="424" y="0"/>
                  </a:lnTo>
                  <a:lnTo>
                    <a:pt x="350" y="10"/>
                  </a:lnTo>
                  <a:lnTo>
                    <a:pt x="306" y="48"/>
                  </a:lnTo>
                  <a:lnTo>
                    <a:pt x="320" y="72"/>
                  </a:lnTo>
                  <a:lnTo>
                    <a:pt x="289" y="99"/>
                  </a:lnTo>
                  <a:lnTo>
                    <a:pt x="225" y="53"/>
                  </a:lnTo>
                  <a:lnTo>
                    <a:pt x="209" y="70"/>
                  </a:lnTo>
                  <a:lnTo>
                    <a:pt x="187" y="126"/>
                  </a:lnTo>
                  <a:lnTo>
                    <a:pt x="215" y="156"/>
                  </a:lnTo>
                  <a:lnTo>
                    <a:pt x="244" y="169"/>
                  </a:lnTo>
                  <a:lnTo>
                    <a:pt x="253" y="249"/>
                  </a:lnTo>
                  <a:lnTo>
                    <a:pt x="293" y="262"/>
                  </a:lnTo>
                  <a:lnTo>
                    <a:pt x="358" y="188"/>
                  </a:lnTo>
                  <a:lnTo>
                    <a:pt x="403" y="177"/>
                  </a:lnTo>
                  <a:lnTo>
                    <a:pt x="445" y="224"/>
                  </a:lnTo>
                  <a:lnTo>
                    <a:pt x="436" y="289"/>
                  </a:lnTo>
                  <a:lnTo>
                    <a:pt x="409" y="342"/>
                  </a:lnTo>
                  <a:lnTo>
                    <a:pt x="417" y="357"/>
                  </a:lnTo>
                  <a:lnTo>
                    <a:pt x="413" y="475"/>
                  </a:lnTo>
                  <a:lnTo>
                    <a:pt x="420" y="513"/>
                  </a:lnTo>
                  <a:lnTo>
                    <a:pt x="320" y="593"/>
                  </a:lnTo>
                  <a:lnTo>
                    <a:pt x="211" y="643"/>
                  </a:lnTo>
                  <a:lnTo>
                    <a:pt x="185" y="641"/>
                  </a:lnTo>
                  <a:lnTo>
                    <a:pt x="245" y="591"/>
                  </a:lnTo>
                  <a:lnTo>
                    <a:pt x="289" y="515"/>
                  </a:lnTo>
                  <a:lnTo>
                    <a:pt x="225" y="578"/>
                  </a:lnTo>
                  <a:lnTo>
                    <a:pt x="168" y="587"/>
                  </a:lnTo>
                  <a:lnTo>
                    <a:pt x="133" y="624"/>
                  </a:lnTo>
                  <a:lnTo>
                    <a:pt x="65" y="620"/>
                  </a:lnTo>
                  <a:lnTo>
                    <a:pt x="34" y="605"/>
                  </a:lnTo>
                  <a:lnTo>
                    <a:pt x="17" y="567"/>
                  </a:lnTo>
                  <a:lnTo>
                    <a:pt x="34" y="534"/>
                  </a:lnTo>
                  <a:lnTo>
                    <a:pt x="14" y="544"/>
                  </a:lnTo>
                  <a:lnTo>
                    <a:pt x="0" y="578"/>
                  </a:lnTo>
                  <a:lnTo>
                    <a:pt x="29" y="627"/>
                  </a:lnTo>
                  <a:lnTo>
                    <a:pt x="130" y="648"/>
                  </a:lnTo>
                  <a:close/>
                </a:path>
              </a:pathLst>
            </a:custGeom>
            <a:solidFill>
              <a:srgbClr val="000000"/>
            </a:solidFill>
            <a:ln w="9525">
              <a:noFill/>
              <a:round/>
              <a:headEnd/>
              <a:tailEnd/>
            </a:ln>
          </p:spPr>
          <p:txBody>
            <a:bodyPr/>
            <a:lstStyle/>
            <a:p>
              <a:endParaRPr lang="id-ID"/>
            </a:p>
          </p:txBody>
        </p:sp>
        <p:sp>
          <p:nvSpPr>
            <p:cNvPr id="19679" name="Freeform 147"/>
            <p:cNvSpPr>
              <a:spLocks/>
            </p:cNvSpPr>
            <p:nvPr/>
          </p:nvSpPr>
          <p:spPr bwMode="auto">
            <a:xfrm>
              <a:off x="3416" y="1322"/>
              <a:ext cx="42" cy="21"/>
            </a:xfrm>
            <a:custGeom>
              <a:avLst/>
              <a:gdLst>
                <a:gd name="T0" fmla="*/ 0 w 86"/>
                <a:gd name="T1" fmla="*/ 16 h 42"/>
                <a:gd name="T2" fmla="*/ 10 w 86"/>
                <a:gd name="T3" fmla="*/ 35 h 42"/>
                <a:gd name="T4" fmla="*/ 29 w 86"/>
                <a:gd name="T5" fmla="*/ 42 h 42"/>
                <a:gd name="T6" fmla="*/ 50 w 86"/>
                <a:gd name="T7" fmla="*/ 37 h 42"/>
                <a:gd name="T8" fmla="*/ 86 w 86"/>
                <a:gd name="T9" fmla="*/ 8 h 42"/>
                <a:gd name="T10" fmla="*/ 86 w 86"/>
                <a:gd name="T11" fmla="*/ 0 h 42"/>
                <a:gd name="T12" fmla="*/ 51 w 86"/>
                <a:gd name="T13" fmla="*/ 23 h 42"/>
                <a:gd name="T14" fmla="*/ 29 w 86"/>
                <a:gd name="T15" fmla="*/ 27 h 42"/>
                <a:gd name="T16" fmla="*/ 0 w 86"/>
                <a:gd name="T17" fmla="*/ 16 h 42"/>
                <a:gd name="T18" fmla="*/ 0 w 86"/>
                <a:gd name="T19" fmla="*/ 1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42"/>
                <a:gd name="T32" fmla="*/ 86 w 8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42">
                  <a:moveTo>
                    <a:pt x="0" y="16"/>
                  </a:moveTo>
                  <a:lnTo>
                    <a:pt x="10" y="35"/>
                  </a:lnTo>
                  <a:lnTo>
                    <a:pt x="29" y="42"/>
                  </a:lnTo>
                  <a:lnTo>
                    <a:pt x="50" y="37"/>
                  </a:lnTo>
                  <a:lnTo>
                    <a:pt x="86" y="8"/>
                  </a:lnTo>
                  <a:lnTo>
                    <a:pt x="86" y="0"/>
                  </a:lnTo>
                  <a:lnTo>
                    <a:pt x="51" y="23"/>
                  </a:lnTo>
                  <a:lnTo>
                    <a:pt x="29" y="27"/>
                  </a:lnTo>
                  <a:lnTo>
                    <a:pt x="0" y="16"/>
                  </a:lnTo>
                  <a:close/>
                </a:path>
              </a:pathLst>
            </a:custGeom>
            <a:solidFill>
              <a:srgbClr val="000000"/>
            </a:solidFill>
            <a:ln w="9525">
              <a:noFill/>
              <a:round/>
              <a:headEnd/>
              <a:tailEnd/>
            </a:ln>
          </p:spPr>
          <p:txBody>
            <a:bodyPr/>
            <a:lstStyle/>
            <a:p>
              <a:endParaRPr lang="id-ID"/>
            </a:p>
          </p:txBody>
        </p:sp>
      </p:grpSp>
      <p:sp>
        <p:nvSpPr>
          <p:cNvPr id="42132" name="AutoShape 148"/>
          <p:cNvSpPr>
            <a:spLocks noChangeArrowheads="1"/>
          </p:cNvSpPr>
          <p:nvPr/>
        </p:nvSpPr>
        <p:spPr bwMode="auto">
          <a:xfrm>
            <a:off x="4343400" y="1600200"/>
            <a:ext cx="3429000" cy="2362200"/>
          </a:xfrm>
          <a:prstGeom prst="cloudCallout">
            <a:avLst>
              <a:gd name="adj1" fmla="val -65000"/>
              <a:gd name="adj2" fmla="val 50671"/>
            </a:avLst>
          </a:prstGeom>
          <a:solidFill>
            <a:srgbClr val="FFFFFF"/>
          </a:solidFill>
          <a:ln w="9525">
            <a:solidFill>
              <a:schemeClr val="tx1"/>
            </a:solidFill>
            <a:round/>
            <a:headEnd/>
            <a:tailEnd/>
          </a:ln>
          <a:effectLst>
            <a:outerShdw dist="107763" dir="2700000" algn="ctr" rotWithShape="0">
              <a:schemeClr val="tx2"/>
            </a:outerShdw>
          </a:effectLst>
        </p:spPr>
        <p:txBody>
          <a:bodyPr wrap="none" anchor="ctr"/>
          <a:lstStyle/>
          <a:p>
            <a:pPr algn="ctr" eaLnBrk="0" hangingPunct="0">
              <a:spcBef>
                <a:spcPct val="50000"/>
              </a:spcBef>
              <a:defRPr/>
            </a:pPr>
            <a:endParaRPr lang="en-US" sz="2800"/>
          </a:p>
        </p:txBody>
      </p:sp>
      <p:grpSp>
        <p:nvGrpSpPr>
          <p:cNvPr id="3" name="Group 149"/>
          <p:cNvGrpSpPr>
            <a:grpSpLocks/>
          </p:cNvGrpSpPr>
          <p:nvPr/>
        </p:nvGrpSpPr>
        <p:grpSpPr bwMode="auto">
          <a:xfrm>
            <a:off x="5334000" y="1981200"/>
            <a:ext cx="1477963" cy="1600200"/>
            <a:chOff x="0" y="1920"/>
            <a:chExt cx="1891" cy="1664"/>
          </a:xfrm>
        </p:grpSpPr>
        <p:grpSp>
          <p:nvGrpSpPr>
            <p:cNvPr id="4" name="Group 150"/>
            <p:cNvGrpSpPr>
              <a:grpSpLocks/>
            </p:cNvGrpSpPr>
            <p:nvPr/>
          </p:nvGrpSpPr>
          <p:grpSpPr bwMode="auto">
            <a:xfrm>
              <a:off x="0" y="1968"/>
              <a:ext cx="979" cy="1280"/>
              <a:chOff x="384" y="1648"/>
              <a:chExt cx="1555" cy="2150"/>
            </a:xfrm>
          </p:grpSpPr>
          <p:sp>
            <p:nvSpPr>
              <p:cNvPr id="19520" name="Freeform 151"/>
              <p:cNvSpPr>
                <a:spLocks/>
              </p:cNvSpPr>
              <p:nvPr/>
            </p:nvSpPr>
            <p:spPr bwMode="auto">
              <a:xfrm>
                <a:off x="409" y="1681"/>
                <a:ext cx="1508" cy="2106"/>
              </a:xfrm>
              <a:custGeom>
                <a:avLst/>
                <a:gdLst>
                  <a:gd name="T0" fmla="*/ 259 w 3017"/>
                  <a:gd name="T1" fmla="*/ 281 h 4210"/>
                  <a:gd name="T2" fmla="*/ 94 w 3017"/>
                  <a:gd name="T3" fmla="*/ 1157 h 4210"/>
                  <a:gd name="T4" fmla="*/ 56 w 3017"/>
                  <a:gd name="T5" fmla="*/ 1488 h 4210"/>
                  <a:gd name="T6" fmla="*/ 0 w 3017"/>
                  <a:gd name="T7" fmla="*/ 2060 h 4210"/>
                  <a:gd name="T8" fmla="*/ 331 w 3017"/>
                  <a:gd name="T9" fmla="*/ 3813 h 4210"/>
                  <a:gd name="T10" fmla="*/ 517 w 3017"/>
                  <a:gd name="T11" fmla="*/ 3967 h 4210"/>
                  <a:gd name="T12" fmla="*/ 903 w 3017"/>
                  <a:gd name="T13" fmla="*/ 4111 h 4210"/>
                  <a:gd name="T14" fmla="*/ 1707 w 3017"/>
                  <a:gd name="T15" fmla="*/ 4210 h 4210"/>
                  <a:gd name="T16" fmla="*/ 2312 w 3017"/>
                  <a:gd name="T17" fmla="*/ 4077 h 4210"/>
                  <a:gd name="T18" fmla="*/ 2654 w 3017"/>
                  <a:gd name="T19" fmla="*/ 3847 h 4210"/>
                  <a:gd name="T20" fmla="*/ 2985 w 3017"/>
                  <a:gd name="T21" fmla="*/ 2777 h 4210"/>
                  <a:gd name="T22" fmla="*/ 3017 w 3017"/>
                  <a:gd name="T23" fmla="*/ 2039 h 4210"/>
                  <a:gd name="T24" fmla="*/ 2951 w 3017"/>
                  <a:gd name="T25" fmla="*/ 1224 h 4210"/>
                  <a:gd name="T26" fmla="*/ 2797 w 3017"/>
                  <a:gd name="T27" fmla="*/ 528 h 4210"/>
                  <a:gd name="T28" fmla="*/ 2768 w 3017"/>
                  <a:gd name="T29" fmla="*/ 313 h 4210"/>
                  <a:gd name="T30" fmla="*/ 2666 w 3017"/>
                  <a:gd name="T31" fmla="*/ 211 h 4210"/>
                  <a:gd name="T32" fmla="*/ 2460 w 3017"/>
                  <a:gd name="T33" fmla="*/ 131 h 4210"/>
                  <a:gd name="T34" fmla="*/ 2027 w 3017"/>
                  <a:gd name="T35" fmla="*/ 23 h 4210"/>
                  <a:gd name="T36" fmla="*/ 1508 w 3017"/>
                  <a:gd name="T37" fmla="*/ 0 h 4210"/>
                  <a:gd name="T38" fmla="*/ 837 w 3017"/>
                  <a:gd name="T39" fmla="*/ 34 h 4210"/>
                  <a:gd name="T40" fmla="*/ 455 w 3017"/>
                  <a:gd name="T41" fmla="*/ 131 h 4210"/>
                  <a:gd name="T42" fmla="*/ 259 w 3017"/>
                  <a:gd name="T43" fmla="*/ 281 h 4210"/>
                  <a:gd name="T44" fmla="*/ 259 w 3017"/>
                  <a:gd name="T45" fmla="*/ 281 h 4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7"/>
                  <a:gd name="T70" fmla="*/ 0 h 4210"/>
                  <a:gd name="T71" fmla="*/ 3017 w 3017"/>
                  <a:gd name="T72" fmla="*/ 4210 h 4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7" h="4210">
                    <a:moveTo>
                      <a:pt x="259" y="281"/>
                    </a:moveTo>
                    <a:lnTo>
                      <a:pt x="94" y="1157"/>
                    </a:lnTo>
                    <a:lnTo>
                      <a:pt x="56" y="1488"/>
                    </a:lnTo>
                    <a:lnTo>
                      <a:pt x="0" y="2060"/>
                    </a:lnTo>
                    <a:lnTo>
                      <a:pt x="331" y="3813"/>
                    </a:lnTo>
                    <a:lnTo>
                      <a:pt x="517" y="3967"/>
                    </a:lnTo>
                    <a:lnTo>
                      <a:pt x="903" y="4111"/>
                    </a:lnTo>
                    <a:lnTo>
                      <a:pt x="1707" y="4210"/>
                    </a:lnTo>
                    <a:lnTo>
                      <a:pt x="2312" y="4077"/>
                    </a:lnTo>
                    <a:lnTo>
                      <a:pt x="2654" y="3847"/>
                    </a:lnTo>
                    <a:lnTo>
                      <a:pt x="2985" y="2777"/>
                    </a:lnTo>
                    <a:lnTo>
                      <a:pt x="3017" y="2039"/>
                    </a:lnTo>
                    <a:lnTo>
                      <a:pt x="2951" y="1224"/>
                    </a:lnTo>
                    <a:lnTo>
                      <a:pt x="2797" y="528"/>
                    </a:lnTo>
                    <a:lnTo>
                      <a:pt x="2768" y="313"/>
                    </a:lnTo>
                    <a:lnTo>
                      <a:pt x="2666" y="211"/>
                    </a:lnTo>
                    <a:lnTo>
                      <a:pt x="2460" y="131"/>
                    </a:lnTo>
                    <a:lnTo>
                      <a:pt x="2027" y="23"/>
                    </a:lnTo>
                    <a:lnTo>
                      <a:pt x="1508" y="0"/>
                    </a:lnTo>
                    <a:lnTo>
                      <a:pt x="837" y="34"/>
                    </a:lnTo>
                    <a:lnTo>
                      <a:pt x="455" y="131"/>
                    </a:lnTo>
                    <a:lnTo>
                      <a:pt x="259" y="281"/>
                    </a:lnTo>
                    <a:close/>
                  </a:path>
                </a:pathLst>
              </a:custGeom>
              <a:solidFill>
                <a:srgbClr val="CC7F4C"/>
              </a:solidFill>
              <a:ln w="9525">
                <a:noFill/>
                <a:round/>
                <a:headEnd/>
                <a:tailEnd/>
              </a:ln>
            </p:spPr>
            <p:txBody>
              <a:bodyPr/>
              <a:lstStyle/>
              <a:p>
                <a:endParaRPr lang="id-ID"/>
              </a:p>
            </p:txBody>
          </p:sp>
          <p:sp>
            <p:nvSpPr>
              <p:cNvPr id="19521" name="Freeform 152"/>
              <p:cNvSpPr>
                <a:spLocks/>
              </p:cNvSpPr>
              <p:nvPr/>
            </p:nvSpPr>
            <p:spPr bwMode="auto">
              <a:xfrm>
                <a:off x="515" y="1666"/>
                <a:ext cx="1278" cy="718"/>
              </a:xfrm>
              <a:custGeom>
                <a:avLst/>
                <a:gdLst>
                  <a:gd name="T0" fmla="*/ 0 w 2555"/>
                  <a:gd name="T1" fmla="*/ 396 h 1436"/>
                  <a:gd name="T2" fmla="*/ 23 w 2555"/>
                  <a:gd name="T3" fmla="*/ 308 h 1436"/>
                  <a:gd name="T4" fmla="*/ 257 w 2555"/>
                  <a:gd name="T5" fmla="*/ 132 h 1436"/>
                  <a:gd name="T6" fmla="*/ 784 w 2555"/>
                  <a:gd name="T7" fmla="*/ 29 h 1436"/>
                  <a:gd name="T8" fmla="*/ 1251 w 2555"/>
                  <a:gd name="T9" fmla="*/ 0 h 1436"/>
                  <a:gd name="T10" fmla="*/ 1852 w 2555"/>
                  <a:gd name="T11" fmla="*/ 44 h 1436"/>
                  <a:gd name="T12" fmla="*/ 2445 w 2555"/>
                  <a:gd name="T13" fmla="*/ 213 h 1436"/>
                  <a:gd name="T14" fmla="*/ 2555 w 2555"/>
                  <a:gd name="T15" fmla="*/ 352 h 1436"/>
                  <a:gd name="T16" fmla="*/ 2555 w 2555"/>
                  <a:gd name="T17" fmla="*/ 491 h 1436"/>
                  <a:gd name="T18" fmla="*/ 2378 w 2555"/>
                  <a:gd name="T19" fmla="*/ 660 h 1436"/>
                  <a:gd name="T20" fmla="*/ 2167 w 2555"/>
                  <a:gd name="T21" fmla="*/ 673 h 1436"/>
                  <a:gd name="T22" fmla="*/ 1582 w 2555"/>
                  <a:gd name="T23" fmla="*/ 770 h 1436"/>
                  <a:gd name="T24" fmla="*/ 1574 w 2555"/>
                  <a:gd name="T25" fmla="*/ 1436 h 1436"/>
                  <a:gd name="T26" fmla="*/ 1428 w 2555"/>
                  <a:gd name="T27" fmla="*/ 799 h 1436"/>
                  <a:gd name="T28" fmla="*/ 823 w 2555"/>
                  <a:gd name="T29" fmla="*/ 759 h 1436"/>
                  <a:gd name="T30" fmla="*/ 578 w 2555"/>
                  <a:gd name="T31" fmla="*/ 1392 h 1436"/>
                  <a:gd name="T32" fmla="*/ 666 w 2555"/>
                  <a:gd name="T33" fmla="*/ 719 h 1436"/>
                  <a:gd name="T34" fmla="*/ 234 w 2555"/>
                  <a:gd name="T35" fmla="*/ 586 h 1436"/>
                  <a:gd name="T36" fmla="*/ 0 w 2555"/>
                  <a:gd name="T37" fmla="*/ 396 h 1436"/>
                  <a:gd name="T38" fmla="*/ 0 w 2555"/>
                  <a:gd name="T39" fmla="*/ 396 h 1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5"/>
                  <a:gd name="T61" fmla="*/ 0 h 1436"/>
                  <a:gd name="T62" fmla="*/ 2555 w 2555"/>
                  <a:gd name="T63" fmla="*/ 1436 h 1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5" h="1436">
                    <a:moveTo>
                      <a:pt x="0" y="396"/>
                    </a:moveTo>
                    <a:lnTo>
                      <a:pt x="23" y="308"/>
                    </a:lnTo>
                    <a:lnTo>
                      <a:pt x="257" y="132"/>
                    </a:lnTo>
                    <a:lnTo>
                      <a:pt x="784" y="29"/>
                    </a:lnTo>
                    <a:lnTo>
                      <a:pt x="1251" y="0"/>
                    </a:lnTo>
                    <a:lnTo>
                      <a:pt x="1852" y="44"/>
                    </a:lnTo>
                    <a:lnTo>
                      <a:pt x="2445" y="213"/>
                    </a:lnTo>
                    <a:lnTo>
                      <a:pt x="2555" y="352"/>
                    </a:lnTo>
                    <a:lnTo>
                      <a:pt x="2555" y="491"/>
                    </a:lnTo>
                    <a:lnTo>
                      <a:pt x="2378" y="660"/>
                    </a:lnTo>
                    <a:lnTo>
                      <a:pt x="2167" y="673"/>
                    </a:lnTo>
                    <a:lnTo>
                      <a:pt x="1582" y="770"/>
                    </a:lnTo>
                    <a:lnTo>
                      <a:pt x="1574" y="1436"/>
                    </a:lnTo>
                    <a:lnTo>
                      <a:pt x="1428" y="799"/>
                    </a:lnTo>
                    <a:lnTo>
                      <a:pt x="823" y="759"/>
                    </a:lnTo>
                    <a:lnTo>
                      <a:pt x="578" y="1392"/>
                    </a:lnTo>
                    <a:lnTo>
                      <a:pt x="666" y="719"/>
                    </a:lnTo>
                    <a:lnTo>
                      <a:pt x="234" y="586"/>
                    </a:lnTo>
                    <a:lnTo>
                      <a:pt x="0" y="396"/>
                    </a:lnTo>
                    <a:close/>
                  </a:path>
                </a:pathLst>
              </a:custGeom>
              <a:solidFill>
                <a:srgbClr val="E5B27F"/>
              </a:solidFill>
              <a:ln w="9525">
                <a:noFill/>
                <a:round/>
                <a:headEnd/>
                <a:tailEnd/>
              </a:ln>
            </p:spPr>
            <p:txBody>
              <a:bodyPr/>
              <a:lstStyle/>
              <a:p>
                <a:endParaRPr lang="id-ID"/>
              </a:p>
            </p:txBody>
          </p:sp>
          <p:sp>
            <p:nvSpPr>
              <p:cNvPr id="19522" name="Freeform 153"/>
              <p:cNvSpPr>
                <a:spLocks/>
              </p:cNvSpPr>
              <p:nvPr/>
            </p:nvSpPr>
            <p:spPr bwMode="auto">
              <a:xfrm>
                <a:off x="384" y="2233"/>
                <a:ext cx="1546" cy="421"/>
              </a:xfrm>
              <a:custGeom>
                <a:avLst/>
                <a:gdLst>
                  <a:gd name="T0" fmla="*/ 127 w 3093"/>
                  <a:gd name="T1" fmla="*/ 0 h 842"/>
                  <a:gd name="T2" fmla="*/ 38 w 3093"/>
                  <a:gd name="T3" fmla="*/ 55 h 842"/>
                  <a:gd name="T4" fmla="*/ 0 w 3093"/>
                  <a:gd name="T5" fmla="*/ 358 h 842"/>
                  <a:gd name="T6" fmla="*/ 38 w 3093"/>
                  <a:gd name="T7" fmla="*/ 447 h 842"/>
                  <a:gd name="T8" fmla="*/ 243 w 3093"/>
                  <a:gd name="T9" fmla="*/ 607 h 842"/>
                  <a:gd name="T10" fmla="*/ 1304 w 3093"/>
                  <a:gd name="T11" fmla="*/ 842 h 842"/>
                  <a:gd name="T12" fmla="*/ 2604 w 3093"/>
                  <a:gd name="T13" fmla="*/ 738 h 842"/>
                  <a:gd name="T14" fmla="*/ 3093 w 3093"/>
                  <a:gd name="T15" fmla="*/ 447 h 842"/>
                  <a:gd name="T16" fmla="*/ 3083 w 3093"/>
                  <a:gd name="T17" fmla="*/ 116 h 842"/>
                  <a:gd name="T18" fmla="*/ 3023 w 3093"/>
                  <a:gd name="T19" fmla="*/ 55 h 842"/>
                  <a:gd name="T20" fmla="*/ 2988 w 3093"/>
                  <a:gd name="T21" fmla="*/ 171 h 842"/>
                  <a:gd name="T22" fmla="*/ 2654 w 3093"/>
                  <a:gd name="T23" fmla="*/ 314 h 842"/>
                  <a:gd name="T24" fmla="*/ 1823 w 3093"/>
                  <a:gd name="T25" fmla="*/ 441 h 842"/>
                  <a:gd name="T26" fmla="*/ 964 w 3093"/>
                  <a:gd name="T27" fmla="*/ 413 h 842"/>
                  <a:gd name="T28" fmla="*/ 369 w 3093"/>
                  <a:gd name="T29" fmla="*/ 293 h 842"/>
                  <a:gd name="T30" fmla="*/ 122 w 3093"/>
                  <a:gd name="T31" fmla="*/ 143 h 842"/>
                  <a:gd name="T32" fmla="*/ 127 w 3093"/>
                  <a:gd name="T33" fmla="*/ 0 h 842"/>
                  <a:gd name="T34" fmla="*/ 127 w 3093"/>
                  <a:gd name="T35" fmla="*/ 0 h 8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3"/>
                  <a:gd name="T55" fmla="*/ 0 h 842"/>
                  <a:gd name="T56" fmla="*/ 3093 w 3093"/>
                  <a:gd name="T57" fmla="*/ 842 h 8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3" h="842">
                    <a:moveTo>
                      <a:pt x="127" y="0"/>
                    </a:moveTo>
                    <a:lnTo>
                      <a:pt x="38" y="55"/>
                    </a:lnTo>
                    <a:lnTo>
                      <a:pt x="0" y="358"/>
                    </a:lnTo>
                    <a:lnTo>
                      <a:pt x="38" y="447"/>
                    </a:lnTo>
                    <a:lnTo>
                      <a:pt x="243" y="607"/>
                    </a:lnTo>
                    <a:lnTo>
                      <a:pt x="1304" y="842"/>
                    </a:lnTo>
                    <a:lnTo>
                      <a:pt x="2604" y="738"/>
                    </a:lnTo>
                    <a:lnTo>
                      <a:pt x="3093" y="447"/>
                    </a:lnTo>
                    <a:lnTo>
                      <a:pt x="3083" y="116"/>
                    </a:lnTo>
                    <a:lnTo>
                      <a:pt x="3023" y="55"/>
                    </a:lnTo>
                    <a:lnTo>
                      <a:pt x="2988" y="171"/>
                    </a:lnTo>
                    <a:lnTo>
                      <a:pt x="2654" y="314"/>
                    </a:lnTo>
                    <a:lnTo>
                      <a:pt x="1823" y="441"/>
                    </a:lnTo>
                    <a:lnTo>
                      <a:pt x="964" y="413"/>
                    </a:lnTo>
                    <a:lnTo>
                      <a:pt x="369" y="293"/>
                    </a:lnTo>
                    <a:lnTo>
                      <a:pt x="122" y="143"/>
                    </a:lnTo>
                    <a:lnTo>
                      <a:pt x="127" y="0"/>
                    </a:lnTo>
                    <a:close/>
                  </a:path>
                </a:pathLst>
              </a:custGeom>
              <a:solidFill>
                <a:srgbClr val="B2FAFF"/>
              </a:solidFill>
              <a:ln w="9525">
                <a:noFill/>
                <a:round/>
                <a:headEnd/>
                <a:tailEnd/>
              </a:ln>
            </p:spPr>
            <p:txBody>
              <a:bodyPr/>
              <a:lstStyle/>
              <a:p>
                <a:endParaRPr lang="id-ID"/>
              </a:p>
            </p:txBody>
          </p:sp>
          <p:sp>
            <p:nvSpPr>
              <p:cNvPr id="19523" name="Freeform 154"/>
              <p:cNvSpPr>
                <a:spLocks/>
              </p:cNvSpPr>
              <p:nvPr/>
            </p:nvSpPr>
            <p:spPr bwMode="auto">
              <a:xfrm>
                <a:off x="412" y="2957"/>
                <a:ext cx="1499" cy="447"/>
              </a:xfrm>
              <a:custGeom>
                <a:avLst/>
                <a:gdLst>
                  <a:gd name="T0" fmla="*/ 67 w 3000"/>
                  <a:gd name="T1" fmla="*/ 0 h 893"/>
                  <a:gd name="T2" fmla="*/ 0 w 3000"/>
                  <a:gd name="T3" fmla="*/ 133 h 893"/>
                  <a:gd name="T4" fmla="*/ 72 w 3000"/>
                  <a:gd name="T5" fmla="*/ 513 h 893"/>
                  <a:gd name="T6" fmla="*/ 148 w 3000"/>
                  <a:gd name="T7" fmla="*/ 585 h 893"/>
                  <a:gd name="T8" fmla="*/ 502 w 3000"/>
                  <a:gd name="T9" fmla="*/ 762 h 893"/>
                  <a:gd name="T10" fmla="*/ 1713 w 3000"/>
                  <a:gd name="T11" fmla="*/ 893 h 893"/>
                  <a:gd name="T12" fmla="*/ 2654 w 3000"/>
                  <a:gd name="T13" fmla="*/ 745 h 893"/>
                  <a:gd name="T14" fmla="*/ 2950 w 3000"/>
                  <a:gd name="T15" fmla="*/ 496 h 893"/>
                  <a:gd name="T16" fmla="*/ 3000 w 3000"/>
                  <a:gd name="T17" fmla="*/ 199 h 893"/>
                  <a:gd name="T18" fmla="*/ 2880 w 3000"/>
                  <a:gd name="T19" fmla="*/ 353 h 893"/>
                  <a:gd name="T20" fmla="*/ 2587 w 3000"/>
                  <a:gd name="T21" fmla="*/ 446 h 893"/>
                  <a:gd name="T22" fmla="*/ 1911 w 3000"/>
                  <a:gd name="T23" fmla="*/ 519 h 893"/>
                  <a:gd name="T24" fmla="*/ 1260 w 3000"/>
                  <a:gd name="T25" fmla="*/ 557 h 893"/>
                  <a:gd name="T26" fmla="*/ 721 w 3000"/>
                  <a:gd name="T27" fmla="*/ 490 h 893"/>
                  <a:gd name="T28" fmla="*/ 143 w 3000"/>
                  <a:gd name="T29" fmla="*/ 260 h 893"/>
                  <a:gd name="T30" fmla="*/ 67 w 3000"/>
                  <a:gd name="T31" fmla="*/ 0 h 893"/>
                  <a:gd name="T32" fmla="*/ 67 w 3000"/>
                  <a:gd name="T33" fmla="*/ 0 h 8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0"/>
                  <a:gd name="T52" fmla="*/ 0 h 893"/>
                  <a:gd name="T53" fmla="*/ 3000 w 3000"/>
                  <a:gd name="T54" fmla="*/ 893 h 8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0" h="893">
                    <a:moveTo>
                      <a:pt x="67" y="0"/>
                    </a:moveTo>
                    <a:lnTo>
                      <a:pt x="0" y="133"/>
                    </a:lnTo>
                    <a:lnTo>
                      <a:pt x="72" y="513"/>
                    </a:lnTo>
                    <a:lnTo>
                      <a:pt x="148" y="585"/>
                    </a:lnTo>
                    <a:lnTo>
                      <a:pt x="502" y="762"/>
                    </a:lnTo>
                    <a:lnTo>
                      <a:pt x="1713" y="893"/>
                    </a:lnTo>
                    <a:lnTo>
                      <a:pt x="2654" y="745"/>
                    </a:lnTo>
                    <a:lnTo>
                      <a:pt x="2950" y="496"/>
                    </a:lnTo>
                    <a:lnTo>
                      <a:pt x="3000" y="199"/>
                    </a:lnTo>
                    <a:lnTo>
                      <a:pt x="2880" y="353"/>
                    </a:lnTo>
                    <a:lnTo>
                      <a:pt x="2587" y="446"/>
                    </a:lnTo>
                    <a:lnTo>
                      <a:pt x="1911" y="519"/>
                    </a:lnTo>
                    <a:lnTo>
                      <a:pt x="1260" y="557"/>
                    </a:lnTo>
                    <a:lnTo>
                      <a:pt x="721" y="490"/>
                    </a:lnTo>
                    <a:lnTo>
                      <a:pt x="143" y="260"/>
                    </a:lnTo>
                    <a:lnTo>
                      <a:pt x="67" y="0"/>
                    </a:lnTo>
                    <a:close/>
                  </a:path>
                </a:pathLst>
              </a:custGeom>
              <a:solidFill>
                <a:srgbClr val="B2FAFF"/>
              </a:solidFill>
              <a:ln w="9525">
                <a:noFill/>
                <a:round/>
                <a:headEnd/>
                <a:tailEnd/>
              </a:ln>
            </p:spPr>
            <p:txBody>
              <a:bodyPr/>
              <a:lstStyle/>
              <a:p>
                <a:endParaRPr lang="id-ID"/>
              </a:p>
            </p:txBody>
          </p:sp>
          <p:sp>
            <p:nvSpPr>
              <p:cNvPr id="19524" name="Freeform 155"/>
              <p:cNvSpPr>
                <a:spLocks/>
              </p:cNvSpPr>
              <p:nvPr/>
            </p:nvSpPr>
            <p:spPr bwMode="auto">
              <a:xfrm>
                <a:off x="523" y="2234"/>
                <a:ext cx="1416" cy="414"/>
              </a:xfrm>
              <a:custGeom>
                <a:avLst/>
                <a:gdLst>
                  <a:gd name="T0" fmla="*/ 79 w 2832"/>
                  <a:gd name="T1" fmla="*/ 405 h 829"/>
                  <a:gd name="T2" fmla="*/ 739 w 2832"/>
                  <a:gd name="T3" fmla="*/ 513 h 829"/>
                  <a:gd name="T4" fmla="*/ 1499 w 2832"/>
                  <a:gd name="T5" fmla="*/ 557 h 829"/>
                  <a:gd name="T6" fmla="*/ 2267 w 2832"/>
                  <a:gd name="T7" fmla="*/ 462 h 829"/>
                  <a:gd name="T8" fmla="*/ 2547 w 2832"/>
                  <a:gd name="T9" fmla="*/ 352 h 829"/>
                  <a:gd name="T10" fmla="*/ 2283 w 2832"/>
                  <a:gd name="T11" fmla="*/ 359 h 829"/>
                  <a:gd name="T12" fmla="*/ 2745 w 2832"/>
                  <a:gd name="T13" fmla="*/ 192 h 829"/>
                  <a:gd name="T14" fmla="*/ 2701 w 2832"/>
                  <a:gd name="T15" fmla="*/ 0 h 829"/>
                  <a:gd name="T16" fmla="*/ 2824 w 2832"/>
                  <a:gd name="T17" fmla="*/ 82 h 829"/>
                  <a:gd name="T18" fmla="*/ 2832 w 2832"/>
                  <a:gd name="T19" fmla="*/ 449 h 829"/>
                  <a:gd name="T20" fmla="*/ 2473 w 2832"/>
                  <a:gd name="T21" fmla="*/ 683 h 829"/>
                  <a:gd name="T22" fmla="*/ 1792 w 2832"/>
                  <a:gd name="T23" fmla="*/ 742 h 829"/>
                  <a:gd name="T24" fmla="*/ 1089 w 2832"/>
                  <a:gd name="T25" fmla="*/ 829 h 829"/>
                  <a:gd name="T26" fmla="*/ 562 w 2832"/>
                  <a:gd name="T27" fmla="*/ 762 h 829"/>
                  <a:gd name="T28" fmla="*/ 0 w 2832"/>
                  <a:gd name="T29" fmla="*/ 601 h 829"/>
                  <a:gd name="T30" fmla="*/ 922 w 2832"/>
                  <a:gd name="T31" fmla="*/ 683 h 829"/>
                  <a:gd name="T32" fmla="*/ 1083 w 2832"/>
                  <a:gd name="T33" fmla="*/ 616 h 829"/>
                  <a:gd name="T34" fmla="*/ 629 w 2832"/>
                  <a:gd name="T35" fmla="*/ 601 h 829"/>
                  <a:gd name="T36" fmla="*/ 79 w 2832"/>
                  <a:gd name="T37" fmla="*/ 405 h 829"/>
                  <a:gd name="T38" fmla="*/ 79 w 2832"/>
                  <a:gd name="T39" fmla="*/ 405 h 8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2"/>
                  <a:gd name="T61" fmla="*/ 0 h 829"/>
                  <a:gd name="T62" fmla="*/ 2832 w 2832"/>
                  <a:gd name="T63" fmla="*/ 829 h 8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2" h="829">
                    <a:moveTo>
                      <a:pt x="79" y="405"/>
                    </a:moveTo>
                    <a:lnTo>
                      <a:pt x="739" y="513"/>
                    </a:lnTo>
                    <a:lnTo>
                      <a:pt x="1499" y="557"/>
                    </a:lnTo>
                    <a:lnTo>
                      <a:pt x="2267" y="462"/>
                    </a:lnTo>
                    <a:lnTo>
                      <a:pt x="2547" y="352"/>
                    </a:lnTo>
                    <a:lnTo>
                      <a:pt x="2283" y="359"/>
                    </a:lnTo>
                    <a:lnTo>
                      <a:pt x="2745" y="192"/>
                    </a:lnTo>
                    <a:lnTo>
                      <a:pt x="2701" y="0"/>
                    </a:lnTo>
                    <a:lnTo>
                      <a:pt x="2824" y="82"/>
                    </a:lnTo>
                    <a:lnTo>
                      <a:pt x="2832" y="449"/>
                    </a:lnTo>
                    <a:lnTo>
                      <a:pt x="2473" y="683"/>
                    </a:lnTo>
                    <a:lnTo>
                      <a:pt x="1792" y="742"/>
                    </a:lnTo>
                    <a:lnTo>
                      <a:pt x="1089" y="829"/>
                    </a:lnTo>
                    <a:lnTo>
                      <a:pt x="562" y="762"/>
                    </a:lnTo>
                    <a:lnTo>
                      <a:pt x="0" y="601"/>
                    </a:lnTo>
                    <a:lnTo>
                      <a:pt x="922" y="683"/>
                    </a:lnTo>
                    <a:lnTo>
                      <a:pt x="1083" y="616"/>
                    </a:lnTo>
                    <a:lnTo>
                      <a:pt x="629" y="601"/>
                    </a:lnTo>
                    <a:lnTo>
                      <a:pt x="79" y="405"/>
                    </a:lnTo>
                    <a:close/>
                  </a:path>
                </a:pathLst>
              </a:custGeom>
              <a:solidFill>
                <a:srgbClr val="80C5E4"/>
              </a:solidFill>
              <a:ln w="9525">
                <a:noFill/>
                <a:round/>
                <a:headEnd/>
                <a:tailEnd/>
              </a:ln>
            </p:spPr>
            <p:txBody>
              <a:bodyPr/>
              <a:lstStyle/>
              <a:p>
                <a:endParaRPr lang="id-ID"/>
              </a:p>
            </p:txBody>
          </p:sp>
          <p:sp>
            <p:nvSpPr>
              <p:cNvPr id="19525" name="Freeform 156"/>
              <p:cNvSpPr>
                <a:spLocks/>
              </p:cNvSpPr>
              <p:nvPr/>
            </p:nvSpPr>
            <p:spPr bwMode="auto">
              <a:xfrm>
                <a:off x="563" y="3095"/>
                <a:ext cx="1339" cy="311"/>
              </a:xfrm>
              <a:custGeom>
                <a:avLst/>
                <a:gdLst>
                  <a:gd name="T0" fmla="*/ 0 w 2679"/>
                  <a:gd name="T1" fmla="*/ 147 h 624"/>
                  <a:gd name="T2" fmla="*/ 476 w 2679"/>
                  <a:gd name="T3" fmla="*/ 331 h 624"/>
                  <a:gd name="T4" fmla="*/ 1171 w 2679"/>
                  <a:gd name="T5" fmla="*/ 346 h 624"/>
                  <a:gd name="T6" fmla="*/ 1888 w 2679"/>
                  <a:gd name="T7" fmla="*/ 331 h 624"/>
                  <a:gd name="T8" fmla="*/ 2093 w 2679"/>
                  <a:gd name="T9" fmla="*/ 295 h 624"/>
                  <a:gd name="T10" fmla="*/ 1785 w 2679"/>
                  <a:gd name="T11" fmla="*/ 249 h 624"/>
                  <a:gd name="T12" fmla="*/ 2445 w 2679"/>
                  <a:gd name="T13" fmla="*/ 154 h 624"/>
                  <a:gd name="T14" fmla="*/ 2679 w 2679"/>
                  <a:gd name="T15" fmla="*/ 0 h 624"/>
                  <a:gd name="T16" fmla="*/ 2628 w 2679"/>
                  <a:gd name="T17" fmla="*/ 221 h 624"/>
                  <a:gd name="T18" fmla="*/ 2283 w 2679"/>
                  <a:gd name="T19" fmla="*/ 557 h 624"/>
                  <a:gd name="T20" fmla="*/ 1618 w 2679"/>
                  <a:gd name="T21" fmla="*/ 588 h 624"/>
                  <a:gd name="T22" fmla="*/ 791 w 2679"/>
                  <a:gd name="T23" fmla="*/ 624 h 624"/>
                  <a:gd name="T24" fmla="*/ 578 w 2679"/>
                  <a:gd name="T25" fmla="*/ 536 h 624"/>
                  <a:gd name="T26" fmla="*/ 820 w 2679"/>
                  <a:gd name="T27" fmla="*/ 493 h 624"/>
                  <a:gd name="T28" fmla="*/ 470 w 2679"/>
                  <a:gd name="T29" fmla="*/ 441 h 624"/>
                  <a:gd name="T30" fmla="*/ 0 w 2679"/>
                  <a:gd name="T31" fmla="*/ 147 h 624"/>
                  <a:gd name="T32" fmla="*/ 0 w 2679"/>
                  <a:gd name="T33" fmla="*/ 147 h 6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9"/>
                  <a:gd name="T52" fmla="*/ 0 h 624"/>
                  <a:gd name="T53" fmla="*/ 2679 w 2679"/>
                  <a:gd name="T54" fmla="*/ 624 h 6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9" h="624">
                    <a:moveTo>
                      <a:pt x="0" y="147"/>
                    </a:moveTo>
                    <a:lnTo>
                      <a:pt x="476" y="331"/>
                    </a:lnTo>
                    <a:lnTo>
                      <a:pt x="1171" y="346"/>
                    </a:lnTo>
                    <a:lnTo>
                      <a:pt x="1888" y="331"/>
                    </a:lnTo>
                    <a:lnTo>
                      <a:pt x="2093" y="295"/>
                    </a:lnTo>
                    <a:lnTo>
                      <a:pt x="1785" y="249"/>
                    </a:lnTo>
                    <a:lnTo>
                      <a:pt x="2445" y="154"/>
                    </a:lnTo>
                    <a:lnTo>
                      <a:pt x="2679" y="0"/>
                    </a:lnTo>
                    <a:lnTo>
                      <a:pt x="2628" y="221"/>
                    </a:lnTo>
                    <a:lnTo>
                      <a:pt x="2283" y="557"/>
                    </a:lnTo>
                    <a:lnTo>
                      <a:pt x="1618" y="588"/>
                    </a:lnTo>
                    <a:lnTo>
                      <a:pt x="791" y="624"/>
                    </a:lnTo>
                    <a:lnTo>
                      <a:pt x="578" y="536"/>
                    </a:lnTo>
                    <a:lnTo>
                      <a:pt x="820" y="493"/>
                    </a:lnTo>
                    <a:lnTo>
                      <a:pt x="470" y="441"/>
                    </a:lnTo>
                    <a:lnTo>
                      <a:pt x="0" y="147"/>
                    </a:lnTo>
                    <a:close/>
                  </a:path>
                </a:pathLst>
              </a:custGeom>
              <a:solidFill>
                <a:srgbClr val="80C5E4"/>
              </a:solidFill>
              <a:ln w="9525">
                <a:noFill/>
                <a:round/>
                <a:headEnd/>
                <a:tailEnd/>
              </a:ln>
            </p:spPr>
            <p:txBody>
              <a:bodyPr/>
              <a:lstStyle/>
              <a:p>
                <a:endParaRPr lang="id-ID"/>
              </a:p>
            </p:txBody>
          </p:sp>
          <p:sp>
            <p:nvSpPr>
              <p:cNvPr id="19526" name="Freeform 157"/>
              <p:cNvSpPr>
                <a:spLocks/>
              </p:cNvSpPr>
              <p:nvPr/>
            </p:nvSpPr>
            <p:spPr bwMode="auto">
              <a:xfrm>
                <a:off x="480" y="2536"/>
                <a:ext cx="573" cy="331"/>
              </a:xfrm>
              <a:custGeom>
                <a:avLst/>
                <a:gdLst>
                  <a:gd name="T0" fmla="*/ 1146 w 1146"/>
                  <a:gd name="T1" fmla="*/ 342 h 661"/>
                  <a:gd name="T2" fmla="*/ 717 w 1146"/>
                  <a:gd name="T3" fmla="*/ 330 h 661"/>
                  <a:gd name="T4" fmla="*/ 551 w 1146"/>
                  <a:gd name="T5" fmla="*/ 661 h 661"/>
                  <a:gd name="T6" fmla="*/ 508 w 1146"/>
                  <a:gd name="T7" fmla="*/ 220 h 661"/>
                  <a:gd name="T8" fmla="*/ 122 w 1146"/>
                  <a:gd name="T9" fmla="*/ 142 h 661"/>
                  <a:gd name="T10" fmla="*/ 23 w 1146"/>
                  <a:gd name="T11" fmla="*/ 473 h 661"/>
                  <a:gd name="T12" fmla="*/ 0 w 1146"/>
                  <a:gd name="T13" fmla="*/ 0 h 661"/>
                  <a:gd name="T14" fmla="*/ 1146 w 1146"/>
                  <a:gd name="T15" fmla="*/ 342 h 661"/>
                  <a:gd name="T16" fmla="*/ 1146 w 1146"/>
                  <a:gd name="T17" fmla="*/ 342 h 6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6"/>
                  <a:gd name="T28" fmla="*/ 0 h 661"/>
                  <a:gd name="T29" fmla="*/ 1146 w 1146"/>
                  <a:gd name="T30" fmla="*/ 661 h 6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6" h="661">
                    <a:moveTo>
                      <a:pt x="1146" y="342"/>
                    </a:moveTo>
                    <a:lnTo>
                      <a:pt x="717" y="330"/>
                    </a:lnTo>
                    <a:lnTo>
                      <a:pt x="551" y="661"/>
                    </a:lnTo>
                    <a:lnTo>
                      <a:pt x="508" y="220"/>
                    </a:lnTo>
                    <a:lnTo>
                      <a:pt x="122" y="142"/>
                    </a:lnTo>
                    <a:lnTo>
                      <a:pt x="23" y="473"/>
                    </a:lnTo>
                    <a:lnTo>
                      <a:pt x="0" y="0"/>
                    </a:lnTo>
                    <a:lnTo>
                      <a:pt x="1146" y="342"/>
                    </a:lnTo>
                    <a:close/>
                  </a:path>
                </a:pathLst>
              </a:custGeom>
              <a:solidFill>
                <a:srgbClr val="E5B27F"/>
              </a:solidFill>
              <a:ln w="9525">
                <a:noFill/>
                <a:round/>
                <a:headEnd/>
                <a:tailEnd/>
              </a:ln>
            </p:spPr>
            <p:txBody>
              <a:bodyPr/>
              <a:lstStyle/>
              <a:p>
                <a:endParaRPr lang="id-ID"/>
              </a:p>
            </p:txBody>
          </p:sp>
          <p:sp>
            <p:nvSpPr>
              <p:cNvPr id="19527" name="Freeform 158"/>
              <p:cNvSpPr>
                <a:spLocks/>
              </p:cNvSpPr>
              <p:nvPr/>
            </p:nvSpPr>
            <p:spPr bwMode="auto">
              <a:xfrm>
                <a:off x="384" y="2337"/>
                <a:ext cx="1550" cy="834"/>
              </a:xfrm>
              <a:custGeom>
                <a:avLst/>
                <a:gdLst>
                  <a:gd name="T0" fmla="*/ 3100 w 3100"/>
                  <a:gd name="T1" fmla="*/ 253 h 1667"/>
                  <a:gd name="T2" fmla="*/ 3072 w 3100"/>
                  <a:gd name="T3" fmla="*/ 803 h 1667"/>
                  <a:gd name="T4" fmla="*/ 2988 w 3100"/>
                  <a:gd name="T5" fmla="*/ 915 h 1667"/>
                  <a:gd name="T6" fmla="*/ 2549 w 3100"/>
                  <a:gd name="T7" fmla="*/ 1618 h 1667"/>
                  <a:gd name="T8" fmla="*/ 2439 w 3100"/>
                  <a:gd name="T9" fmla="*/ 915 h 1667"/>
                  <a:gd name="T10" fmla="*/ 1895 w 3100"/>
                  <a:gd name="T11" fmla="*/ 1576 h 1667"/>
                  <a:gd name="T12" fmla="*/ 1795 w 3100"/>
                  <a:gd name="T13" fmla="*/ 1398 h 1667"/>
                  <a:gd name="T14" fmla="*/ 1795 w 3100"/>
                  <a:gd name="T15" fmla="*/ 1398 h 1667"/>
                  <a:gd name="T16" fmla="*/ 1795 w 3100"/>
                  <a:gd name="T17" fmla="*/ 1392 h 1667"/>
                  <a:gd name="T18" fmla="*/ 1795 w 3100"/>
                  <a:gd name="T19" fmla="*/ 1386 h 1667"/>
                  <a:gd name="T20" fmla="*/ 1793 w 3100"/>
                  <a:gd name="T21" fmla="*/ 1375 h 1667"/>
                  <a:gd name="T22" fmla="*/ 1791 w 3100"/>
                  <a:gd name="T23" fmla="*/ 1352 h 1667"/>
                  <a:gd name="T24" fmla="*/ 1789 w 3100"/>
                  <a:gd name="T25" fmla="*/ 1340 h 1667"/>
                  <a:gd name="T26" fmla="*/ 1789 w 3100"/>
                  <a:gd name="T27" fmla="*/ 1335 h 1667"/>
                  <a:gd name="T28" fmla="*/ 1789 w 3100"/>
                  <a:gd name="T29" fmla="*/ 1329 h 1667"/>
                  <a:gd name="T30" fmla="*/ 1789 w 3100"/>
                  <a:gd name="T31" fmla="*/ 1327 h 1667"/>
                  <a:gd name="T32" fmla="*/ 1789 w 3100"/>
                  <a:gd name="T33" fmla="*/ 1323 h 1667"/>
                  <a:gd name="T34" fmla="*/ 1787 w 3100"/>
                  <a:gd name="T35" fmla="*/ 1318 h 1667"/>
                  <a:gd name="T36" fmla="*/ 1787 w 3100"/>
                  <a:gd name="T37" fmla="*/ 1308 h 1667"/>
                  <a:gd name="T38" fmla="*/ 1785 w 3100"/>
                  <a:gd name="T39" fmla="*/ 1297 h 1667"/>
                  <a:gd name="T40" fmla="*/ 1783 w 3100"/>
                  <a:gd name="T41" fmla="*/ 1276 h 1667"/>
                  <a:gd name="T42" fmla="*/ 1781 w 3100"/>
                  <a:gd name="T43" fmla="*/ 1257 h 1667"/>
                  <a:gd name="T44" fmla="*/ 1779 w 3100"/>
                  <a:gd name="T45" fmla="*/ 1238 h 1667"/>
                  <a:gd name="T46" fmla="*/ 1779 w 3100"/>
                  <a:gd name="T47" fmla="*/ 1230 h 1667"/>
                  <a:gd name="T48" fmla="*/ 1777 w 3100"/>
                  <a:gd name="T49" fmla="*/ 1209 h 1667"/>
                  <a:gd name="T50" fmla="*/ 1777 w 3100"/>
                  <a:gd name="T51" fmla="*/ 1204 h 1667"/>
                  <a:gd name="T52" fmla="*/ 1777 w 3100"/>
                  <a:gd name="T53" fmla="*/ 1202 h 1667"/>
                  <a:gd name="T54" fmla="*/ 1777 w 3100"/>
                  <a:gd name="T55" fmla="*/ 1202 h 1667"/>
                  <a:gd name="T56" fmla="*/ 1777 w 3100"/>
                  <a:gd name="T57" fmla="*/ 1202 h 1667"/>
                  <a:gd name="T58" fmla="*/ 1776 w 3100"/>
                  <a:gd name="T59" fmla="*/ 1198 h 1667"/>
                  <a:gd name="T60" fmla="*/ 1774 w 3100"/>
                  <a:gd name="T61" fmla="*/ 1181 h 1667"/>
                  <a:gd name="T62" fmla="*/ 1774 w 3100"/>
                  <a:gd name="T63" fmla="*/ 1169 h 1667"/>
                  <a:gd name="T64" fmla="*/ 1772 w 3100"/>
                  <a:gd name="T65" fmla="*/ 1160 h 1667"/>
                  <a:gd name="T66" fmla="*/ 1715 w 3100"/>
                  <a:gd name="T67" fmla="*/ 746 h 1667"/>
                  <a:gd name="T68" fmla="*/ 795 w 3100"/>
                  <a:gd name="T69" fmla="*/ 592 h 1667"/>
                  <a:gd name="T70" fmla="*/ 772 w 3100"/>
                  <a:gd name="T71" fmla="*/ 1323 h 1667"/>
                  <a:gd name="T72" fmla="*/ 660 w 3100"/>
                  <a:gd name="T73" fmla="*/ 548 h 1667"/>
                  <a:gd name="T74" fmla="*/ 196 w 3100"/>
                  <a:gd name="T75" fmla="*/ 852 h 1667"/>
                  <a:gd name="T76" fmla="*/ 0 w 3100"/>
                  <a:gd name="T77" fmla="*/ 219 h 1667"/>
                  <a:gd name="T78" fmla="*/ 76 w 3100"/>
                  <a:gd name="T79" fmla="*/ 238 h 1667"/>
                  <a:gd name="T80" fmla="*/ 675 w 3100"/>
                  <a:gd name="T81" fmla="*/ 451 h 1667"/>
                  <a:gd name="T82" fmla="*/ 1855 w 3100"/>
                  <a:gd name="T83" fmla="*/ 521 h 1667"/>
                  <a:gd name="T84" fmla="*/ 2975 w 3100"/>
                  <a:gd name="T85" fmla="*/ 295 h 1667"/>
                  <a:gd name="T86" fmla="*/ 3099 w 3100"/>
                  <a:gd name="T87" fmla="*/ 0 h 16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0"/>
                  <a:gd name="T133" fmla="*/ 0 h 1667"/>
                  <a:gd name="T134" fmla="*/ 3100 w 3100"/>
                  <a:gd name="T135" fmla="*/ 1667 h 16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0" h="1667">
                    <a:moveTo>
                      <a:pt x="3099" y="0"/>
                    </a:moveTo>
                    <a:lnTo>
                      <a:pt x="3100" y="253"/>
                    </a:lnTo>
                    <a:lnTo>
                      <a:pt x="3030" y="331"/>
                    </a:lnTo>
                    <a:lnTo>
                      <a:pt x="3072" y="803"/>
                    </a:lnTo>
                    <a:lnTo>
                      <a:pt x="3023" y="1234"/>
                    </a:lnTo>
                    <a:lnTo>
                      <a:pt x="2988" y="915"/>
                    </a:lnTo>
                    <a:lnTo>
                      <a:pt x="2703" y="1181"/>
                    </a:lnTo>
                    <a:lnTo>
                      <a:pt x="2549" y="1618"/>
                    </a:lnTo>
                    <a:lnTo>
                      <a:pt x="2582" y="1059"/>
                    </a:lnTo>
                    <a:lnTo>
                      <a:pt x="2439" y="915"/>
                    </a:lnTo>
                    <a:lnTo>
                      <a:pt x="1922" y="804"/>
                    </a:lnTo>
                    <a:lnTo>
                      <a:pt x="1895" y="1576"/>
                    </a:lnTo>
                    <a:lnTo>
                      <a:pt x="1814" y="1667"/>
                    </a:lnTo>
                    <a:lnTo>
                      <a:pt x="1795" y="1398"/>
                    </a:lnTo>
                    <a:lnTo>
                      <a:pt x="1795" y="1396"/>
                    </a:lnTo>
                    <a:lnTo>
                      <a:pt x="1795" y="1392"/>
                    </a:lnTo>
                    <a:lnTo>
                      <a:pt x="1795" y="1390"/>
                    </a:lnTo>
                    <a:lnTo>
                      <a:pt x="1795" y="1386"/>
                    </a:lnTo>
                    <a:lnTo>
                      <a:pt x="1793" y="1380"/>
                    </a:lnTo>
                    <a:lnTo>
                      <a:pt x="1793" y="1375"/>
                    </a:lnTo>
                    <a:lnTo>
                      <a:pt x="1793" y="1363"/>
                    </a:lnTo>
                    <a:lnTo>
                      <a:pt x="1791" y="1352"/>
                    </a:lnTo>
                    <a:lnTo>
                      <a:pt x="1791" y="1346"/>
                    </a:lnTo>
                    <a:lnTo>
                      <a:pt x="1789" y="1340"/>
                    </a:lnTo>
                    <a:lnTo>
                      <a:pt x="1789" y="1339"/>
                    </a:lnTo>
                    <a:lnTo>
                      <a:pt x="1789" y="1335"/>
                    </a:lnTo>
                    <a:lnTo>
                      <a:pt x="1789" y="1329"/>
                    </a:lnTo>
                    <a:lnTo>
                      <a:pt x="1789" y="1327"/>
                    </a:lnTo>
                    <a:lnTo>
                      <a:pt x="1789" y="1323"/>
                    </a:lnTo>
                    <a:lnTo>
                      <a:pt x="1789" y="1321"/>
                    </a:lnTo>
                    <a:lnTo>
                      <a:pt x="1787" y="1318"/>
                    </a:lnTo>
                    <a:lnTo>
                      <a:pt x="1787" y="1312"/>
                    </a:lnTo>
                    <a:lnTo>
                      <a:pt x="1787" y="1308"/>
                    </a:lnTo>
                    <a:lnTo>
                      <a:pt x="1787" y="1302"/>
                    </a:lnTo>
                    <a:lnTo>
                      <a:pt x="1785" y="1297"/>
                    </a:lnTo>
                    <a:lnTo>
                      <a:pt x="1785" y="1287"/>
                    </a:lnTo>
                    <a:lnTo>
                      <a:pt x="1783" y="1276"/>
                    </a:lnTo>
                    <a:lnTo>
                      <a:pt x="1783" y="1266"/>
                    </a:lnTo>
                    <a:lnTo>
                      <a:pt x="1781" y="1257"/>
                    </a:lnTo>
                    <a:lnTo>
                      <a:pt x="1781" y="1247"/>
                    </a:lnTo>
                    <a:lnTo>
                      <a:pt x="1779" y="1238"/>
                    </a:lnTo>
                    <a:lnTo>
                      <a:pt x="1779" y="1234"/>
                    </a:lnTo>
                    <a:lnTo>
                      <a:pt x="1779" y="1230"/>
                    </a:lnTo>
                    <a:lnTo>
                      <a:pt x="1777" y="1213"/>
                    </a:lnTo>
                    <a:lnTo>
                      <a:pt x="1777" y="1209"/>
                    </a:lnTo>
                    <a:lnTo>
                      <a:pt x="1777" y="1206"/>
                    </a:lnTo>
                    <a:lnTo>
                      <a:pt x="1777" y="1204"/>
                    </a:lnTo>
                    <a:lnTo>
                      <a:pt x="1777" y="1202"/>
                    </a:lnTo>
                    <a:lnTo>
                      <a:pt x="1776" y="1198"/>
                    </a:lnTo>
                    <a:lnTo>
                      <a:pt x="1776" y="1187"/>
                    </a:lnTo>
                    <a:lnTo>
                      <a:pt x="1774" y="1181"/>
                    </a:lnTo>
                    <a:lnTo>
                      <a:pt x="1774" y="1175"/>
                    </a:lnTo>
                    <a:lnTo>
                      <a:pt x="1774" y="1169"/>
                    </a:lnTo>
                    <a:lnTo>
                      <a:pt x="1774" y="1166"/>
                    </a:lnTo>
                    <a:lnTo>
                      <a:pt x="1772" y="1160"/>
                    </a:lnTo>
                    <a:lnTo>
                      <a:pt x="1772" y="1154"/>
                    </a:lnTo>
                    <a:lnTo>
                      <a:pt x="1715" y="746"/>
                    </a:lnTo>
                    <a:lnTo>
                      <a:pt x="1251" y="717"/>
                    </a:lnTo>
                    <a:lnTo>
                      <a:pt x="795" y="592"/>
                    </a:lnTo>
                    <a:lnTo>
                      <a:pt x="751" y="880"/>
                    </a:lnTo>
                    <a:lnTo>
                      <a:pt x="772" y="1323"/>
                    </a:lnTo>
                    <a:lnTo>
                      <a:pt x="667" y="858"/>
                    </a:lnTo>
                    <a:lnTo>
                      <a:pt x="660" y="548"/>
                    </a:lnTo>
                    <a:lnTo>
                      <a:pt x="253" y="428"/>
                    </a:lnTo>
                    <a:lnTo>
                      <a:pt x="196" y="852"/>
                    </a:lnTo>
                    <a:lnTo>
                      <a:pt x="175" y="386"/>
                    </a:lnTo>
                    <a:lnTo>
                      <a:pt x="0" y="219"/>
                    </a:lnTo>
                    <a:lnTo>
                      <a:pt x="21" y="14"/>
                    </a:lnTo>
                    <a:lnTo>
                      <a:pt x="76" y="238"/>
                    </a:lnTo>
                    <a:lnTo>
                      <a:pt x="266" y="373"/>
                    </a:lnTo>
                    <a:lnTo>
                      <a:pt x="675" y="451"/>
                    </a:lnTo>
                    <a:lnTo>
                      <a:pt x="1293" y="542"/>
                    </a:lnTo>
                    <a:lnTo>
                      <a:pt x="1855" y="521"/>
                    </a:lnTo>
                    <a:lnTo>
                      <a:pt x="2601" y="436"/>
                    </a:lnTo>
                    <a:lnTo>
                      <a:pt x="2975" y="295"/>
                    </a:lnTo>
                    <a:lnTo>
                      <a:pt x="3051" y="225"/>
                    </a:lnTo>
                    <a:lnTo>
                      <a:pt x="3099" y="0"/>
                    </a:lnTo>
                    <a:close/>
                  </a:path>
                </a:pathLst>
              </a:custGeom>
              <a:solidFill>
                <a:srgbClr val="000000"/>
              </a:solidFill>
              <a:ln w="9525">
                <a:noFill/>
                <a:round/>
                <a:headEnd/>
                <a:tailEnd/>
              </a:ln>
            </p:spPr>
            <p:txBody>
              <a:bodyPr/>
              <a:lstStyle/>
              <a:p>
                <a:endParaRPr lang="id-ID"/>
              </a:p>
            </p:txBody>
          </p:sp>
          <p:sp>
            <p:nvSpPr>
              <p:cNvPr id="19528" name="Freeform 159"/>
              <p:cNvSpPr>
                <a:spLocks/>
              </p:cNvSpPr>
              <p:nvPr/>
            </p:nvSpPr>
            <p:spPr bwMode="auto">
              <a:xfrm>
                <a:off x="432" y="2976"/>
                <a:ext cx="1507" cy="691"/>
              </a:xfrm>
              <a:custGeom>
                <a:avLst/>
                <a:gdLst>
                  <a:gd name="T0" fmla="*/ 2924 w 3015"/>
                  <a:gd name="T1" fmla="*/ 0 h 1382"/>
                  <a:gd name="T2" fmla="*/ 3015 w 3015"/>
                  <a:gd name="T3" fmla="*/ 165 h 1382"/>
                  <a:gd name="T4" fmla="*/ 2935 w 3015"/>
                  <a:gd name="T5" fmla="*/ 477 h 1382"/>
                  <a:gd name="T6" fmla="*/ 2817 w 3015"/>
                  <a:gd name="T7" fmla="*/ 640 h 1382"/>
                  <a:gd name="T8" fmla="*/ 2623 w 3015"/>
                  <a:gd name="T9" fmla="*/ 1176 h 1382"/>
                  <a:gd name="T10" fmla="*/ 2620 w 3015"/>
                  <a:gd name="T11" fmla="*/ 1003 h 1382"/>
                  <a:gd name="T12" fmla="*/ 2443 w 3015"/>
                  <a:gd name="T13" fmla="*/ 905 h 1382"/>
                  <a:gd name="T14" fmla="*/ 2266 w 3015"/>
                  <a:gd name="T15" fmla="*/ 1313 h 1382"/>
                  <a:gd name="T16" fmla="*/ 2245 w 3015"/>
                  <a:gd name="T17" fmla="*/ 1093 h 1382"/>
                  <a:gd name="T18" fmla="*/ 1772 w 3015"/>
                  <a:gd name="T19" fmla="*/ 994 h 1382"/>
                  <a:gd name="T20" fmla="*/ 1648 w 3015"/>
                  <a:gd name="T21" fmla="*/ 1382 h 1382"/>
                  <a:gd name="T22" fmla="*/ 1661 w 3015"/>
                  <a:gd name="T23" fmla="*/ 1049 h 1382"/>
                  <a:gd name="T24" fmla="*/ 1144 w 3015"/>
                  <a:gd name="T25" fmla="*/ 1003 h 1382"/>
                  <a:gd name="T26" fmla="*/ 800 w 3015"/>
                  <a:gd name="T27" fmla="*/ 815 h 1382"/>
                  <a:gd name="T28" fmla="*/ 836 w 3015"/>
                  <a:gd name="T29" fmla="*/ 1332 h 1382"/>
                  <a:gd name="T30" fmla="*/ 681 w 3015"/>
                  <a:gd name="T31" fmla="*/ 823 h 1382"/>
                  <a:gd name="T32" fmla="*/ 350 w 3015"/>
                  <a:gd name="T33" fmla="*/ 716 h 1382"/>
                  <a:gd name="T34" fmla="*/ 441 w 3015"/>
                  <a:gd name="T35" fmla="*/ 1127 h 1382"/>
                  <a:gd name="T36" fmla="*/ 272 w 3015"/>
                  <a:gd name="T37" fmla="*/ 667 h 1382"/>
                  <a:gd name="T38" fmla="*/ 36 w 3015"/>
                  <a:gd name="T39" fmla="*/ 517 h 1382"/>
                  <a:gd name="T40" fmla="*/ 0 w 3015"/>
                  <a:gd name="T41" fmla="*/ 230 h 1382"/>
                  <a:gd name="T42" fmla="*/ 129 w 3015"/>
                  <a:gd name="T43" fmla="*/ 519 h 1382"/>
                  <a:gd name="T44" fmla="*/ 392 w 3015"/>
                  <a:gd name="T45" fmla="*/ 661 h 1382"/>
                  <a:gd name="T46" fmla="*/ 857 w 3015"/>
                  <a:gd name="T47" fmla="*/ 752 h 1382"/>
                  <a:gd name="T48" fmla="*/ 1500 w 3015"/>
                  <a:gd name="T49" fmla="*/ 789 h 1382"/>
                  <a:gd name="T50" fmla="*/ 2215 w 3015"/>
                  <a:gd name="T51" fmla="*/ 745 h 1382"/>
                  <a:gd name="T52" fmla="*/ 2673 w 3015"/>
                  <a:gd name="T53" fmla="*/ 625 h 1382"/>
                  <a:gd name="T54" fmla="*/ 2857 w 3015"/>
                  <a:gd name="T55" fmla="*/ 456 h 1382"/>
                  <a:gd name="T56" fmla="*/ 2893 w 3015"/>
                  <a:gd name="T57" fmla="*/ 308 h 1382"/>
                  <a:gd name="T58" fmla="*/ 2766 w 3015"/>
                  <a:gd name="T59" fmla="*/ 384 h 1382"/>
                  <a:gd name="T60" fmla="*/ 2445 w 3015"/>
                  <a:gd name="T61" fmla="*/ 481 h 1382"/>
                  <a:gd name="T62" fmla="*/ 1711 w 3015"/>
                  <a:gd name="T63" fmla="*/ 524 h 1382"/>
                  <a:gd name="T64" fmla="*/ 819 w 3015"/>
                  <a:gd name="T65" fmla="*/ 502 h 1382"/>
                  <a:gd name="T66" fmla="*/ 306 w 3015"/>
                  <a:gd name="T67" fmla="*/ 296 h 1382"/>
                  <a:gd name="T68" fmla="*/ 768 w 3015"/>
                  <a:gd name="T69" fmla="*/ 422 h 1382"/>
                  <a:gd name="T70" fmla="*/ 1698 w 3015"/>
                  <a:gd name="T71" fmla="*/ 450 h 1382"/>
                  <a:gd name="T72" fmla="*/ 2458 w 3015"/>
                  <a:gd name="T73" fmla="*/ 384 h 1382"/>
                  <a:gd name="T74" fmla="*/ 2766 w 3015"/>
                  <a:gd name="T75" fmla="*/ 281 h 1382"/>
                  <a:gd name="T76" fmla="*/ 2905 w 3015"/>
                  <a:gd name="T77" fmla="*/ 173 h 1382"/>
                  <a:gd name="T78" fmla="*/ 2924 w 3015"/>
                  <a:gd name="T79" fmla="*/ 0 h 1382"/>
                  <a:gd name="T80" fmla="*/ 2924 w 3015"/>
                  <a:gd name="T81" fmla="*/ 0 h 1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5"/>
                  <a:gd name="T124" fmla="*/ 0 h 1382"/>
                  <a:gd name="T125" fmla="*/ 3015 w 3015"/>
                  <a:gd name="T126" fmla="*/ 1382 h 1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5" h="1382">
                    <a:moveTo>
                      <a:pt x="2924" y="0"/>
                    </a:moveTo>
                    <a:lnTo>
                      <a:pt x="3015" y="165"/>
                    </a:lnTo>
                    <a:lnTo>
                      <a:pt x="2935" y="477"/>
                    </a:lnTo>
                    <a:lnTo>
                      <a:pt x="2817" y="640"/>
                    </a:lnTo>
                    <a:lnTo>
                      <a:pt x="2623" y="1176"/>
                    </a:lnTo>
                    <a:lnTo>
                      <a:pt x="2620" y="1003"/>
                    </a:lnTo>
                    <a:lnTo>
                      <a:pt x="2443" y="905"/>
                    </a:lnTo>
                    <a:lnTo>
                      <a:pt x="2266" y="1313"/>
                    </a:lnTo>
                    <a:lnTo>
                      <a:pt x="2245" y="1093"/>
                    </a:lnTo>
                    <a:lnTo>
                      <a:pt x="1772" y="994"/>
                    </a:lnTo>
                    <a:lnTo>
                      <a:pt x="1648" y="1382"/>
                    </a:lnTo>
                    <a:lnTo>
                      <a:pt x="1661" y="1049"/>
                    </a:lnTo>
                    <a:lnTo>
                      <a:pt x="1144" y="1003"/>
                    </a:lnTo>
                    <a:lnTo>
                      <a:pt x="800" y="815"/>
                    </a:lnTo>
                    <a:lnTo>
                      <a:pt x="836" y="1332"/>
                    </a:lnTo>
                    <a:lnTo>
                      <a:pt x="681" y="823"/>
                    </a:lnTo>
                    <a:lnTo>
                      <a:pt x="350" y="716"/>
                    </a:lnTo>
                    <a:lnTo>
                      <a:pt x="441" y="1127"/>
                    </a:lnTo>
                    <a:lnTo>
                      <a:pt x="272" y="667"/>
                    </a:lnTo>
                    <a:lnTo>
                      <a:pt x="36" y="517"/>
                    </a:lnTo>
                    <a:lnTo>
                      <a:pt x="0" y="230"/>
                    </a:lnTo>
                    <a:lnTo>
                      <a:pt x="129" y="519"/>
                    </a:lnTo>
                    <a:lnTo>
                      <a:pt x="392" y="661"/>
                    </a:lnTo>
                    <a:lnTo>
                      <a:pt x="857" y="752"/>
                    </a:lnTo>
                    <a:lnTo>
                      <a:pt x="1500" y="789"/>
                    </a:lnTo>
                    <a:lnTo>
                      <a:pt x="2215" y="745"/>
                    </a:lnTo>
                    <a:lnTo>
                      <a:pt x="2673" y="625"/>
                    </a:lnTo>
                    <a:lnTo>
                      <a:pt x="2857" y="456"/>
                    </a:lnTo>
                    <a:lnTo>
                      <a:pt x="2893" y="308"/>
                    </a:lnTo>
                    <a:lnTo>
                      <a:pt x="2766" y="384"/>
                    </a:lnTo>
                    <a:lnTo>
                      <a:pt x="2445" y="481"/>
                    </a:lnTo>
                    <a:lnTo>
                      <a:pt x="1711" y="524"/>
                    </a:lnTo>
                    <a:lnTo>
                      <a:pt x="819" y="502"/>
                    </a:lnTo>
                    <a:lnTo>
                      <a:pt x="306" y="296"/>
                    </a:lnTo>
                    <a:lnTo>
                      <a:pt x="768" y="422"/>
                    </a:lnTo>
                    <a:lnTo>
                      <a:pt x="1698" y="450"/>
                    </a:lnTo>
                    <a:lnTo>
                      <a:pt x="2458" y="384"/>
                    </a:lnTo>
                    <a:lnTo>
                      <a:pt x="2766" y="281"/>
                    </a:lnTo>
                    <a:lnTo>
                      <a:pt x="2905" y="173"/>
                    </a:lnTo>
                    <a:lnTo>
                      <a:pt x="2924" y="0"/>
                    </a:lnTo>
                    <a:close/>
                  </a:path>
                </a:pathLst>
              </a:custGeom>
              <a:solidFill>
                <a:srgbClr val="000000"/>
              </a:solidFill>
              <a:ln w="9525">
                <a:noFill/>
                <a:round/>
                <a:headEnd/>
                <a:tailEnd/>
              </a:ln>
            </p:spPr>
            <p:txBody>
              <a:bodyPr/>
              <a:lstStyle/>
              <a:p>
                <a:endParaRPr lang="id-ID"/>
              </a:p>
            </p:txBody>
          </p:sp>
          <p:sp>
            <p:nvSpPr>
              <p:cNvPr id="19529" name="Freeform 160"/>
              <p:cNvSpPr>
                <a:spLocks/>
              </p:cNvSpPr>
              <p:nvPr/>
            </p:nvSpPr>
            <p:spPr bwMode="auto">
              <a:xfrm>
                <a:off x="399" y="2563"/>
                <a:ext cx="158" cy="545"/>
              </a:xfrm>
              <a:custGeom>
                <a:avLst/>
                <a:gdLst>
                  <a:gd name="T0" fmla="*/ 54 w 316"/>
                  <a:gd name="T1" fmla="*/ 0 h 1089"/>
                  <a:gd name="T2" fmla="*/ 135 w 316"/>
                  <a:gd name="T3" fmla="*/ 884 h 1089"/>
                  <a:gd name="T4" fmla="*/ 316 w 316"/>
                  <a:gd name="T5" fmla="*/ 1089 h 1089"/>
                  <a:gd name="T6" fmla="*/ 181 w 316"/>
                  <a:gd name="T7" fmla="*/ 1068 h 1089"/>
                  <a:gd name="T8" fmla="*/ 61 w 316"/>
                  <a:gd name="T9" fmla="*/ 948 h 1089"/>
                  <a:gd name="T10" fmla="*/ 0 w 316"/>
                  <a:gd name="T11" fmla="*/ 401 h 1089"/>
                  <a:gd name="T12" fmla="*/ 54 w 316"/>
                  <a:gd name="T13" fmla="*/ 0 h 1089"/>
                  <a:gd name="T14" fmla="*/ 54 w 316"/>
                  <a:gd name="T15" fmla="*/ 0 h 1089"/>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1089"/>
                  <a:gd name="T26" fmla="*/ 316 w 316"/>
                  <a:gd name="T27" fmla="*/ 1089 h 10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1089">
                    <a:moveTo>
                      <a:pt x="54" y="0"/>
                    </a:moveTo>
                    <a:lnTo>
                      <a:pt x="135" y="884"/>
                    </a:lnTo>
                    <a:lnTo>
                      <a:pt x="316" y="1089"/>
                    </a:lnTo>
                    <a:lnTo>
                      <a:pt x="181" y="1068"/>
                    </a:lnTo>
                    <a:lnTo>
                      <a:pt x="61" y="948"/>
                    </a:lnTo>
                    <a:lnTo>
                      <a:pt x="0" y="401"/>
                    </a:lnTo>
                    <a:lnTo>
                      <a:pt x="54" y="0"/>
                    </a:lnTo>
                    <a:close/>
                  </a:path>
                </a:pathLst>
              </a:custGeom>
              <a:solidFill>
                <a:srgbClr val="000000"/>
              </a:solidFill>
              <a:ln w="9525">
                <a:noFill/>
                <a:round/>
                <a:headEnd/>
                <a:tailEnd/>
              </a:ln>
            </p:spPr>
            <p:txBody>
              <a:bodyPr/>
              <a:lstStyle/>
              <a:p>
                <a:endParaRPr lang="id-ID"/>
              </a:p>
            </p:txBody>
          </p:sp>
          <p:sp>
            <p:nvSpPr>
              <p:cNvPr id="19530" name="Freeform 161"/>
              <p:cNvSpPr>
                <a:spLocks/>
              </p:cNvSpPr>
              <p:nvPr/>
            </p:nvSpPr>
            <p:spPr bwMode="auto">
              <a:xfrm>
                <a:off x="535" y="3367"/>
                <a:ext cx="1195" cy="431"/>
              </a:xfrm>
              <a:custGeom>
                <a:avLst/>
                <a:gdLst>
                  <a:gd name="T0" fmla="*/ 0 w 2390"/>
                  <a:gd name="T1" fmla="*/ 0 h 861"/>
                  <a:gd name="T2" fmla="*/ 166 w 2390"/>
                  <a:gd name="T3" fmla="*/ 464 h 861"/>
                  <a:gd name="T4" fmla="*/ 276 w 2390"/>
                  <a:gd name="T5" fmla="*/ 551 h 861"/>
                  <a:gd name="T6" fmla="*/ 607 w 2390"/>
                  <a:gd name="T7" fmla="*/ 673 h 861"/>
                  <a:gd name="T8" fmla="*/ 1411 w 2390"/>
                  <a:gd name="T9" fmla="*/ 772 h 861"/>
                  <a:gd name="T10" fmla="*/ 2027 w 2390"/>
                  <a:gd name="T11" fmla="*/ 650 h 861"/>
                  <a:gd name="T12" fmla="*/ 2390 w 2390"/>
                  <a:gd name="T13" fmla="*/ 485 h 861"/>
                  <a:gd name="T14" fmla="*/ 2070 w 2390"/>
                  <a:gd name="T15" fmla="*/ 728 h 861"/>
                  <a:gd name="T16" fmla="*/ 1466 w 2390"/>
                  <a:gd name="T17" fmla="*/ 861 h 861"/>
                  <a:gd name="T18" fmla="*/ 639 w 2390"/>
                  <a:gd name="T19" fmla="*/ 783 h 861"/>
                  <a:gd name="T20" fmla="*/ 232 w 2390"/>
                  <a:gd name="T21" fmla="*/ 618 h 861"/>
                  <a:gd name="T22" fmla="*/ 67 w 2390"/>
                  <a:gd name="T23" fmla="*/ 409 h 861"/>
                  <a:gd name="T24" fmla="*/ 0 w 2390"/>
                  <a:gd name="T25" fmla="*/ 0 h 861"/>
                  <a:gd name="T26" fmla="*/ 0 w 2390"/>
                  <a:gd name="T27" fmla="*/ 0 h 8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0"/>
                  <a:gd name="T43" fmla="*/ 0 h 861"/>
                  <a:gd name="T44" fmla="*/ 2390 w 2390"/>
                  <a:gd name="T45" fmla="*/ 861 h 8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0" h="861">
                    <a:moveTo>
                      <a:pt x="0" y="0"/>
                    </a:moveTo>
                    <a:lnTo>
                      <a:pt x="166" y="464"/>
                    </a:lnTo>
                    <a:lnTo>
                      <a:pt x="276" y="551"/>
                    </a:lnTo>
                    <a:lnTo>
                      <a:pt x="607" y="673"/>
                    </a:lnTo>
                    <a:lnTo>
                      <a:pt x="1411" y="772"/>
                    </a:lnTo>
                    <a:lnTo>
                      <a:pt x="2027" y="650"/>
                    </a:lnTo>
                    <a:lnTo>
                      <a:pt x="2390" y="485"/>
                    </a:lnTo>
                    <a:lnTo>
                      <a:pt x="2070" y="728"/>
                    </a:lnTo>
                    <a:lnTo>
                      <a:pt x="1466" y="861"/>
                    </a:lnTo>
                    <a:lnTo>
                      <a:pt x="639" y="783"/>
                    </a:lnTo>
                    <a:lnTo>
                      <a:pt x="232" y="618"/>
                    </a:lnTo>
                    <a:lnTo>
                      <a:pt x="67" y="409"/>
                    </a:lnTo>
                    <a:lnTo>
                      <a:pt x="0" y="0"/>
                    </a:lnTo>
                    <a:close/>
                  </a:path>
                </a:pathLst>
              </a:custGeom>
              <a:solidFill>
                <a:srgbClr val="000000"/>
              </a:solidFill>
              <a:ln w="9525">
                <a:noFill/>
                <a:round/>
                <a:headEnd/>
                <a:tailEnd/>
              </a:ln>
            </p:spPr>
            <p:txBody>
              <a:bodyPr/>
              <a:lstStyle/>
              <a:p>
                <a:endParaRPr lang="id-ID"/>
              </a:p>
            </p:txBody>
          </p:sp>
          <p:sp>
            <p:nvSpPr>
              <p:cNvPr id="19531" name="Freeform 162"/>
              <p:cNvSpPr>
                <a:spLocks/>
              </p:cNvSpPr>
              <p:nvPr/>
            </p:nvSpPr>
            <p:spPr bwMode="auto">
              <a:xfrm>
                <a:off x="1302" y="1842"/>
                <a:ext cx="546" cy="304"/>
              </a:xfrm>
              <a:custGeom>
                <a:avLst/>
                <a:gdLst>
                  <a:gd name="T0" fmla="*/ 0 w 1091"/>
                  <a:gd name="T1" fmla="*/ 403 h 608"/>
                  <a:gd name="T2" fmla="*/ 563 w 1091"/>
                  <a:gd name="T3" fmla="*/ 329 h 608"/>
                  <a:gd name="T4" fmla="*/ 915 w 1091"/>
                  <a:gd name="T5" fmla="*/ 190 h 608"/>
                  <a:gd name="T6" fmla="*/ 989 w 1091"/>
                  <a:gd name="T7" fmla="*/ 0 h 608"/>
                  <a:gd name="T8" fmla="*/ 1091 w 1091"/>
                  <a:gd name="T9" fmla="*/ 608 h 608"/>
                  <a:gd name="T10" fmla="*/ 1010 w 1091"/>
                  <a:gd name="T11" fmla="*/ 454 h 608"/>
                  <a:gd name="T12" fmla="*/ 681 w 1091"/>
                  <a:gd name="T13" fmla="*/ 344 h 608"/>
                  <a:gd name="T14" fmla="*/ 645 w 1091"/>
                  <a:gd name="T15" fmla="*/ 593 h 608"/>
                  <a:gd name="T16" fmla="*/ 555 w 1091"/>
                  <a:gd name="T17" fmla="*/ 380 h 608"/>
                  <a:gd name="T18" fmla="*/ 0 w 1091"/>
                  <a:gd name="T19" fmla="*/ 403 h 608"/>
                  <a:gd name="T20" fmla="*/ 0 w 1091"/>
                  <a:gd name="T21" fmla="*/ 403 h 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1"/>
                  <a:gd name="T34" fmla="*/ 0 h 608"/>
                  <a:gd name="T35" fmla="*/ 1091 w 1091"/>
                  <a:gd name="T36" fmla="*/ 608 h 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1" h="608">
                    <a:moveTo>
                      <a:pt x="0" y="403"/>
                    </a:moveTo>
                    <a:lnTo>
                      <a:pt x="563" y="329"/>
                    </a:lnTo>
                    <a:lnTo>
                      <a:pt x="915" y="190"/>
                    </a:lnTo>
                    <a:lnTo>
                      <a:pt x="989" y="0"/>
                    </a:lnTo>
                    <a:lnTo>
                      <a:pt x="1091" y="608"/>
                    </a:lnTo>
                    <a:lnTo>
                      <a:pt x="1010" y="454"/>
                    </a:lnTo>
                    <a:lnTo>
                      <a:pt x="681" y="344"/>
                    </a:lnTo>
                    <a:lnTo>
                      <a:pt x="645" y="593"/>
                    </a:lnTo>
                    <a:lnTo>
                      <a:pt x="555" y="380"/>
                    </a:lnTo>
                    <a:lnTo>
                      <a:pt x="0" y="403"/>
                    </a:lnTo>
                    <a:close/>
                  </a:path>
                </a:pathLst>
              </a:custGeom>
              <a:solidFill>
                <a:srgbClr val="000000"/>
              </a:solidFill>
              <a:ln w="9525">
                <a:noFill/>
                <a:round/>
                <a:headEnd/>
                <a:tailEnd/>
              </a:ln>
            </p:spPr>
            <p:txBody>
              <a:bodyPr/>
              <a:lstStyle/>
              <a:p>
                <a:endParaRPr lang="id-ID"/>
              </a:p>
            </p:txBody>
          </p:sp>
          <p:sp>
            <p:nvSpPr>
              <p:cNvPr id="19532" name="Freeform 163"/>
              <p:cNvSpPr>
                <a:spLocks/>
              </p:cNvSpPr>
              <p:nvPr/>
            </p:nvSpPr>
            <p:spPr bwMode="auto">
              <a:xfrm>
                <a:off x="600" y="1718"/>
                <a:ext cx="1136" cy="288"/>
              </a:xfrm>
              <a:custGeom>
                <a:avLst/>
                <a:gdLst>
                  <a:gd name="T0" fmla="*/ 1967 w 2271"/>
                  <a:gd name="T1" fmla="*/ 462 h 578"/>
                  <a:gd name="T2" fmla="*/ 2224 w 2271"/>
                  <a:gd name="T3" fmla="*/ 367 h 578"/>
                  <a:gd name="T4" fmla="*/ 2271 w 2271"/>
                  <a:gd name="T5" fmla="*/ 253 h 578"/>
                  <a:gd name="T6" fmla="*/ 2178 w 2271"/>
                  <a:gd name="T7" fmla="*/ 183 h 578"/>
                  <a:gd name="T8" fmla="*/ 1733 w 2271"/>
                  <a:gd name="T9" fmla="*/ 44 h 578"/>
                  <a:gd name="T10" fmla="*/ 1330 w 2271"/>
                  <a:gd name="T11" fmla="*/ 0 h 578"/>
                  <a:gd name="T12" fmla="*/ 752 w 2271"/>
                  <a:gd name="T13" fmla="*/ 21 h 578"/>
                  <a:gd name="T14" fmla="*/ 306 w 2271"/>
                  <a:gd name="T15" fmla="*/ 95 h 578"/>
                  <a:gd name="T16" fmla="*/ 95 w 2271"/>
                  <a:gd name="T17" fmla="*/ 175 h 578"/>
                  <a:gd name="T18" fmla="*/ 0 w 2271"/>
                  <a:gd name="T19" fmla="*/ 249 h 578"/>
                  <a:gd name="T20" fmla="*/ 108 w 2271"/>
                  <a:gd name="T21" fmla="*/ 352 h 578"/>
                  <a:gd name="T22" fmla="*/ 292 w 2271"/>
                  <a:gd name="T23" fmla="*/ 432 h 578"/>
                  <a:gd name="T24" fmla="*/ 547 w 2271"/>
                  <a:gd name="T25" fmla="*/ 506 h 578"/>
                  <a:gd name="T26" fmla="*/ 1075 w 2271"/>
                  <a:gd name="T27" fmla="*/ 578 h 578"/>
                  <a:gd name="T28" fmla="*/ 1515 w 2271"/>
                  <a:gd name="T29" fmla="*/ 542 h 578"/>
                  <a:gd name="T30" fmla="*/ 1081 w 2271"/>
                  <a:gd name="T31" fmla="*/ 521 h 578"/>
                  <a:gd name="T32" fmla="*/ 665 w 2271"/>
                  <a:gd name="T33" fmla="*/ 475 h 578"/>
                  <a:gd name="T34" fmla="*/ 475 w 2271"/>
                  <a:gd name="T35" fmla="*/ 403 h 578"/>
                  <a:gd name="T36" fmla="*/ 520 w 2271"/>
                  <a:gd name="T37" fmla="*/ 215 h 578"/>
                  <a:gd name="T38" fmla="*/ 802 w 2271"/>
                  <a:gd name="T39" fmla="*/ 143 h 578"/>
                  <a:gd name="T40" fmla="*/ 1363 w 2271"/>
                  <a:gd name="T41" fmla="*/ 88 h 578"/>
                  <a:gd name="T42" fmla="*/ 1786 w 2271"/>
                  <a:gd name="T43" fmla="*/ 131 h 578"/>
                  <a:gd name="T44" fmla="*/ 2129 w 2271"/>
                  <a:gd name="T45" fmla="*/ 241 h 578"/>
                  <a:gd name="T46" fmla="*/ 2092 w 2271"/>
                  <a:gd name="T47" fmla="*/ 352 h 578"/>
                  <a:gd name="T48" fmla="*/ 1967 w 2271"/>
                  <a:gd name="T49" fmla="*/ 462 h 578"/>
                  <a:gd name="T50" fmla="*/ 1967 w 2271"/>
                  <a:gd name="T51" fmla="*/ 462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71"/>
                  <a:gd name="T79" fmla="*/ 0 h 578"/>
                  <a:gd name="T80" fmla="*/ 2271 w 2271"/>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71" h="578">
                    <a:moveTo>
                      <a:pt x="1967" y="462"/>
                    </a:moveTo>
                    <a:lnTo>
                      <a:pt x="2224" y="367"/>
                    </a:lnTo>
                    <a:lnTo>
                      <a:pt x="2271" y="253"/>
                    </a:lnTo>
                    <a:lnTo>
                      <a:pt x="2178" y="183"/>
                    </a:lnTo>
                    <a:lnTo>
                      <a:pt x="1733" y="44"/>
                    </a:lnTo>
                    <a:lnTo>
                      <a:pt x="1330" y="0"/>
                    </a:lnTo>
                    <a:lnTo>
                      <a:pt x="752" y="21"/>
                    </a:lnTo>
                    <a:lnTo>
                      <a:pt x="306" y="95"/>
                    </a:lnTo>
                    <a:lnTo>
                      <a:pt x="95" y="175"/>
                    </a:lnTo>
                    <a:lnTo>
                      <a:pt x="0" y="249"/>
                    </a:lnTo>
                    <a:lnTo>
                      <a:pt x="108" y="352"/>
                    </a:lnTo>
                    <a:lnTo>
                      <a:pt x="292" y="432"/>
                    </a:lnTo>
                    <a:lnTo>
                      <a:pt x="547" y="506"/>
                    </a:lnTo>
                    <a:lnTo>
                      <a:pt x="1075" y="578"/>
                    </a:lnTo>
                    <a:lnTo>
                      <a:pt x="1515" y="542"/>
                    </a:lnTo>
                    <a:lnTo>
                      <a:pt x="1081" y="521"/>
                    </a:lnTo>
                    <a:lnTo>
                      <a:pt x="665" y="475"/>
                    </a:lnTo>
                    <a:lnTo>
                      <a:pt x="475" y="403"/>
                    </a:lnTo>
                    <a:lnTo>
                      <a:pt x="520" y="215"/>
                    </a:lnTo>
                    <a:lnTo>
                      <a:pt x="802" y="143"/>
                    </a:lnTo>
                    <a:lnTo>
                      <a:pt x="1363" y="88"/>
                    </a:lnTo>
                    <a:lnTo>
                      <a:pt x="1786" y="131"/>
                    </a:lnTo>
                    <a:lnTo>
                      <a:pt x="2129" y="241"/>
                    </a:lnTo>
                    <a:lnTo>
                      <a:pt x="2092" y="352"/>
                    </a:lnTo>
                    <a:lnTo>
                      <a:pt x="1967" y="462"/>
                    </a:lnTo>
                    <a:close/>
                  </a:path>
                </a:pathLst>
              </a:custGeom>
              <a:solidFill>
                <a:srgbClr val="000000"/>
              </a:solidFill>
              <a:ln w="9525">
                <a:noFill/>
                <a:round/>
                <a:headEnd/>
                <a:tailEnd/>
              </a:ln>
            </p:spPr>
            <p:txBody>
              <a:bodyPr/>
              <a:lstStyle/>
              <a:p>
                <a:endParaRPr lang="id-ID"/>
              </a:p>
            </p:txBody>
          </p:sp>
          <p:sp>
            <p:nvSpPr>
              <p:cNvPr id="19533" name="Freeform 164"/>
              <p:cNvSpPr>
                <a:spLocks/>
              </p:cNvSpPr>
              <p:nvPr/>
            </p:nvSpPr>
            <p:spPr bwMode="auto">
              <a:xfrm>
                <a:off x="503" y="2001"/>
                <a:ext cx="126" cy="375"/>
              </a:xfrm>
              <a:custGeom>
                <a:avLst/>
                <a:gdLst>
                  <a:gd name="T0" fmla="*/ 186 w 252"/>
                  <a:gd name="T1" fmla="*/ 750 h 750"/>
                  <a:gd name="T2" fmla="*/ 142 w 252"/>
                  <a:gd name="T3" fmla="*/ 672 h 750"/>
                  <a:gd name="T4" fmla="*/ 252 w 252"/>
                  <a:gd name="T5" fmla="*/ 0 h 750"/>
                  <a:gd name="T6" fmla="*/ 0 w 252"/>
                  <a:gd name="T7" fmla="*/ 695 h 750"/>
                  <a:gd name="T8" fmla="*/ 186 w 252"/>
                  <a:gd name="T9" fmla="*/ 750 h 750"/>
                  <a:gd name="T10" fmla="*/ 186 w 252"/>
                  <a:gd name="T11" fmla="*/ 750 h 750"/>
                  <a:gd name="T12" fmla="*/ 0 60000 65536"/>
                  <a:gd name="T13" fmla="*/ 0 60000 65536"/>
                  <a:gd name="T14" fmla="*/ 0 60000 65536"/>
                  <a:gd name="T15" fmla="*/ 0 60000 65536"/>
                  <a:gd name="T16" fmla="*/ 0 60000 65536"/>
                  <a:gd name="T17" fmla="*/ 0 60000 65536"/>
                  <a:gd name="T18" fmla="*/ 0 w 252"/>
                  <a:gd name="T19" fmla="*/ 0 h 750"/>
                  <a:gd name="T20" fmla="*/ 252 w 252"/>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52" h="750">
                    <a:moveTo>
                      <a:pt x="186" y="750"/>
                    </a:moveTo>
                    <a:lnTo>
                      <a:pt x="142" y="672"/>
                    </a:lnTo>
                    <a:lnTo>
                      <a:pt x="252" y="0"/>
                    </a:lnTo>
                    <a:lnTo>
                      <a:pt x="0" y="695"/>
                    </a:lnTo>
                    <a:lnTo>
                      <a:pt x="186" y="750"/>
                    </a:lnTo>
                    <a:close/>
                  </a:path>
                </a:pathLst>
              </a:custGeom>
              <a:solidFill>
                <a:srgbClr val="E5B27F"/>
              </a:solidFill>
              <a:ln w="9525">
                <a:noFill/>
                <a:round/>
                <a:headEnd/>
                <a:tailEnd/>
              </a:ln>
            </p:spPr>
            <p:txBody>
              <a:bodyPr/>
              <a:lstStyle/>
              <a:p>
                <a:endParaRPr lang="id-ID"/>
              </a:p>
            </p:txBody>
          </p:sp>
          <p:sp>
            <p:nvSpPr>
              <p:cNvPr id="19534" name="Freeform 165"/>
              <p:cNvSpPr>
                <a:spLocks/>
              </p:cNvSpPr>
              <p:nvPr/>
            </p:nvSpPr>
            <p:spPr bwMode="auto">
              <a:xfrm>
                <a:off x="412" y="2030"/>
                <a:ext cx="1516" cy="440"/>
              </a:xfrm>
              <a:custGeom>
                <a:avLst/>
                <a:gdLst>
                  <a:gd name="T0" fmla="*/ 112 w 3032"/>
                  <a:gd name="T1" fmla="*/ 381 h 881"/>
                  <a:gd name="T2" fmla="*/ 15 w 3032"/>
                  <a:gd name="T3" fmla="*/ 445 h 881"/>
                  <a:gd name="T4" fmla="*/ 0 w 3032"/>
                  <a:gd name="T5" fmla="*/ 542 h 881"/>
                  <a:gd name="T6" fmla="*/ 86 w 3032"/>
                  <a:gd name="T7" fmla="*/ 635 h 881"/>
                  <a:gd name="T8" fmla="*/ 352 w 3032"/>
                  <a:gd name="T9" fmla="*/ 732 h 881"/>
                  <a:gd name="T10" fmla="*/ 964 w 3032"/>
                  <a:gd name="T11" fmla="*/ 846 h 881"/>
                  <a:gd name="T12" fmla="*/ 1724 w 3032"/>
                  <a:gd name="T13" fmla="*/ 881 h 881"/>
                  <a:gd name="T14" fmla="*/ 2561 w 3032"/>
                  <a:gd name="T15" fmla="*/ 776 h 881"/>
                  <a:gd name="T16" fmla="*/ 2962 w 3032"/>
                  <a:gd name="T17" fmla="*/ 620 h 881"/>
                  <a:gd name="T18" fmla="*/ 3032 w 3032"/>
                  <a:gd name="T19" fmla="*/ 529 h 881"/>
                  <a:gd name="T20" fmla="*/ 2954 w 3032"/>
                  <a:gd name="T21" fmla="*/ 422 h 881"/>
                  <a:gd name="T22" fmla="*/ 2884 w 3032"/>
                  <a:gd name="T23" fmla="*/ 367 h 881"/>
                  <a:gd name="T24" fmla="*/ 2926 w 3032"/>
                  <a:gd name="T25" fmla="*/ 516 h 881"/>
                  <a:gd name="T26" fmla="*/ 2842 w 3032"/>
                  <a:gd name="T27" fmla="*/ 599 h 881"/>
                  <a:gd name="T28" fmla="*/ 2593 w 3032"/>
                  <a:gd name="T29" fmla="*/ 603 h 881"/>
                  <a:gd name="T30" fmla="*/ 2363 w 3032"/>
                  <a:gd name="T31" fmla="*/ 21 h 881"/>
                  <a:gd name="T32" fmla="*/ 2471 w 3032"/>
                  <a:gd name="T33" fmla="*/ 670 h 881"/>
                  <a:gd name="T34" fmla="*/ 1810 w 3032"/>
                  <a:gd name="T35" fmla="*/ 791 h 881"/>
                  <a:gd name="T36" fmla="*/ 1631 w 3032"/>
                  <a:gd name="T37" fmla="*/ 37 h 881"/>
                  <a:gd name="T38" fmla="*/ 1675 w 3032"/>
                  <a:gd name="T39" fmla="*/ 804 h 881"/>
                  <a:gd name="T40" fmla="*/ 1118 w 3032"/>
                  <a:gd name="T41" fmla="*/ 797 h 881"/>
                  <a:gd name="T42" fmla="*/ 795 w 3032"/>
                  <a:gd name="T43" fmla="*/ 768 h 881"/>
                  <a:gd name="T44" fmla="*/ 865 w 3032"/>
                  <a:gd name="T45" fmla="*/ 0 h 881"/>
                  <a:gd name="T46" fmla="*/ 717 w 3032"/>
                  <a:gd name="T47" fmla="*/ 747 h 881"/>
                  <a:gd name="T48" fmla="*/ 331 w 3032"/>
                  <a:gd name="T49" fmla="*/ 670 h 881"/>
                  <a:gd name="T50" fmla="*/ 240 w 3032"/>
                  <a:gd name="T51" fmla="*/ 620 h 881"/>
                  <a:gd name="T52" fmla="*/ 369 w 3032"/>
                  <a:gd name="T53" fmla="*/ 52 h 881"/>
                  <a:gd name="T54" fmla="*/ 177 w 3032"/>
                  <a:gd name="T55" fmla="*/ 578 h 881"/>
                  <a:gd name="T56" fmla="*/ 99 w 3032"/>
                  <a:gd name="T57" fmla="*/ 508 h 881"/>
                  <a:gd name="T58" fmla="*/ 112 w 3032"/>
                  <a:gd name="T59" fmla="*/ 381 h 881"/>
                  <a:gd name="T60" fmla="*/ 112 w 3032"/>
                  <a:gd name="T61" fmla="*/ 381 h 8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32"/>
                  <a:gd name="T94" fmla="*/ 0 h 881"/>
                  <a:gd name="T95" fmla="*/ 3032 w 3032"/>
                  <a:gd name="T96" fmla="*/ 881 h 8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32" h="881">
                    <a:moveTo>
                      <a:pt x="112" y="381"/>
                    </a:moveTo>
                    <a:lnTo>
                      <a:pt x="15" y="445"/>
                    </a:lnTo>
                    <a:lnTo>
                      <a:pt x="0" y="542"/>
                    </a:lnTo>
                    <a:lnTo>
                      <a:pt x="86" y="635"/>
                    </a:lnTo>
                    <a:lnTo>
                      <a:pt x="352" y="732"/>
                    </a:lnTo>
                    <a:lnTo>
                      <a:pt x="964" y="846"/>
                    </a:lnTo>
                    <a:lnTo>
                      <a:pt x="1724" y="881"/>
                    </a:lnTo>
                    <a:lnTo>
                      <a:pt x="2561" y="776"/>
                    </a:lnTo>
                    <a:lnTo>
                      <a:pt x="2962" y="620"/>
                    </a:lnTo>
                    <a:lnTo>
                      <a:pt x="3032" y="529"/>
                    </a:lnTo>
                    <a:lnTo>
                      <a:pt x="2954" y="422"/>
                    </a:lnTo>
                    <a:lnTo>
                      <a:pt x="2884" y="367"/>
                    </a:lnTo>
                    <a:lnTo>
                      <a:pt x="2926" y="516"/>
                    </a:lnTo>
                    <a:lnTo>
                      <a:pt x="2842" y="599"/>
                    </a:lnTo>
                    <a:lnTo>
                      <a:pt x="2593" y="603"/>
                    </a:lnTo>
                    <a:lnTo>
                      <a:pt x="2363" y="21"/>
                    </a:lnTo>
                    <a:lnTo>
                      <a:pt x="2471" y="670"/>
                    </a:lnTo>
                    <a:lnTo>
                      <a:pt x="1810" y="791"/>
                    </a:lnTo>
                    <a:lnTo>
                      <a:pt x="1631" y="37"/>
                    </a:lnTo>
                    <a:lnTo>
                      <a:pt x="1675" y="804"/>
                    </a:lnTo>
                    <a:lnTo>
                      <a:pt x="1118" y="797"/>
                    </a:lnTo>
                    <a:lnTo>
                      <a:pt x="795" y="768"/>
                    </a:lnTo>
                    <a:lnTo>
                      <a:pt x="865" y="0"/>
                    </a:lnTo>
                    <a:lnTo>
                      <a:pt x="717" y="747"/>
                    </a:lnTo>
                    <a:lnTo>
                      <a:pt x="331" y="670"/>
                    </a:lnTo>
                    <a:lnTo>
                      <a:pt x="240" y="620"/>
                    </a:lnTo>
                    <a:lnTo>
                      <a:pt x="369" y="52"/>
                    </a:lnTo>
                    <a:lnTo>
                      <a:pt x="177" y="578"/>
                    </a:lnTo>
                    <a:lnTo>
                      <a:pt x="99" y="508"/>
                    </a:lnTo>
                    <a:lnTo>
                      <a:pt x="112" y="381"/>
                    </a:lnTo>
                    <a:close/>
                  </a:path>
                </a:pathLst>
              </a:custGeom>
              <a:solidFill>
                <a:srgbClr val="000000"/>
              </a:solidFill>
              <a:ln w="9525">
                <a:noFill/>
                <a:round/>
                <a:headEnd/>
                <a:tailEnd/>
              </a:ln>
            </p:spPr>
            <p:txBody>
              <a:bodyPr/>
              <a:lstStyle/>
              <a:p>
                <a:endParaRPr lang="id-ID"/>
              </a:p>
            </p:txBody>
          </p:sp>
          <p:sp>
            <p:nvSpPr>
              <p:cNvPr id="19535" name="Freeform 166"/>
              <p:cNvSpPr>
                <a:spLocks/>
              </p:cNvSpPr>
              <p:nvPr/>
            </p:nvSpPr>
            <p:spPr bwMode="auto">
              <a:xfrm>
                <a:off x="472" y="1648"/>
                <a:ext cx="1269" cy="532"/>
              </a:xfrm>
              <a:custGeom>
                <a:avLst/>
                <a:gdLst>
                  <a:gd name="T0" fmla="*/ 0 w 2538"/>
                  <a:gd name="T1" fmla="*/ 1065 h 1065"/>
                  <a:gd name="T2" fmla="*/ 125 w 2538"/>
                  <a:gd name="T3" fmla="*/ 586 h 1065"/>
                  <a:gd name="T4" fmla="*/ 369 w 2538"/>
                  <a:gd name="T5" fmla="*/ 635 h 1065"/>
                  <a:gd name="T6" fmla="*/ 137 w 2538"/>
                  <a:gd name="T7" fmla="*/ 481 h 1065"/>
                  <a:gd name="T8" fmla="*/ 142 w 2538"/>
                  <a:gd name="T9" fmla="*/ 354 h 1065"/>
                  <a:gd name="T10" fmla="*/ 407 w 2538"/>
                  <a:gd name="T11" fmla="*/ 177 h 1065"/>
                  <a:gd name="T12" fmla="*/ 929 w 2538"/>
                  <a:gd name="T13" fmla="*/ 84 h 1065"/>
                  <a:gd name="T14" fmla="*/ 1386 w 2538"/>
                  <a:gd name="T15" fmla="*/ 46 h 1065"/>
                  <a:gd name="T16" fmla="*/ 1954 w 2538"/>
                  <a:gd name="T17" fmla="*/ 90 h 1065"/>
                  <a:gd name="T18" fmla="*/ 2538 w 2538"/>
                  <a:gd name="T19" fmla="*/ 266 h 1065"/>
                  <a:gd name="T20" fmla="*/ 2024 w 2538"/>
                  <a:gd name="T21" fmla="*/ 73 h 1065"/>
                  <a:gd name="T22" fmla="*/ 1756 w 2538"/>
                  <a:gd name="T23" fmla="*/ 40 h 1065"/>
                  <a:gd name="T24" fmla="*/ 1365 w 2538"/>
                  <a:gd name="T25" fmla="*/ 0 h 1065"/>
                  <a:gd name="T26" fmla="*/ 857 w 2538"/>
                  <a:gd name="T27" fmla="*/ 35 h 1065"/>
                  <a:gd name="T28" fmla="*/ 308 w 2538"/>
                  <a:gd name="T29" fmla="*/ 156 h 1065"/>
                  <a:gd name="T30" fmla="*/ 87 w 2538"/>
                  <a:gd name="T31" fmla="*/ 331 h 1065"/>
                  <a:gd name="T32" fmla="*/ 0 w 2538"/>
                  <a:gd name="T33" fmla="*/ 1065 h 1065"/>
                  <a:gd name="T34" fmla="*/ 0 w 2538"/>
                  <a:gd name="T35" fmla="*/ 1065 h 10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38"/>
                  <a:gd name="T55" fmla="*/ 0 h 1065"/>
                  <a:gd name="T56" fmla="*/ 2538 w 2538"/>
                  <a:gd name="T57" fmla="*/ 1065 h 10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38" h="1065">
                    <a:moveTo>
                      <a:pt x="0" y="1065"/>
                    </a:moveTo>
                    <a:lnTo>
                      <a:pt x="125" y="586"/>
                    </a:lnTo>
                    <a:lnTo>
                      <a:pt x="369" y="635"/>
                    </a:lnTo>
                    <a:lnTo>
                      <a:pt x="137" y="481"/>
                    </a:lnTo>
                    <a:lnTo>
                      <a:pt x="142" y="354"/>
                    </a:lnTo>
                    <a:lnTo>
                      <a:pt x="407" y="177"/>
                    </a:lnTo>
                    <a:lnTo>
                      <a:pt x="929" y="84"/>
                    </a:lnTo>
                    <a:lnTo>
                      <a:pt x="1386" y="46"/>
                    </a:lnTo>
                    <a:lnTo>
                      <a:pt x="1954" y="90"/>
                    </a:lnTo>
                    <a:lnTo>
                      <a:pt x="2538" y="266"/>
                    </a:lnTo>
                    <a:lnTo>
                      <a:pt x="2024" y="73"/>
                    </a:lnTo>
                    <a:lnTo>
                      <a:pt x="1756" y="40"/>
                    </a:lnTo>
                    <a:lnTo>
                      <a:pt x="1365" y="0"/>
                    </a:lnTo>
                    <a:lnTo>
                      <a:pt x="857" y="35"/>
                    </a:lnTo>
                    <a:lnTo>
                      <a:pt x="308" y="156"/>
                    </a:lnTo>
                    <a:lnTo>
                      <a:pt x="87" y="331"/>
                    </a:lnTo>
                    <a:lnTo>
                      <a:pt x="0" y="1065"/>
                    </a:lnTo>
                    <a:close/>
                  </a:path>
                </a:pathLst>
              </a:custGeom>
              <a:solidFill>
                <a:srgbClr val="000000"/>
              </a:solidFill>
              <a:ln w="9525">
                <a:noFill/>
                <a:round/>
                <a:headEnd/>
                <a:tailEnd/>
              </a:ln>
            </p:spPr>
            <p:txBody>
              <a:bodyPr/>
              <a:lstStyle/>
              <a:p>
                <a:endParaRPr lang="id-ID"/>
              </a:p>
            </p:txBody>
          </p:sp>
        </p:grpSp>
        <p:grpSp>
          <p:nvGrpSpPr>
            <p:cNvPr id="5" name="Group 167"/>
            <p:cNvGrpSpPr>
              <a:grpSpLocks/>
            </p:cNvGrpSpPr>
            <p:nvPr/>
          </p:nvGrpSpPr>
          <p:grpSpPr bwMode="auto">
            <a:xfrm>
              <a:off x="528" y="1920"/>
              <a:ext cx="979" cy="1280"/>
              <a:chOff x="384" y="1648"/>
              <a:chExt cx="1555" cy="2150"/>
            </a:xfrm>
          </p:grpSpPr>
          <p:sp>
            <p:nvSpPr>
              <p:cNvPr id="19504" name="Freeform 168"/>
              <p:cNvSpPr>
                <a:spLocks/>
              </p:cNvSpPr>
              <p:nvPr/>
            </p:nvSpPr>
            <p:spPr bwMode="auto">
              <a:xfrm>
                <a:off x="409" y="1681"/>
                <a:ext cx="1508" cy="2106"/>
              </a:xfrm>
              <a:custGeom>
                <a:avLst/>
                <a:gdLst>
                  <a:gd name="T0" fmla="*/ 259 w 3017"/>
                  <a:gd name="T1" fmla="*/ 281 h 4210"/>
                  <a:gd name="T2" fmla="*/ 94 w 3017"/>
                  <a:gd name="T3" fmla="*/ 1157 h 4210"/>
                  <a:gd name="T4" fmla="*/ 56 w 3017"/>
                  <a:gd name="T5" fmla="*/ 1488 h 4210"/>
                  <a:gd name="T6" fmla="*/ 0 w 3017"/>
                  <a:gd name="T7" fmla="*/ 2060 h 4210"/>
                  <a:gd name="T8" fmla="*/ 331 w 3017"/>
                  <a:gd name="T9" fmla="*/ 3813 h 4210"/>
                  <a:gd name="T10" fmla="*/ 517 w 3017"/>
                  <a:gd name="T11" fmla="*/ 3967 h 4210"/>
                  <a:gd name="T12" fmla="*/ 903 w 3017"/>
                  <a:gd name="T13" fmla="*/ 4111 h 4210"/>
                  <a:gd name="T14" fmla="*/ 1707 w 3017"/>
                  <a:gd name="T15" fmla="*/ 4210 h 4210"/>
                  <a:gd name="T16" fmla="*/ 2312 w 3017"/>
                  <a:gd name="T17" fmla="*/ 4077 h 4210"/>
                  <a:gd name="T18" fmla="*/ 2654 w 3017"/>
                  <a:gd name="T19" fmla="*/ 3847 h 4210"/>
                  <a:gd name="T20" fmla="*/ 2985 w 3017"/>
                  <a:gd name="T21" fmla="*/ 2777 h 4210"/>
                  <a:gd name="T22" fmla="*/ 3017 w 3017"/>
                  <a:gd name="T23" fmla="*/ 2039 h 4210"/>
                  <a:gd name="T24" fmla="*/ 2951 w 3017"/>
                  <a:gd name="T25" fmla="*/ 1224 h 4210"/>
                  <a:gd name="T26" fmla="*/ 2797 w 3017"/>
                  <a:gd name="T27" fmla="*/ 528 h 4210"/>
                  <a:gd name="T28" fmla="*/ 2768 w 3017"/>
                  <a:gd name="T29" fmla="*/ 313 h 4210"/>
                  <a:gd name="T30" fmla="*/ 2666 w 3017"/>
                  <a:gd name="T31" fmla="*/ 211 h 4210"/>
                  <a:gd name="T32" fmla="*/ 2460 w 3017"/>
                  <a:gd name="T33" fmla="*/ 131 h 4210"/>
                  <a:gd name="T34" fmla="*/ 2027 w 3017"/>
                  <a:gd name="T35" fmla="*/ 23 h 4210"/>
                  <a:gd name="T36" fmla="*/ 1508 w 3017"/>
                  <a:gd name="T37" fmla="*/ 0 h 4210"/>
                  <a:gd name="T38" fmla="*/ 837 w 3017"/>
                  <a:gd name="T39" fmla="*/ 34 h 4210"/>
                  <a:gd name="T40" fmla="*/ 455 w 3017"/>
                  <a:gd name="T41" fmla="*/ 131 h 4210"/>
                  <a:gd name="T42" fmla="*/ 259 w 3017"/>
                  <a:gd name="T43" fmla="*/ 281 h 4210"/>
                  <a:gd name="T44" fmla="*/ 259 w 3017"/>
                  <a:gd name="T45" fmla="*/ 281 h 4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7"/>
                  <a:gd name="T70" fmla="*/ 0 h 4210"/>
                  <a:gd name="T71" fmla="*/ 3017 w 3017"/>
                  <a:gd name="T72" fmla="*/ 4210 h 4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7" h="4210">
                    <a:moveTo>
                      <a:pt x="259" y="281"/>
                    </a:moveTo>
                    <a:lnTo>
                      <a:pt x="94" y="1157"/>
                    </a:lnTo>
                    <a:lnTo>
                      <a:pt x="56" y="1488"/>
                    </a:lnTo>
                    <a:lnTo>
                      <a:pt x="0" y="2060"/>
                    </a:lnTo>
                    <a:lnTo>
                      <a:pt x="331" y="3813"/>
                    </a:lnTo>
                    <a:lnTo>
                      <a:pt x="517" y="3967"/>
                    </a:lnTo>
                    <a:lnTo>
                      <a:pt x="903" y="4111"/>
                    </a:lnTo>
                    <a:lnTo>
                      <a:pt x="1707" y="4210"/>
                    </a:lnTo>
                    <a:lnTo>
                      <a:pt x="2312" y="4077"/>
                    </a:lnTo>
                    <a:lnTo>
                      <a:pt x="2654" y="3847"/>
                    </a:lnTo>
                    <a:lnTo>
                      <a:pt x="2985" y="2777"/>
                    </a:lnTo>
                    <a:lnTo>
                      <a:pt x="3017" y="2039"/>
                    </a:lnTo>
                    <a:lnTo>
                      <a:pt x="2951" y="1224"/>
                    </a:lnTo>
                    <a:lnTo>
                      <a:pt x="2797" y="528"/>
                    </a:lnTo>
                    <a:lnTo>
                      <a:pt x="2768" y="313"/>
                    </a:lnTo>
                    <a:lnTo>
                      <a:pt x="2666" y="211"/>
                    </a:lnTo>
                    <a:lnTo>
                      <a:pt x="2460" y="131"/>
                    </a:lnTo>
                    <a:lnTo>
                      <a:pt x="2027" y="23"/>
                    </a:lnTo>
                    <a:lnTo>
                      <a:pt x="1508" y="0"/>
                    </a:lnTo>
                    <a:lnTo>
                      <a:pt x="837" y="34"/>
                    </a:lnTo>
                    <a:lnTo>
                      <a:pt x="455" y="131"/>
                    </a:lnTo>
                    <a:lnTo>
                      <a:pt x="259" y="281"/>
                    </a:lnTo>
                    <a:close/>
                  </a:path>
                </a:pathLst>
              </a:custGeom>
              <a:solidFill>
                <a:srgbClr val="CC7F4C"/>
              </a:solidFill>
              <a:ln w="9525">
                <a:noFill/>
                <a:round/>
                <a:headEnd/>
                <a:tailEnd/>
              </a:ln>
            </p:spPr>
            <p:txBody>
              <a:bodyPr/>
              <a:lstStyle/>
              <a:p>
                <a:endParaRPr lang="id-ID"/>
              </a:p>
            </p:txBody>
          </p:sp>
          <p:sp>
            <p:nvSpPr>
              <p:cNvPr id="19505" name="Freeform 169"/>
              <p:cNvSpPr>
                <a:spLocks/>
              </p:cNvSpPr>
              <p:nvPr/>
            </p:nvSpPr>
            <p:spPr bwMode="auto">
              <a:xfrm>
                <a:off x="515" y="1666"/>
                <a:ext cx="1278" cy="718"/>
              </a:xfrm>
              <a:custGeom>
                <a:avLst/>
                <a:gdLst>
                  <a:gd name="T0" fmla="*/ 0 w 2555"/>
                  <a:gd name="T1" fmla="*/ 396 h 1436"/>
                  <a:gd name="T2" fmla="*/ 23 w 2555"/>
                  <a:gd name="T3" fmla="*/ 308 h 1436"/>
                  <a:gd name="T4" fmla="*/ 257 w 2555"/>
                  <a:gd name="T5" fmla="*/ 132 h 1436"/>
                  <a:gd name="T6" fmla="*/ 784 w 2555"/>
                  <a:gd name="T7" fmla="*/ 29 h 1436"/>
                  <a:gd name="T8" fmla="*/ 1251 w 2555"/>
                  <a:gd name="T9" fmla="*/ 0 h 1436"/>
                  <a:gd name="T10" fmla="*/ 1852 w 2555"/>
                  <a:gd name="T11" fmla="*/ 44 h 1436"/>
                  <a:gd name="T12" fmla="*/ 2445 w 2555"/>
                  <a:gd name="T13" fmla="*/ 213 h 1436"/>
                  <a:gd name="T14" fmla="*/ 2555 w 2555"/>
                  <a:gd name="T15" fmla="*/ 352 h 1436"/>
                  <a:gd name="T16" fmla="*/ 2555 w 2555"/>
                  <a:gd name="T17" fmla="*/ 491 h 1436"/>
                  <a:gd name="T18" fmla="*/ 2378 w 2555"/>
                  <a:gd name="T19" fmla="*/ 660 h 1436"/>
                  <a:gd name="T20" fmla="*/ 2167 w 2555"/>
                  <a:gd name="T21" fmla="*/ 673 h 1436"/>
                  <a:gd name="T22" fmla="*/ 1582 w 2555"/>
                  <a:gd name="T23" fmla="*/ 770 h 1436"/>
                  <a:gd name="T24" fmla="*/ 1574 w 2555"/>
                  <a:gd name="T25" fmla="*/ 1436 h 1436"/>
                  <a:gd name="T26" fmla="*/ 1428 w 2555"/>
                  <a:gd name="T27" fmla="*/ 799 h 1436"/>
                  <a:gd name="T28" fmla="*/ 823 w 2555"/>
                  <a:gd name="T29" fmla="*/ 759 h 1436"/>
                  <a:gd name="T30" fmla="*/ 578 w 2555"/>
                  <a:gd name="T31" fmla="*/ 1392 h 1436"/>
                  <a:gd name="T32" fmla="*/ 666 w 2555"/>
                  <a:gd name="T33" fmla="*/ 719 h 1436"/>
                  <a:gd name="T34" fmla="*/ 234 w 2555"/>
                  <a:gd name="T35" fmla="*/ 586 h 1436"/>
                  <a:gd name="T36" fmla="*/ 0 w 2555"/>
                  <a:gd name="T37" fmla="*/ 396 h 1436"/>
                  <a:gd name="T38" fmla="*/ 0 w 2555"/>
                  <a:gd name="T39" fmla="*/ 396 h 1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5"/>
                  <a:gd name="T61" fmla="*/ 0 h 1436"/>
                  <a:gd name="T62" fmla="*/ 2555 w 2555"/>
                  <a:gd name="T63" fmla="*/ 1436 h 1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5" h="1436">
                    <a:moveTo>
                      <a:pt x="0" y="396"/>
                    </a:moveTo>
                    <a:lnTo>
                      <a:pt x="23" y="308"/>
                    </a:lnTo>
                    <a:lnTo>
                      <a:pt x="257" y="132"/>
                    </a:lnTo>
                    <a:lnTo>
                      <a:pt x="784" y="29"/>
                    </a:lnTo>
                    <a:lnTo>
                      <a:pt x="1251" y="0"/>
                    </a:lnTo>
                    <a:lnTo>
                      <a:pt x="1852" y="44"/>
                    </a:lnTo>
                    <a:lnTo>
                      <a:pt x="2445" y="213"/>
                    </a:lnTo>
                    <a:lnTo>
                      <a:pt x="2555" y="352"/>
                    </a:lnTo>
                    <a:lnTo>
                      <a:pt x="2555" y="491"/>
                    </a:lnTo>
                    <a:lnTo>
                      <a:pt x="2378" y="660"/>
                    </a:lnTo>
                    <a:lnTo>
                      <a:pt x="2167" y="673"/>
                    </a:lnTo>
                    <a:lnTo>
                      <a:pt x="1582" y="770"/>
                    </a:lnTo>
                    <a:lnTo>
                      <a:pt x="1574" y="1436"/>
                    </a:lnTo>
                    <a:lnTo>
                      <a:pt x="1428" y="799"/>
                    </a:lnTo>
                    <a:lnTo>
                      <a:pt x="823" y="759"/>
                    </a:lnTo>
                    <a:lnTo>
                      <a:pt x="578" y="1392"/>
                    </a:lnTo>
                    <a:lnTo>
                      <a:pt x="666" y="719"/>
                    </a:lnTo>
                    <a:lnTo>
                      <a:pt x="234" y="586"/>
                    </a:lnTo>
                    <a:lnTo>
                      <a:pt x="0" y="396"/>
                    </a:lnTo>
                    <a:close/>
                  </a:path>
                </a:pathLst>
              </a:custGeom>
              <a:solidFill>
                <a:srgbClr val="E5B27F"/>
              </a:solidFill>
              <a:ln w="9525">
                <a:noFill/>
                <a:round/>
                <a:headEnd/>
                <a:tailEnd/>
              </a:ln>
            </p:spPr>
            <p:txBody>
              <a:bodyPr/>
              <a:lstStyle/>
              <a:p>
                <a:endParaRPr lang="id-ID"/>
              </a:p>
            </p:txBody>
          </p:sp>
          <p:sp>
            <p:nvSpPr>
              <p:cNvPr id="19506" name="Freeform 170"/>
              <p:cNvSpPr>
                <a:spLocks/>
              </p:cNvSpPr>
              <p:nvPr/>
            </p:nvSpPr>
            <p:spPr bwMode="auto">
              <a:xfrm>
                <a:off x="384" y="2233"/>
                <a:ext cx="1546" cy="421"/>
              </a:xfrm>
              <a:custGeom>
                <a:avLst/>
                <a:gdLst>
                  <a:gd name="T0" fmla="*/ 127 w 3093"/>
                  <a:gd name="T1" fmla="*/ 0 h 842"/>
                  <a:gd name="T2" fmla="*/ 38 w 3093"/>
                  <a:gd name="T3" fmla="*/ 55 h 842"/>
                  <a:gd name="T4" fmla="*/ 0 w 3093"/>
                  <a:gd name="T5" fmla="*/ 358 h 842"/>
                  <a:gd name="T6" fmla="*/ 38 w 3093"/>
                  <a:gd name="T7" fmla="*/ 447 h 842"/>
                  <a:gd name="T8" fmla="*/ 243 w 3093"/>
                  <a:gd name="T9" fmla="*/ 607 h 842"/>
                  <a:gd name="T10" fmla="*/ 1304 w 3093"/>
                  <a:gd name="T11" fmla="*/ 842 h 842"/>
                  <a:gd name="T12" fmla="*/ 2604 w 3093"/>
                  <a:gd name="T13" fmla="*/ 738 h 842"/>
                  <a:gd name="T14" fmla="*/ 3093 w 3093"/>
                  <a:gd name="T15" fmla="*/ 447 h 842"/>
                  <a:gd name="T16" fmla="*/ 3083 w 3093"/>
                  <a:gd name="T17" fmla="*/ 116 h 842"/>
                  <a:gd name="T18" fmla="*/ 3023 w 3093"/>
                  <a:gd name="T19" fmla="*/ 55 h 842"/>
                  <a:gd name="T20" fmla="*/ 2988 w 3093"/>
                  <a:gd name="T21" fmla="*/ 171 h 842"/>
                  <a:gd name="T22" fmla="*/ 2654 w 3093"/>
                  <a:gd name="T23" fmla="*/ 314 h 842"/>
                  <a:gd name="T24" fmla="*/ 1823 w 3093"/>
                  <a:gd name="T25" fmla="*/ 441 h 842"/>
                  <a:gd name="T26" fmla="*/ 964 w 3093"/>
                  <a:gd name="T27" fmla="*/ 413 h 842"/>
                  <a:gd name="T28" fmla="*/ 369 w 3093"/>
                  <a:gd name="T29" fmla="*/ 293 h 842"/>
                  <a:gd name="T30" fmla="*/ 122 w 3093"/>
                  <a:gd name="T31" fmla="*/ 143 h 842"/>
                  <a:gd name="T32" fmla="*/ 127 w 3093"/>
                  <a:gd name="T33" fmla="*/ 0 h 842"/>
                  <a:gd name="T34" fmla="*/ 127 w 3093"/>
                  <a:gd name="T35" fmla="*/ 0 h 8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3"/>
                  <a:gd name="T55" fmla="*/ 0 h 842"/>
                  <a:gd name="T56" fmla="*/ 3093 w 3093"/>
                  <a:gd name="T57" fmla="*/ 842 h 8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3" h="842">
                    <a:moveTo>
                      <a:pt x="127" y="0"/>
                    </a:moveTo>
                    <a:lnTo>
                      <a:pt x="38" y="55"/>
                    </a:lnTo>
                    <a:lnTo>
                      <a:pt x="0" y="358"/>
                    </a:lnTo>
                    <a:lnTo>
                      <a:pt x="38" y="447"/>
                    </a:lnTo>
                    <a:lnTo>
                      <a:pt x="243" y="607"/>
                    </a:lnTo>
                    <a:lnTo>
                      <a:pt x="1304" y="842"/>
                    </a:lnTo>
                    <a:lnTo>
                      <a:pt x="2604" y="738"/>
                    </a:lnTo>
                    <a:lnTo>
                      <a:pt x="3093" y="447"/>
                    </a:lnTo>
                    <a:lnTo>
                      <a:pt x="3083" y="116"/>
                    </a:lnTo>
                    <a:lnTo>
                      <a:pt x="3023" y="55"/>
                    </a:lnTo>
                    <a:lnTo>
                      <a:pt x="2988" y="171"/>
                    </a:lnTo>
                    <a:lnTo>
                      <a:pt x="2654" y="314"/>
                    </a:lnTo>
                    <a:lnTo>
                      <a:pt x="1823" y="441"/>
                    </a:lnTo>
                    <a:lnTo>
                      <a:pt x="964" y="413"/>
                    </a:lnTo>
                    <a:lnTo>
                      <a:pt x="369" y="293"/>
                    </a:lnTo>
                    <a:lnTo>
                      <a:pt x="122" y="143"/>
                    </a:lnTo>
                    <a:lnTo>
                      <a:pt x="127" y="0"/>
                    </a:lnTo>
                    <a:close/>
                  </a:path>
                </a:pathLst>
              </a:custGeom>
              <a:solidFill>
                <a:srgbClr val="B2FAFF"/>
              </a:solidFill>
              <a:ln w="9525">
                <a:noFill/>
                <a:round/>
                <a:headEnd/>
                <a:tailEnd/>
              </a:ln>
            </p:spPr>
            <p:txBody>
              <a:bodyPr/>
              <a:lstStyle/>
              <a:p>
                <a:endParaRPr lang="id-ID"/>
              </a:p>
            </p:txBody>
          </p:sp>
          <p:sp>
            <p:nvSpPr>
              <p:cNvPr id="19507" name="Freeform 171"/>
              <p:cNvSpPr>
                <a:spLocks/>
              </p:cNvSpPr>
              <p:nvPr/>
            </p:nvSpPr>
            <p:spPr bwMode="auto">
              <a:xfrm>
                <a:off x="412" y="2957"/>
                <a:ext cx="1499" cy="447"/>
              </a:xfrm>
              <a:custGeom>
                <a:avLst/>
                <a:gdLst>
                  <a:gd name="T0" fmla="*/ 67 w 3000"/>
                  <a:gd name="T1" fmla="*/ 0 h 893"/>
                  <a:gd name="T2" fmla="*/ 0 w 3000"/>
                  <a:gd name="T3" fmla="*/ 133 h 893"/>
                  <a:gd name="T4" fmla="*/ 72 w 3000"/>
                  <a:gd name="T5" fmla="*/ 513 h 893"/>
                  <a:gd name="T6" fmla="*/ 148 w 3000"/>
                  <a:gd name="T7" fmla="*/ 585 h 893"/>
                  <a:gd name="T8" fmla="*/ 502 w 3000"/>
                  <a:gd name="T9" fmla="*/ 762 h 893"/>
                  <a:gd name="T10" fmla="*/ 1713 w 3000"/>
                  <a:gd name="T11" fmla="*/ 893 h 893"/>
                  <a:gd name="T12" fmla="*/ 2654 w 3000"/>
                  <a:gd name="T13" fmla="*/ 745 h 893"/>
                  <a:gd name="T14" fmla="*/ 2950 w 3000"/>
                  <a:gd name="T15" fmla="*/ 496 h 893"/>
                  <a:gd name="T16" fmla="*/ 3000 w 3000"/>
                  <a:gd name="T17" fmla="*/ 199 h 893"/>
                  <a:gd name="T18" fmla="*/ 2880 w 3000"/>
                  <a:gd name="T19" fmla="*/ 353 h 893"/>
                  <a:gd name="T20" fmla="*/ 2587 w 3000"/>
                  <a:gd name="T21" fmla="*/ 446 h 893"/>
                  <a:gd name="T22" fmla="*/ 1911 w 3000"/>
                  <a:gd name="T23" fmla="*/ 519 h 893"/>
                  <a:gd name="T24" fmla="*/ 1260 w 3000"/>
                  <a:gd name="T25" fmla="*/ 557 h 893"/>
                  <a:gd name="T26" fmla="*/ 721 w 3000"/>
                  <a:gd name="T27" fmla="*/ 490 h 893"/>
                  <a:gd name="T28" fmla="*/ 143 w 3000"/>
                  <a:gd name="T29" fmla="*/ 260 h 893"/>
                  <a:gd name="T30" fmla="*/ 67 w 3000"/>
                  <a:gd name="T31" fmla="*/ 0 h 893"/>
                  <a:gd name="T32" fmla="*/ 67 w 3000"/>
                  <a:gd name="T33" fmla="*/ 0 h 8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0"/>
                  <a:gd name="T52" fmla="*/ 0 h 893"/>
                  <a:gd name="T53" fmla="*/ 3000 w 3000"/>
                  <a:gd name="T54" fmla="*/ 893 h 8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0" h="893">
                    <a:moveTo>
                      <a:pt x="67" y="0"/>
                    </a:moveTo>
                    <a:lnTo>
                      <a:pt x="0" y="133"/>
                    </a:lnTo>
                    <a:lnTo>
                      <a:pt x="72" y="513"/>
                    </a:lnTo>
                    <a:lnTo>
                      <a:pt x="148" y="585"/>
                    </a:lnTo>
                    <a:lnTo>
                      <a:pt x="502" y="762"/>
                    </a:lnTo>
                    <a:lnTo>
                      <a:pt x="1713" y="893"/>
                    </a:lnTo>
                    <a:lnTo>
                      <a:pt x="2654" y="745"/>
                    </a:lnTo>
                    <a:lnTo>
                      <a:pt x="2950" y="496"/>
                    </a:lnTo>
                    <a:lnTo>
                      <a:pt x="3000" y="199"/>
                    </a:lnTo>
                    <a:lnTo>
                      <a:pt x="2880" y="353"/>
                    </a:lnTo>
                    <a:lnTo>
                      <a:pt x="2587" y="446"/>
                    </a:lnTo>
                    <a:lnTo>
                      <a:pt x="1911" y="519"/>
                    </a:lnTo>
                    <a:lnTo>
                      <a:pt x="1260" y="557"/>
                    </a:lnTo>
                    <a:lnTo>
                      <a:pt x="721" y="490"/>
                    </a:lnTo>
                    <a:lnTo>
                      <a:pt x="143" y="260"/>
                    </a:lnTo>
                    <a:lnTo>
                      <a:pt x="67" y="0"/>
                    </a:lnTo>
                    <a:close/>
                  </a:path>
                </a:pathLst>
              </a:custGeom>
              <a:solidFill>
                <a:srgbClr val="B2FAFF"/>
              </a:solidFill>
              <a:ln w="9525">
                <a:noFill/>
                <a:round/>
                <a:headEnd/>
                <a:tailEnd/>
              </a:ln>
            </p:spPr>
            <p:txBody>
              <a:bodyPr/>
              <a:lstStyle/>
              <a:p>
                <a:endParaRPr lang="id-ID"/>
              </a:p>
            </p:txBody>
          </p:sp>
          <p:sp>
            <p:nvSpPr>
              <p:cNvPr id="19508" name="Freeform 172"/>
              <p:cNvSpPr>
                <a:spLocks/>
              </p:cNvSpPr>
              <p:nvPr/>
            </p:nvSpPr>
            <p:spPr bwMode="auto">
              <a:xfrm>
                <a:off x="523" y="2234"/>
                <a:ext cx="1416" cy="414"/>
              </a:xfrm>
              <a:custGeom>
                <a:avLst/>
                <a:gdLst>
                  <a:gd name="T0" fmla="*/ 79 w 2832"/>
                  <a:gd name="T1" fmla="*/ 405 h 829"/>
                  <a:gd name="T2" fmla="*/ 739 w 2832"/>
                  <a:gd name="T3" fmla="*/ 513 h 829"/>
                  <a:gd name="T4" fmla="*/ 1499 w 2832"/>
                  <a:gd name="T5" fmla="*/ 557 h 829"/>
                  <a:gd name="T6" fmla="*/ 2267 w 2832"/>
                  <a:gd name="T7" fmla="*/ 462 h 829"/>
                  <a:gd name="T8" fmla="*/ 2547 w 2832"/>
                  <a:gd name="T9" fmla="*/ 352 h 829"/>
                  <a:gd name="T10" fmla="*/ 2283 w 2832"/>
                  <a:gd name="T11" fmla="*/ 359 h 829"/>
                  <a:gd name="T12" fmla="*/ 2745 w 2832"/>
                  <a:gd name="T13" fmla="*/ 192 h 829"/>
                  <a:gd name="T14" fmla="*/ 2701 w 2832"/>
                  <a:gd name="T15" fmla="*/ 0 h 829"/>
                  <a:gd name="T16" fmla="*/ 2824 w 2832"/>
                  <a:gd name="T17" fmla="*/ 82 h 829"/>
                  <a:gd name="T18" fmla="*/ 2832 w 2832"/>
                  <a:gd name="T19" fmla="*/ 449 h 829"/>
                  <a:gd name="T20" fmla="*/ 2473 w 2832"/>
                  <a:gd name="T21" fmla="*/ 683 h 829"/>
                  <a:gd name="T22" fmla="*/ 1792 w 2832"/>
                  <a:gd name="T23" fmla="*/ 742 h 829"/>
                  <a:gd name="T24" fmla="*/ 1089 w 2832"/>
                  <a:gd name="T25" fmla="*/ 829 h 829"/>
                  <a:gd name="T26" fmla="*/ 562 w 2832"/>
                  <a:gd name="T27" fmla="*/ 762 h 829"/>
                  <a:gd name="T28" fmla="*/ 0 w 2832"/>
                  <a:gd name="T29" fmla="*/ 601 h 829"/>
                  <a:gd name="T30" fmla="*/ 922 w 2832"/>
                  <a:gd name="T31" fmla="*/ 683 h 829"/>
                  <a:gd name="T32" fmla="*/ 1083 w 2832"/>
                  <a:gd name="T33" fmla="*/ 616 h 829"/>
                  <a:gd name="T34" fmla="*/ 629 w 2832"/>
                  <a:gd name="T35" fmla="*/ 601 h 829"/>
                  <a:gd name="T36" fmla="*/ 79 w 2832"/>
                  <a:gd name="T37" fmla="*/ 405 h 829"/>
                  <a:gd name="T38" fmla="*/ 79 w 2832"/>
                  <a:gd name="T39" fmla="*/ 405 h 8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2"/>
                  <a:gd name="T61" fmla="*/ 0 h 829"/>
                  <a:gd name="T62" fmla="*/ 2832 w 2832"/>
                  <a:gd name="T63" fmla="*/ 829 h 8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2" h="829">
                    <a:moveTo>
                      <a:pt x="79" y="405"/>
                    </a:moveTo>
                    <a:lnTo>
                      <a:pt x="739" y="513"/>
                    </a:lnTo>
                    <a:lnTo>
                      <a:pt x="1499" y="557"/>
                    </a:lnTo>
                    <a:lnTo>
                      <a:pt x="2267" y="462"/>
                    </a:lnTo>
                    <a:lnTo>
                      <a:pt x="2547" y="352"/>
                    </a:lnTo>
                    <a:lnTo>
                      <a:pt x="2283" y="359"/>
                    </a:lnTo>
                    <a:lnTo>
                      <a:pt x="2745" y="192"/>
                    </a:lnTo>
                    <a:lnTo>
                      <a:pt x="2701" y="0"/>
                    </a:lnTo>
                    <a:lnTo>
                      <a:pt x="2824" y="82"/>
                    </a:lnTo>
                    <a:lnTo>
                      <a:pt x="2832" y="449"/>
                    </a:lnTo>
                    <a:lnTo>
                      <a:pt x="2473" y="683"/>
                    </a:lnTo>
                    <a:lnTo>
                      <a:pt x="1792" y="742"/>
                    </a:lnTo>
                    <a:lnTo>
                      <a:pt x="1089" y="829"/>
                    </a:lnTo>
                    <a:lnTo>
                      <a:pt x="562" y="762"/>
                    </a:lnTo>
                    <a:lnTo>
                      <a:pt x="0" y="601"/>
                    </a:lnTo>
                    <a:lnTo>
                      <a:pt x="922" y="683"/>
                    </a:lnTo>
                    <a:lnTo>
                      <a:pt x="1083" y="616"/>
                    </a:lnTo>
                    <a:lnTo>
                      <a:pt x="629" y="601"/>
                    </a:lnTo>
                    <a:lnTo>
                      <a:pt x="79" y="405"/>
                    </a:lnTo>
                    <a:close/>
                  </a:path>
                </a:pathLst>
              </a:custGeom>
              <a:solidFill>
                <a:srgbClr val="80C5E4"/>
              </a:solidFill>
              <a:ln w="9525">
                <a:noFill/>
                <a:round/>
                <a:headEnd/>
                <a:tailEnd/>
              </a:ln>
            </p:spPr>
            <p:txBody>
              <a:bodyPr/>
              <a:lstStyle/>
              <a:p>
                <a:endParaRPr lang="id-ID"/>
              </a:p>
            </p:txBody>
          </p:sp>
          <p:sp>
            <p:nvSpPr>
              <p:cNvPr id="19509" name="Freeform 173"/>
              <p:cNvSpPr>
                <a:spLocks/>
              </p:cNvSpPr>
              <p:nvPr/>
            </p:nvSpPr>
            <p:spPr bwMode="auto">
              <a:xfrm>
                <a:off x="563" y="3095"/>
                <a:ext cx="1339" cy="311"/>
              </a:xfrm>
              <a:custGeom>
                <a:avLst/>
                <a:gdLst>
                  <a:gd name="T0" fmla="*/ 0 w 2679"/>
                  <a:gd name="T1" fmla="*/ 147 h 624"/>
                  <a:gd name="T2" fmla="*/ 476 w 2679"/>
                  <a:gd name="T3" fmla="*/ 331 h 624"/>
                  <a:gd name="T4" fmla="*/ 1171 w 2679"/>
                  <a:gd name="T5" fmla="*/ 346 h 624"/>
                  <a:gd name="T6" fmla="*/ 1888 w 2679"/>
                  <a:gd name="T7" fmla="*/ 331 h 624"/>
                  <a:gd name="T8" fmla="*/ 2093 w 2679"/>
                  <a:gd name="T9" fmla="*/ 295 h 624"/>
                  <a:gd name="T10" fmla="*/ 1785 w 2679"/>
                  <a:gd name="T11" fmla="*/ 249 h 624"/>
                  <a:gd name="T12" fmla="*/ 2445 w 2679"/>
                  <a:gd name="T13" fmla="*/ 154 h 624"/>
                  <a:gd name="T14" fmla="*/ 2679 w 2679"/>
                  <a:gd name="T15" fmla="*/ 0 h 624"/>
                  <a:gd name="T16" fmla="*/ 2628 w 2679"/>
                  <a:gd name="T17" fmla="*/ 221 h 624"/>
                  <a:gd name="T18" fmla="*/ 2283 w 2679"/>
                  <a:gd name="T19" fmla="*/ 557 h 624"/>
                  <a:gd name="T20" fmla="*/ 1618 w 2679"/>
                  <a:gd name="T21" fmla="*/ 588 h 624"/>
                  <a:gd name="T22" fmla="*/ 791 w 2679"/>
                  <a:gd name="T23" fmla="*/ 624 h 624"/>
                  <a:gd name="T24" fmla="*/ 578 w 2679"/>
                  <a:gd name="T25" fmla="*/ 536 h 624"/>
                  <a:gd name="T26" fmla="*/ 820 w 2679"/>
                  <a:gd name="T27" fmla="*/ 493 h 624"/>
                  <a:gd name="T28" fmla="*/ 470 w 2679"/>
                  <a:gd name="T29" fmla="*/ 441 h 624"/>
                  <a:gd name="T30" fmla="*/ 0 w 2679"/>
                  <a:gd name="T31" fmla="*/ 147 h 624"/>
                  <a:gd name="T32" fmla="*/ 0 w 2679"/>
                  <a:gd name="T33" fmla="*/ 147 h 6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9"/>
                  <a:gd name="T52" fmla="*/ 0 h 624"/>
                  <a:gd name="T53" fmla="*/ 2679 w 2679"/>
                  <a:gd name="T54" fmla="*/ 624 h 6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9" h="624">
                    <a:moveTo>
                      <a:pt x="0" y="147"/>
                    </a:moveTo>
                    <a:lnTo>
                      <a:pt x="476" y="331"/>
                    </a:lnTo>
                    <a:lnTo>
                      <a:pt x="1171" y="346"/>
                    </a:lnTo>
                    <a:lnTo>
                      <a:pt x="1888" y="331"/>
                    </a:lnTo>
                    <a:lnTo>
                      <a:pt x="2093" y="295"/>
                    </a:lnTo>
                    <a:lnTo>
                      <a:pt x="1785" y="249"/>
                    </a:lnTo>
                    <a:lnTo>
                      <a:pt x="2445" y="154"/>
                    </a:lnTo>
                    <a:lnTo>
                      <a:pt x="2679" y="0"/>
                    </a:lnTo>
                    <a:lnTo>
                      <a:pt x="2628" y="221"/>
                    </a:lnTo>
                    <a:lnTo>
                      <a:pt x="2283" y="557"/>
                    </a:lnTo>
                    <a:lnTo>
                      <a:pt x="1618" y="588"/>
                    </a:lnTo>
                    <a:lnTo>
                      <a:pt x="791" y="624"/>
                    </a:lnTo>
                    <a:lnTo>
                      <a:pt x="578" y="536"/>
                    </a:lnTo>
                    <a:lnTo>
                      <a:pt x="820" y="493"/>
                    </a:lnTo>
                    <a:lnTo>
                      <a:pt x="470" y="441"/>
                    </a:lnTo>
                    <a:lnTo>
                      <a:pt x="0" y="147"/>
                    </a:lnTo>
                    <a:close/>
                  </a:path>
                </a:pathLst>
              </a:custGeom>
              <a:solidFill>
                <a:srgbClr val="80C5E4"/>
              </a:solidFill>
              <a:ln w="9525">
                <a:noFill/>
                <a:round/>
                <a:headEnd/>
                <a:tailEnd/>
              </a:ln>
            </p:spPr>
            <p:txBody>
              <a:bodyPr/>
              <a:lstStyle/>
              <a:p>
                <a:endParaRPr lang="id-ID"/>
              </a:p>
            </p:txBody>
          </p:sp>
          <p:sp>
            <p:nvSpPr>
              <p:cNvPr id="19510" name="Freeform 174"/>
              <p:cNvSpPr>
                <a:spLocks/>
              </p:cNvSpPr>
              <p:nvPr/>
            </p:nvSpPr>
            <p:spPr bwMode="auto">
              <a:xfrm>
                <a:off x="480" y="2536"/>
                <a:ext cx="573" cy="331"/>
              </a:xfrm>
              <a:custGeom>
                <a:avLst/>
                <a:gdLst>
                  <a:gd name="T0" fmla="*/ 1146 w 1146"/>
                  <a:gd name="T1" fmla="*/ 342 h 661"/>
                  <a:gd name="T2" fmla="*/ 717 w 1146"/>
                  <a:gd name="T3" fmla="*/ 330 h 661"/>
                  <a:gd name="T4" fmla="*/ 551 w 1146"/>
                  <a:gd name="T5" fmla="*/ 661 h 661"/>
                  <a:gd name="T6" fmla="*/ 508 w 1146"/>
                  <a:gd name="T7" fmla="*/ 220 h 661"/>
                  <a:gd name="T8" fmla="*/ 122 w 1146"/>
                  <a:gd name="T9" fmla="*/ 142 h 661"/>
                  <a:gd name="T10" fmla="*/ 23 w 1146"/>
                  <a:gd name="T11" fmla="*/ 473 h 661"/>
                  <a:gd name="T12" fmla="*/ 0 w 1146"/>
                  <a:gd name="T13" fmla="*/ 0 h 661"/>
                  <a:gd name="T14" fmla="*/ 1146 w 1146"/>
                  <a:gd name="T15" fmla="*/ 342 h 661"/>
                  <a:gd name="T16" fmla="*/ 1146 w 1146"/>
                  <a:gd name="T17" fmla="*/ 342 h 6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6"/>
                  <a:gd name="T28" fmla="*/ 0 h 661"/>
                  <a:gd name="T29" fmla="*/ 1146 w 1146"/>
                  <a:gd name="T30" fmla="*/ 661 h 6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6" h="661">
                    <a:moveTo>
                      <a:pt x="1146" y="342"/>
                    </a:moveTo>
                    <a:lnTo>
                      <a:pt x="717" y="330"/>
                    </a:lnTo>
                    <a:lnTo>
                      <a:pt x="551" y="661"/>
                    </a:lnTo>
                    <a:lnTo>
                      <a:pt x="508" y="220"/>
                    </a:lnTo>
                    <a:lnTo>
                      <a:pt x="122" y="142"/>
                    </a:lnTo>
                    <a:lnTo>
                      <a:pt x="23" y="473"/>
                    </a:lnTo>
                    <a:lnTo>
                      <a:pt x="0" y="0"/>
                    </a:lnTo>
                    <a:lnTo>
                      <a:pt x="1146" y="342"/>
                    </a:lnTo>
                    <a:close/>
                  </a:path>
                </a:pathLst>
              </a:custGeom>
              <a:solidFill>
                <a:srgbClr val="E5B27F"/>
              </a:solidFill>
              <a:ln w="9525">
                <a:noFill/>
                <a:round/>
                <a:headEnd/>
                <a:tailEnd/>
              </a:ln>
            </p:spPr>
            <p:txBody>
              <a:bodyPr/>
              <a:lstStyle/>
              <a:p>
                <a:endParaRPr lang="id-ID"/>
              </a:p>
            </p:txBody>
          </p:sp>
          <p:sp>
            <p:nvSpPr>
              <p:cNvPr id="19511" name="Freeform 175"/>
              <p:cNvSpPr>
                <a:spLocks/>
              </p:cNvSpPr>
              <p:nvPr/>
            </p:nvSpPr>
            <p:spPr bwMode="auto">
              <a:xfrm>
                <a:off x="384" y="2337"/>
                <a:ext cx="1550" cy="834"/>
              </a:xfrm>
              <a:custGeom>
                <a:avLst/>
                <a:gdLst>
                  <a:gd name="T0" fmla="*/ 3100 w 3100"/>
                  <a:gd name="T1" fmla="*/ 253 h 1667"/>
                  <a:gd name="T2" fmla="*/ 3072 w 3100"/>
                  <a:gd name="T3" fmla="*/ 803 h 1667"/>
                  <a:gd name="T4" fmla="*/ 2988 w 3100"/>
                  <a:gd name="T5" fmla="*/ 915 h 1667"/>
                  <a:gd name="T6" fmla="*/ 2549 w 3100"/>
                  <a:gd name="T7" fmla="*/ 1618 h 1667"/>
                  <a:gd name="T8" fmla="*/ 2439 w 3100"/>
                  <a:gd name="T9" fmla="*/ 915 h 1667"/>
                  <a:gd name="T10" fmla="*/ 1895 w 3100"/>
                  <a:gd name="T11" fmla="*/ 1576 h 1667"/>
                  <a:gd name="T12" fmla="*/ 1795 w 3100"/>
                  <a:gd name="T13" fmla="*/ 1398 h 1667"/>
                  <a:gd name="T14" fmla="*/ 1795 w 3100"/>
                  <a:gd name="T15" fmla="*/ 1398 h 1667"/>
                  <a:gd name="T16" fmla="*/ 1795 w 3100"/>
                  <a:gd name="T17" fmla="*/ 1392 h 1667"/>
                  <a:gd name="T18" fmla="*/ 1795 w 3100"/>
                  <a:gd name="T19" fmla="*/ 1386 h 1667"/>
                  <a:gd name="T20" fmla="*/ 1793 w 3100"/>
                  <a:gd name="T21" fmla="*/ 1375 h 1667"/>
                  <a:gd name="T22" fmla="*/ 1791 w 3100"/>
                  <a:gd name="T23" fmla="*/ 1352 h 1667"/>
                  <a:gd name="T24" fmla="*/ 1789 w 3100"/>
                  <a:gd name="T25" fmla="*/ 1340 h 1667"/>
                  <a:gd name="T26" fmla="*/ 1789 w 3100"/>
                  <a:gd name="T27" fmla="*/ 1335 h 1667"/>
                  <a:gd name="T28" fmla="*/ 1789 w 3100"/>
                  <a:gd name="T29" fmla="*/ 1329 h 1667"/>
                  <a:gd name="T30" fmla="*/ 1789 w 3100"/>
                  <a:gd name="T31" fmla="*/ 1327 h 1667"/>
                  <a:gd name="T32" fmla="*/ 1789 w 3100"/>
                  <a:gd name="T33" fmla="*/ 1323 h 1667"/>
                  <a:gd name="T34" fmla="*/ 1787 w 3100"/>
                  <a:gd name="T35" fmla="*/ 1318 h 1667"/>
                  <a:gd name="T36" fmla="*/ 1787 w 3100"/>
                  <a:gd name="T37" fmla="*/ 1308 h 1667"/>
                  <a:gd name="T38" fmla="*/ 1785 w 3100"/>
                  <a:gd name="T39" fmla="*/ 1297 h 1667"/>
                  <a:gd name="T40" fmla="*/ 1783 w 3100"/>
                  <a:gd name="T41" fmla="*/ 1276 h 1667"/>
                  <a:gd name="T42" fmla="*/ 1781 w 3100"/>
                  <a:gd name="T43" fmla="*/ 1257 h 1667"/>
                  <a:gd name="T44" fmla="*/ 1779 w 3100"/>
                  <a:gd name="T45" fmla="*/ 1238 h 1667"/>
                  <a:gd name="T46" fmla="*/ 1779 w 3100"/>
                  <a:gd name="T47" fmla="*/ 1230 h 1667"/>
                  <a:gd name="T48" fmla="*/ 1777 w 3100"/>
                  <a:gd name="T49" fmla="*/ 1209 h 1667"/>
                  <a:gd name="T50" fmla="*/ 1777 w 3100"/>
                  <a:gd name="T51" fmla="*/ 1204 h 1667"/>
                  <a:gd name="T52" fmla="*/ 1777 w 3100"/>
                  <a:gd name="T53" fmla="*/ 1202 h 1667"/>
                  <a:gd name="T54" fmla="*/ 1777 w 3100"/>
                  <a:gd name="T55" fmla="*/ 1202 h 1667"/>
                  <a:gd name="T56" fmla="*/ 1777 w 3100"/>
                  <a:gd name="T57" fmla="*/ 1202 h 1667"/>
                  <a:gd name="T58" fmla="*/ 1776 w 3100"/>
                  <a:gd name="T59" fmla="*/ 1198 h 1667"/>
                  <a:gd name="T60" fmla="*/ 1774 w 3100"/>
                  <a:gd name="T61" fmla="*/ 1181 h 1667"/>
                  <a:gd name="T62" fmla="*/ 1774 w 3100"/>
                  <a:gd name="T63" fmla="*/ 1169 h 1667"/>
                  <a:gd name="T64" fmla="*/ 1772 w 3100"/>
                  <a:gd name="T65" fmla="*/ 1160 h 1667"/>
                  <a:gd name="T66" fmla="*/ 1715 w 3100"/>
                  <a:gd name="T67" fmla="*/ 746 h 1667"/>
                  <a:gd name="T68" fmla="*/ 795 w 3100"/>
                  <a:gd name="T69" fmla="*/ 592 h 1667"/>
                  <a:gd name="T70" fmla="*/ 772 w 3100"/>
                  <a:gd name="T71" fmla="*/ 1323 h 1667"/>
                  <a:gd name="T72" fmla="*/ 660 w 3100"/>
                  <a:gd name="T73" fmla="*/ 548 h 1667"/>
                  <a:gd name="T74" fmla="*/ 196 w 3100"/>
                  <a:gd name="T75" fmla="*/ 852 h 1667"/>
                  <a:gd name="T76" fmla="*/ 0 w 3100"/>
                  <a:gd name="T77" fmla="*/ 219 h 1667"/>
                  <a:gd name="T78" fmla="*/ 76 w 3100"/>
                  <a:gd name="T79" fmla="*/ 238 h 1667"/>
                  <a:gd name="T80" fmla="*/ 675 w 3100"/>
                  <a:gd name="T81" fmla="*/ 451 h 1667"/>
                  <a:gd name="T82" fmla="*/ 1855 w 3100"/>
                  <a:gd name="T83" fmla="*/ 521 h 1667"/>
                  <a:gd name="T84" fmla="*/ 2975 w 3100"/>
                  <a:gd name="T85" fmla="*/ 295 h 1667"/>
                  <a:gd name="T86" fmla="*/ 3099 w 3100"/>
                  <a:gd name="T87" fmla="*/ 0 h 16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0"/>
                  <a:gd name="T133" fmla="*/ 0 h 1667"/>
                  <a:gd name="T134" fmla="*/ 3100 w 3100"/>
                  <a:gd name="T135" fmla="*/ 1667 h 16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0" h="1667">
                    <a:moveTo>
                      <a:pt x="3099" y="0"/>
                    </a:moveTo>
                    <a:lnTo>
                      <a:pt x="3100" y="253"/>
                    </a:lnTo>
                    <a:lnTo>
                      <a:pt x="3030" y="331"/>
                    </a:lnTo>
                    <a:lnTo>
                      <a:pt x="3072" y="803"/>
                    </a:lnTo>
                    <a:lnTo>
                      <a:pt x="3023" y="1234"/>
                    </a:lnTo>
                    <a:lnTo>
                      <a:pt x="2988" y="915"/>
                    </a:lnTo>
                    <a:lnTo>
                      <a:pt x="2703" y="1181"/>
                    </a:lnTo>
                    <a:lnTo>
                      <a:pt x="2549" y="1618"/>
                    </a:lnTo>
                    <a:lnTo>
                      <a:pt x="2582" y="1059"/>
                    </a:lnTo>
                    <a:lnTo>
                      <a:pt x="2439" y="915"/>
                    </a:lnTo>
                    <a:lnTo>
                      <a:pt x="1922" y="804"/>
                    </a:lnTo>
                    <a:lnTo>
                      <a:pt x="1895" y="1576"/>
                    </a:lnTo>
                    <a:lnTo>
                      <a:pt x="1814" y="1667"/>
                    </a:lnTo>
                    <a:lnTo>
                      <a:pt x="1795" y="1398"/>
                    </a:lnTo>
                    <a:lnTo>
                      <a:pt x="1795" y="1396"/>
                    </a:lnTo>
                    <a:lnTo>
                      <a:pt x="1795" y="1392"/>
                    </a:lnTo>
                    <a:lnTo>
                      <a:pt x="1795" y="1390"/>
                    </a:lnTo>
                    <a:lnTo>
                      <a:pt x="1795" y="1386"/>
                    </a:lnTo>
                    <a:lnTo>
                      <a:pt x="1793" y="1380"/>
                    </a:lnTo>
                    <a:lnTo>
                      <a:pt x="1793" y="1375"/>
                    </a:lnTo>
                    <a:lnTo>
                      <a:pt x="1793" y="1363"/>
                    </a:lnTo>
                    <a:lnTo>
                      <a:pt x="1791" y="1352"/>
                    </a:lnTo>
                    <a:lnTo>
                      <a:pt x="1791" y="1346"/>
                    </a:lnTo>
                    <a:lnTo>
                      <a:pt x="1789" y="1340"/>
                    </a:lnTo>
                    <a:lnTo>
                      <a:pt x="1789" y="1339"/>
                    </a:lnTo>
                    <a:lnTo>
                      <a:pt x="1789" y="1335"/>
                    </a:lnTo>
                    <a:lnTo>
                      <a:pt x="1789" y="1329"/>
                    </a:lnTo>
                    <a:lnTo>
                      <a:pt x="1789" y="1327"/>
                    </a:lnTo>
                    <a:lnTo>
                      <a:pt x="1789" y="1323"/>
                    </a:lnTo>
                    <a:lnTo>
                      <a:pt x="1789" y="1321"/>
                    </a:lnTo>
                    <a:lnTo>
                      <a:pt x="1787" y="1318"/>
                    </a:lnTo>
                    <a:lnTo>
                      <a:pt x="1787" y="1312"/>
                    </a:lnTo>
                    <a:lnTo>
                      <a:pt x="1787" y="1308"/>
                    </a:lnTo>
                    <a:lnTo>
                      <a:pt x="1787" y="1302"/>
                    </a:lnTo>
                    <a:lnTo>
                      <a:pt x="1785" y="1297"/>
                    </a:lnTo>
                    <a:lnTo>
                      <a:pt x="1785" y="1287"/>
                    </a:lnTo>
                    <a:lnTo>
                      <a:pt x="1783" y="1276"/>
                    </a:lnTo>
                    <a:lnTo>
                      <a:pt x="1783" y="1266"/>
                    </a:lnTo>
                    <a:lnTo>
                      <a:pt x="1781" y="1257"/>
                    </a:lnTo>
                    <a:lnTo>
                      <a:pt x="1781" y="1247"/>
                    </a:lnTo>
                    <a:lnTo>
                      <a:pt x="1779" y="1238"/>
                    </a:lnTo>
                    <a:lnTo>
                      <a:pt x="1779" y="1234"/>
                    </a:lnTo>
                    <a:lnTo>
                      <a:pt x="1779" y="1230"/>
                    </a:lnTo>
                    <a:lnTo>
                      <a:pt x="1777" y="1213"/>
                    </a:lnTo>
                    <a:lnTo>
                      <a:pt x="1777" y="1209"/>
                    </a:lnTo>
                    <a:lnTo>
                      <a:pt x="1777" y="1206"/>
                    </a:lnTo>
                    <a:lnTo>
                      <a:pt x="1777" y="1204"/>
                    </a:lnTo>
                    <a:lnTo>
                      <a:pt x="1777" y="1202"/>
                    </a:lnTo>
                    <a:lnTo>
                      <a:pt x="1776" y="1198"/>
                    </a:lnTo>
                    <a:lnTo>
                      <a:pt x="1776" y="1187"/>
                    </a:lnTo>
                    <a:lnTo>
                      <a:pt x="1774" y="1181"/>
                    </a:lnTo>
                    <a:lnTo>
                      <a:pt x="1774" y="1175"/>
                    </a:lnTo>
                    <a:lnTo>
                      <a:pt x="1774" y="1169"/>
                    </a:lnTo>
                    <a:lnTo>
                      <a:pt x="1774" y="1166"/>
                    </a:lnTo>
                    <a:lnTo>
                      <a:pt x="1772" y="1160"/>
                    </a:lnTo>
                    <a:lnTo>
                      <a:pt x="1772" y="1154"/>
                    </a:lnTo>
                    <a:lnTo>
                      <a:pt x="1715" y="746"/>
                    </a:lnTo>
                    <a:lnTo>
                      <a:pt x="1251" y="717"/>
                    </a:lnTo>
                    <a:lnTo>
                      <a:pt x="795" y="592"/>
                    </a:lnTo>
                    <a:lnTo>
                      <a:pt x="751" y="880"/>
                    </a:lnTo>
                    <a:lnTo>
                      <a:pt x="772" y="1323"/>
                    </a:lnTo>
                    <a:lnTo>
                      <a:pt x="667" y="858"/>
                    </a:lnTo>
                    <a:lnTo>
                      <a:pt x="660" y="548"/>
                    </a:lnTo>
                    <a:lnTo>
                      <a:pt x="253" y="428"/>
                    </a:lnTo>
                    <a:lnTo>
                      <a:pt x="196" y="852"/>
                    </a:lnTo>
                    <a:lnTo>
                      <a:pt x="175" y="386"/>
                    </a:lnTo>
                    <a:lnTo>
                      <a:pt x="0" y="219"/>
                    </a:lnTo>
                    <a:lnTo>
                      <a:pt x="21" y="14"/>
                    </a:lnTo>
                    <a:lnTo>
                      <a:pt x="76" y="238"/>
                    </a:lnTo>
                    <a:lnTo>
                      <a:pt x="266" y="373"/>
                    </a:lnTo>
                    <a:lnTo>
                      <a:pt x="675" y="451"/>
                    </a:lnTo>
                    <a:lnTo>
                      <a:pt x="1293" y="542"/>
                    </a:lnTo>
                    <a:lnTo>
                      <a:pt x="1855" y="521"/>
                    </a:lnTo>
                    <a:lnTo>
                      <a:pt x="2601" y="436"/>
                    </a:lnTo>
                    <a:lnTo>
                      <a:pt x="2975" y="295"/>
                    </a:lnTo>
                    <a:lnTo>
                      <a:pt x="3051" y="225"/>
                    </a:lnTo>
                    <a:lnTo>
                      <a:pt x="3099" y="0"/>
                    </a:lnTo>
                    <a:close/>
                  </a:path>
                </a:pathLst>
              </a:custGeom>
              <a:solidFill>
                <a:srgbClr val="000000"/>
              </a:solidFill>
              <a:ln w="9525">
                <a:noFill/>
                <a:round/>
                <a:headEnd/>
                <a:tailEnd/>
              </a:ln>
            </p:spPr>
            <p:txBody>
              <a:bodyPr/>
              <a:lstStyle/>
              <a:p>
                <a:endParaRPr lang="id-ID"/>
              </a:p>
            </p:txBody>
          </p:sp>
          <p:sp>
            <p:nvSpPr>
              <p:cNvPr id="19512" name="Freeform 176"/>
              <p:cNvSpPr>
                <a:spLocks/>
              </p:cNvSpPr>
              <p:nvPr/>
            </p:nvSpPr>
            <p:spPr bwMode="auto">
              <a:xfrm>
                <a:off x="432" y="2976"/>
                <a:ext cx="1507" cy="691"/>
              </a:xfrm>
              <a:custGeom>
                <a:avLst/>
                <a:gdLst>
                  <a:gd name="T0" fmla="*/ 2924 w 3015"/>
                  <a:gd name="T1" fmla="*/ 0 h 1382"/>
                  <a:gd name="T2" fmla="*/ 3015 w 3015"/>
                  <a:gd name="T3" fmla="*/ 165 h 1382"/>
                  <a:gd name="T4" fmla="*/ 2935 w 3015"/>
                  <a:gd name="T5" fmla="*/ 477 h 1382"/>
                  <a:gd name="T6" fmla="*/ 2817 w 3015"/>
                  <a:gd name="T7" fmla="*/ 640 h 1382"/>
                  <a:gd name="T8" fmla="*/ 2623 w 3015"/>
                  <a:gd name="T9" fmla="*/ 1176 h 1382"/>
                  <a:gd name="T10" fmla="*/ 2620 w 3015"/>
                  <a:gd name="T11" fmla="*/ 1003 h 1382"/>
                  <a:gd name="T12" fmla="*/ 2443 w 3015"/>
                  <a:gd name="T13" fmla="*/ 905 h 1382"/>
                  <a:gd name="T14" fmla="*/ 2266 w 3015"/>
                  <a:gd name="T15" fmla="*/ 1313 h 1382"/>
                  <a:gd name="T16" fmla="*/ 2245 w 3015"/>
                  <a:gd name="T17" fmla="*/ 1093 h 1382"/>
                  <a:gd name="T18" fmla="*/ 1772 w 3015"/>
                  <a:gd name="T19" fmla="*/ 994 h 1382"/>
                  <a:gd name="T20" fmla="*/ 1648 w 3015"/>
                  <a:gd name="T21" fmla="*/ 1382 h 1382"/>
                  <a:gd name="T22" fmla="*/ 1661 w 3015"/>
                  <a:gd name="T23" fmla="*/ 1049 h 1382"/>
                  <a:gd name="T24" fmla="*/ 1144 w 3015"/>
                  <a:gd name="T25" fmla="*/ 1003 h 1382"/>
                  <a:gd name="T26" fmla="*/ 800 w 3015"/>
                  <a:gd name="T27" fmla="*/ 815 h 1382"/>
                  <a:gd name="T28" fmla="*/ 836 w 3015"/>
                  <a:gd name="T29" fmla="*/ 1332 h 1382"/>
                  <a:gd name="T30" fmla="*/ 681 w 3015"/>
                  <a:gd name="T31" fmla="*/ 823 h 1382"/>
                  <a:gd name="T32" fmla="*/ 350 w 3015"/>
                  <a:gd name="T33" fmla="*/ 716 h 1382"/>
                  <a:gd name="T34" fmla="*/ 441 w 3015"/>
                  <a:gd name="T35" fmla="*/ 1127 h 1382"/>
                  <a:gd name="T36" fmla="*/ 272 w 3015"/>
                  <a:gd name="T37" fmla="*/ 667 h 1382"/>
                  <a:gd name="T38" fmla="*/ 36 w 3015"/>
                  <a:gd name="T39" fmla="*/ 517 h 1382"/>
                  <a:gd name="T40" fmla="*/ 0 w 3015"/>
                  <a:gd name="T41" fmla="*/ 230 h 1382"/>
                  <a:gd name="T42" fmla="*/ 129 w 3015"/>
                  <a:gd name="T43" fmla="*/ 519 h 1382"/>
                  <a:gd name="T44" fmla="*/ 392 w 3015"/>
                  <a:gd name="T45" fmla="*/ 661 h 1382"/>
                  <a:gd name="T46" fmla="*/ 857 w 3015"/>
                  <a:gd name="T47" fmla="*/ 752 h 1382"/>
                  <a:gd name="T48" fmla="*/ 1500 w 3015"/>
                  <a:gd name="T49" fmla="*/ 789 h 1382"/>
                  <a:gd name="T50" fmla="*/ 2215 w 3015"/>
                  <a:gd name="T51" fmla="*/ 745 h 1382"/>
                  <a:gd name="T52" fmla="*/ 2673 w 3015"/>
                  <a:gd name="T53" fmla="*/ 625 h 1382"/>
                  <a:gd name="T54" fmla="*/ 2857 w 3015"/>
                  <a:gd name="T55" fmla="*/ 456 h 1382"/>
                  <a:gd name="T56" fmla="*/ 2893 w 3015"/>
                  <a:gd name="T57" fmla="*/ 308 h 1382"/>
                  <a:gd name="T58" fmla="*/ 2766 w 3015"/>
                  <a:gd name="T59" fmla="*/ 384 h 1382"/>
                  <a:gd name="T60" fmla="*/ 2445 w 3015"/>
                  <a:gd name="T61" fmla="*/ 481 h 1382"/>
                  <a:gd name="T62" fmla="*/ 1711 w 3015"/>
                  <a:gd name="T63" fmla="*/ 524 h 1382"/>
                  <a:gd name="T64" fmla="*/ 819 w 3015"/>
                  <a:gd name="T65" fmla="*/ 502 h 1382"/>
                  <a:gd name="T66" fmla="*/ 306 w 3015"/>
                  <a:gd name="T67" fmla="*/ 296 h 1382"/>
                  <a:gd name="T68" fmla="*/ 768 w 3015"/>
                  <a:gd name="T69" fmla="*/ 422 h 1382"/>
                  <a:gd name="T70" fmla="*/ 1698 w 3015"/>
                  <a:gd name="T71" fmla="*/ 450 h 1382"/>
                  <a:gd name="T72" fmla="*/ 2458 w 3015"/>
                  <a:gd name="T73" fmla="*/ 384 h 1382"/>
                  <a:gd name="T74" fmla="*/ 2766 w 3015"/>
                  <a:gd name="T75" fmla="*/ 281 h 1382"/>
                  <a:gd name="T76" fmla="*/ 2905 w 3015"/>
                  <a:gd name="T77" fmla="*/ 173 h 1382"/>
                  <a:gd name="T78" fmla="*/ 2924 w 3015"/>
                  <a:gd name="T79" fmla="*/ 0 h 1382"/>
                  <a:gd name="T80" fmla="*/ 2924 w 3015"/>
                  <a:gd name="T81" fmla="*/ 0 h 1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5"/>
                  <a:gd name="T124" fmla="*/ 0 h 1382"/>
                  <a:gd name="T125" fmla="*/ 3015 w 3015"/>
                  <a:gd name="T126" fmla="*/ 1382 h 1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5" h="1382">
                    <a:moveTo>
                      <a:pt x="2924" y="0"/>
                    </a:moveTo>
                    <a:lnTo>
                      <a:pt x="3015" y="165"/>
                    </a:lnTo>
                    <a:lnTo>
                      <a:pt x="2935" y="477"/>
                    </a:lnTo>
                    <a:lnTo>
                      <a:pt x="2817" y="640"/>
                    </a:lnTo>
                    <a:lnTo>
                      <a:pt x="2623" y="1176"/>
                    </a:lnTo>
                    <a:lnTo>
                      <a:pt x="2620" y="1003"/>
                    </a:lnTo>
                    <a:lnTo>
                      <a:pt x="2443" y="905"/>
                    </a:lnTo>
                    <a:lnTo>
                      <a:pt x="2266" y="1313"/>
                    </a:lnTo>
                    <a:lnTo>
                      <a:pt x="2245" y="1093"/>
                    </a:lnTo>
                    <a:lnTo>
                      <a:pt x="1772" y="994"/>
                    </a:lnTo>
                    <a:lnTo>
                      <a:pt x="1648" y="1382"/>
                    </a:lnTo>
                    <a:lnTo>
                      <a:pt x="1661" y="1049"/>
                    </a:lnTo>
                    <a:lnTo>
                      <a:pt x="1144" y="1003"/>
                    </a:lnTo>
                    <a:lnTo>
                      <a:pt x="800" y="815"/>
                    </a:lnTo>
                    <a:lnTo>
                      <a:pt x="836" y="1332"/>
                    </a:lnTo>
                    <a:lnTo>
                      <a:pt x="681" y="823"/>
                    </a:lnTo>
                    <a:lnTo>
                      <a:pt x="350" y="716"/>
                    </a:lnTo>
                    <a:lnTo>
                      <a:pt x="441" y="1127"/>
                    </a:lnTo>
                    <a:lnTo>
                      <a:pt x="272" y="667"/>
                    </a:lnTo>
                    <a:lnTo>
                      <a:pt x="36" y="517"/>
                    </a:lnTo>
                    <a:lnTo>
                      <a:pt x="0" y="230"/>
                    </a:lnTo>
                    <a:lnTo>
                      <a:pt x="129" y="519"/>
                    </a:lnTo>
                    <a:lnTo>
                      <a:pt x="392" y="661"/>
                    </a:lnTo>
                    <a:lnTo>
                      <a:pt x="857" y="752"/>
                    </a:lnTo>
                    <a:lnTo>
                      <a:pt x="1500" y="789"/>
                    </a:lnTo>
                    <a:lnTo>
                      <a:pt x="2215" y="745"/>
                    </a:lnTo>
                    <a:lnTo>
                      <a:pt x="2673" y="625"/>
                    </a:lnTo>
                    <a:lnTo>
                      <a:pt x="2857" y="456"/>
                    </a:lnTo>
                    <a:lnTo>
                      <a:pt x="2893" y="308"/>
                    </a:lnTo>
                    <a:lnTo>
                      <a:pt x="2766" y="384"/>
                    </a:lnTo>
                    <a:lnTo>
                      <a:pt x="2445" y="481"/>
                    </a:lnTo>
                    <a:lnTo>
                      <a:pt x="1711" y="524"/>
                    </a:lnTo>
                    <a:lnTo>
                      <a:pt x="819" y="502"/>
                    </a:lnTo>
                    <a:lnTo>
                      <a:pt x="306" y="296"/>
                    </a:lnTo>
                    <a:lnTo>
                      <a:pt x="768" y="422"/>
                    </a:lnTo>
                    <a:lnTo>
                      <a:pt x="1698" y="450"/>
                    </a:lnTo>
                    <a:lnTo>
                      <a:pt x="2458" y="384"/>
                    </a:lnTo>
                    <a:lnTo>
                      <a:pt x="2766" y="281"/>
                    </a:lnTo>
                    <a:lnTo>
                      <a:pt x="2905" y="173"/>
                    </a:lnTo>
                    <a:lnTo>
                      <a:pt x="2924" y="0"/>
                    </a:lnTo>
                    <a:close/>
                  </a:path>
                </a:pathLst>
              </a:custGeom>
              <a:solidFill>
                <a:srgbClr val="000000"/>
              </a:solidFill>
              <a:ln w="9525">
                <a:noFill/>
                <a:round/>
                <a:headEnd/>
                <a:tailEnd/>
              </a:ln>
            </p:spPr>
            <p:txBody>
              <a:bodyPr/>
              <a:lstStyle/>
              <a:p>
                <a:endParaRPr lang="id-ID"/>
              </a:p>
            </p:txBody>
          </p:sp>
          <p:sp>
            <p:nvSpPr>
              <p:cNvPr id="19513" name="Freeform 177"/>
              <p:cNvSpPr>
                <a:spLocks/>
              </p:cNvSpPr>
              <p:nvPr/>
            </p:nvSpPr>
            <p:spPr bwMode="auto">
              <a:xfrm>
                <a:off x="399" y="2563"/>
                <a:ext cx="158" cy="545"/>
              </a:xfrm>
              <a:custGeom>
                <a:avLst/>
                <a:gdLst>
                  <a:gd name="T0" fmla="*/ 54 w 316"/>
                  <a:gd name="T1" fmla="*/ 0 h 1089"/>
                  <a:gd name="T2" fmla="*/ 135 w 316"/>
                  <a:gd name="T3" fmla="*/ 884 h 1089"/>
                  <a:gd name="T4" fmla="*/ 316 w 316"/>
                  <a:gd name="T5" fmla="*/ 1089 h 1089"/>
                  <a:gd name="T6" fmla="*/ 181 w 316"/>
                  <a:gd name="T7" fmla="*/ 1068 h 1089"/>
                  <a:gd name="T8" fmla="*/ 61 w 316"/>
                  <a:gd name="T9" fmla="*/ 948 h 1089"/>
                  <a:gd name="T10" fmla="*/ 0 w 316"/>
                  <a:gd name="T11" fmla="*/ 401 h 1089"/>
                  <a:gd name="T12" fmla="*/ 54 w 316"/>
                  <a:gd name="T13" fmla="*/ 0 h 1089"/>
                  <a:gd name="T14" fmla="*/ 54 w 316"/>
                  <a:gd name="T15" fmla="*/ 0 h 1089"/>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1089"/>
                  <a:gd name="T26" fmla="*/ 316 w 316"/>
                  <a:gd name="T27" fmla="*/ 1089 h 10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1089">
                    <a:moveTo>
                      <a:pt x="54" y="0"/>
                    </a:moveTo>
                    <a:lnTo>
                      <a:pt x="135" y="884"/>
                    </a:lnTo>
                    <a:lnTo>
                      <a:pt x="316" y="1089"/>
                    </a:lnTo>
                    <a:lnTo>
                      <a:pt x="181" y="1068"/>
                    </a:lnTo>
                    <a:lnTo>
                      <a:pt x="61" y="948"/>
                    </a:lnTo>
                    <a:lnTo>
                      <a:pt x="0" y="401"/>
                    </a:lnTo>
                    <a:lnTo>
                      <a:pt x="54" y="0"/>
                    </a:lnTo>
                    <a:close/>
                  </a:path>
                </a:pathLst>
              </a:custGeom>
              <a:solidFill>
                <a:srgbClr val="000000"/>
              </a:solidFill>
              <a:ln w="9525">
                <a:noFill/>
                <a:round/>
                <a:headEnd/>
                <a:tailEnd/>
              </a:ln>
            </p:spPr>
            <p:txBody>
              <a:bodyPr/>
              <a:lstStyle/>
              <a:p>
                <a:endParaRPr lang="id-ID"/>
              </a:p>
            </p:txBody>
          </p:sp>
          <p:sp>
            <p:nvSpPr>
              <p:cNvPr id="19514" name="Freeform 178"/>
              <p:cNvSpPr>
                <a:spLocks/>
              </p:cNvSpPr>
              <p:nvPr/>
            </p:nvSpPr>
            <p:spPr bwMode="auto">
              <a:xfrm>
                <a:off x="535" y="3367"/>
                <a:ext cx="1195" cy="431"/>
              </a:xfrm>
              <a:custGeom>
                <a:avLst/>
                <a:gdLst>
                  <a:gd name="T0" fmla="*/ 0 w 2390"/>
                  <a:gd name="T1" fmla="*/ 0 h 861"/>
                  <a:gd name="T2" fmla="*/ 166 w 2390"/>
                  <a:gd name="T3" fmla="*/ 464 h 861"/>
                  <a:gd name="T4" fmla="*/ 276 w 2390"/>
                  <a:gd name="T5" fmla="*/ 551 h 861"/>
                  <a:gd name="T6" fmla="*/ 607 w 2390"/>
                  <a:gd name="T7" fmla="*/ 673 h 861"/>
                  <a:gd name="T8" fmla="*/ 1411 w 2390"/>
                  <a:gd name="T9" fmla="*/ 772 h 861"/>
                  <a:gd name="T10" fmla="*/ 2027 w 2390"/>
                  <a:gd name="T11" fmla="*/ 650 h 861"/>
                  <a:gd name="T12" fmla="*/ 2390 w 2390"/>
                  <a:gd name="T13" fmla="*/ 485 h 861"/>
                  <a:gd name="T14" fmla="*/ 2070 w 2390"/>
                  <a:gd name="T15" fmla="*/ 728 h 861"/>
                  <a:gd name="T16" fmla="*/ 1466 w 2390"/>
                  <a:gd name="T17" fmla="*/ 861 h 861"/>
                  <a:gd name="T18" fmla="*/ 639 w 2390"/>
                  <a:gd name="T19" fmla="*/ 783 h 861"/>
                  <a:gd name="T20" fmla="*/ 232 w 2390"/>
                  <a:gd name="T21" fmla="*/ 618 h 861"/>
                  <a:gd name="T22" fmla="*/ 67 w 2390"/>
                  <a:gd name="T23" fmla="*/ 409 h 861"/>
                  <a:gd name="T24" fmla="*/ 0 w 2390"/>
                  <a:gd name="T25" fmla="*/ 0 h 861"/>
                  <a:gd name="T26" fmla="*/ 0 w 2390"/>
                  <a:gd name="T27" fmla="*/ 0 h 8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0"/>
                  <a:gd name="T43" fmla="*/ 0 h 861"/>
                  <a:gd name="T44" fmla="*/ 2390 w 2390"/>
                  <a:gd name="T45" fmla="*/ 861 h 8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0" h="861">
                    <a:moveTo>
                      <a:pt x="0" y="0"/>
                    </a:moveTo>
                    <a:lnTo>
                      <a:pt x="166" y="464"/>
                    </a:lnTo>
                    <a:lnTo>
                      <a:pt x="276" y="551"/>
                    </a:lnTo>
                    <a:lnTo>
                      <a:pt x="607" y="673"/>
                    </a:lnTo>
                    <a:lnTo>
                      <a:pt x="1411" y="772"/>
                    </a:lnTo>
                    <a:lnTo>
                      <a:pt x="2027" y="650"/>
                    </a:lnTo>
                    <a:lnTo>
                      <a:pt x="2390" y="485"/>
                    </a:lnTo>
                    <a:lnTo>
                      <a:pt x="2070" y="728"/>
                    </a:lnTo>
                    <a:lnTo>
                      <a:pt x="1466" y="861"/>
                    </a:lnTo>
                    <a:lnTo>
                      <a:pt x="639" y="783"/>
                    </a:lnTo>
                    <a:lnTo>
                      <a:pt x="232" y="618"/>
                    </a:lnTo>
                    <a:lnTo>
                      <a:pt x="67" y="409"/>
                    </a:lnTo>
                    <a:lnTo>
                      <a:pt x="0" y="0"/>
                    </a:lnTo>
                    <a:close/>
                  </a:path>
                </a:pathLst>
              </a:custGeom>
              <a:solidFill>
                <a:srgbClr val="000000"/>
              </a:solidFill>
              <a:ln w="9525">
                <a:noFill/>
                <a:round/>
                <a:headEnd/>
                <a:tailEnd/>
              </a:ln>
            </p:spPr>
            <p:txBody>
              <a:bodyPr/>
              <a:lstStyle/>
              <a:p>
                <a:endParaRPr lang="id-ID"/>
              </a:p>
            </p:txBody>
          </p:sp>
          <p:sp>
            <p:nvSpPr>
              <p:cNvPr id="19515" name="Freeform 179"/>
              <p:cNvSpPr>
                <a:spLocks/>
              </p:cNvSpPr>
              <p:nvPr/>
            </p:nvSpPr>
            <p:spPr bwMode="auto">
              <a:xfrm>
                <a:off x="1302" y="1842"/>
                <a:ext cx="546" cy="304"/>
              </a:xfrm>
              <a:custGeom>
                <a:avLst/>
                <a:gdLst>
                  <a:gd name="T0" fmla="*/ 0 w 1091"/>
                  <a:gd name="T1" fmla="*/ 403 h 608"/>
                  <a:gd name="T2" fmla="*/ 563 w 1091"/>
                  <a:gd name="T3" fmla="*/ 329 h 608"/>
                  <a:gd name="T4" fmla="*/ 915 w 1091"/>
                  <a:gd name="T5" fmla="*/ 190 h 608"/>
                  <a:gd name="T6" fmla="*/ 989 w 1091"/>
                  <a:gd name="T7" fmla="*/ 0 h 608"/>
                  <a:gd name="T8" fmla="*/ 1091 w 1091"/>
                  <a:gd name="T9" fmla="*/ 608 h 608"/>
                  <a:gd name="T10" fmla="*/ 1010 w 1091"/>
                  <a:gd name="T11" fmla="*/ 454 h 608"/>
                  <a:gd name="T12" fmla="*/ 681 w 1091"/>
                  <a:gd name="T13" fmla="*/ 344 h 608"/>
                  <a:gd name="T14" fmla="*/ 645 w 1091"/>
                  <a:gd name="T15" fmla="*/ 593 h 608"/>
                  <a:gd name="T16" fmla="*/ 555 w 1091"/>
                  <a:gd name="T17" fmla="*/ 380 h 608"/>
                  <a:gd name="T18" fmla="*/ 0 w 1091"/>
                  <a:gd name="T19" fmla="*/ 403 h 608"/>
                  <a:gd name="T20" fmla="*/ 0 w 1091"/>
                  <a:gd name="T21" fmla="*/ 403 h 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1"/>
                  <a:gd name="T34" fmla="*/ 0 h 608"/>
                  <a:gd name="T35" fmla="*/ 1091 w 1091"/>
                  <a:gd name="T36" fmla="*/ 608 h 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1" h="608">
                    <a:moveTo>
                      <a:pt x="0" y="403"/>
                    </a:moveTo>
                    <a:lnTo>
                      <a:pt x="563" y="329"/>
                    </a:lnTo>
                    <a:lnTo>
                      <a:pt x="915" y="190"/>
                    </a:lnTo>
                    <a:lnTo>
                      <a:pt x="989" y="0"/>
                    </a:lnTo>
                    <a:lnTo>
                      <a:pt x="1091" y="608"/>
                    </a:lnTo>
                    <a:lnTo>
                      <a:pt x="1010" y="454"/>
                    </a:lnTo>
                    <a:lnTo>
                      <a:pt x="681" y="344"/>
                    </a:lnTo>
                    <a:lnTo>
                      <a:pt x="645" y="593"/>
                    </a:lnTo>
                    <a:lnTo>
                      <a:pt x="555" y="380"/>
                    </a:lnTo>
                    <a:lnTo>
                      <a:pt x="0" y="403"/>
                    </a:lnTo>
                    <a:close/>
                  </a:path>
                </a:pathLst>
              </a:custGeom>
              <a:solidFill>
                <a:srgbClr val="000000"/>
              </a:solidFill>
              <a:ln w="9525">
                <a:noFill/>
                <a:round/>
                <a:headEnd/>
                <a:tailEnd/>
              </a:ln>
            </p:spPr>
            <p:txBody>
              <a:bodyPr/>
              <a:lstStyle/>
              <a:p>
                <a:endParaRPr lang="id-ID"/>
              </a:p>
            </p:txBody>
          </p:sp>
          <p:sp>
            <p:nvSpPr>
              <p:cNvPr id="19516" name="Freeform 180"/>
              <p:cNvSpPr>
                <a:spLocks/>
              </p:cNvSpPr>
              <p:nvPr/>
            </p:nvSpPr>
            <p:spPr bwMode="auto">
              <a:xfrm>
                <a:off x="600" y="1718"/>
                <a:ext cx="1136" cy="288"/>
              </a:xfrm>
              <a:custGeom>
                <a:avLst/>
                <a:gdLst>
                  <a:gd name="T0" fmla="*/ 1967 w 2271"/>
                  <a:gd name="T1" fmla="*/ 462 h 578"/>
                  <a:gd name="T2" fmla="*/ 2224 w 2271"/>
                  <a:gd name="T3" fmla="*/ 367 h 578"/>
                  <a:gd name="T4" fmla="*/ 2271 w 2271"/>
                  <a:gd name="T5" fmla="*/ 253 h 578"/>
                  <a:gd name="T6" fmla="*/ 2178 w 2271"/>
                  <a:gd name="T7" fmla="*/ 183 h 578"/>
                  <a:gd name="T8" fmla="*/ 1733 w 2271"/>
                  <a:gd name="T9" fmla="*/ 44 h 578"/>
                  <a:gd name="T10" fmla="*/ 1330 w 2271"/>
                  <a:gd name="T11" fmla="*/ 0 h 578"/>
                  <a:gd name="T12" fmla="*/ 752 w 2271"/>
                  <a:gd name="T13" fmla="*/ 21 h 578"/>
                  <a:gd name="T14" fmla="*/ 306 w 2271"/>
                  <a:gd name="T15" fmla="*/ 95 h 578"/>
                  <a:gd name="T16" fmla="*/ 95 w 2271"/>
                  <a:gd name="T17" fmla="*/ 175 h 578"/>
                  <a:gd name="T18" fmla="*/ 0 w 2271"/>
                  <a:gd name="T19" fmla="*/ 249 h 578"/>
                  <a:gd name="T20" fmla="*/ 108 w 2271"/>
                  <a:gd name="T21" fmla="*/ 352 h 578"/>
                  <a:gd name="T22" fmla="*/ 292 w 2271"/>
                  <a:gd name="T23" fmla="*/ 432 h 578"/>
                  <a:gd name="T24" fmla="*/ 547 w 2271"/>
                  <a:gd name="T25" fmla="*/ 506 h 578"/>
                  <a:gd name="T26" fmla="*/ 1075 w 2271"/>
                  <a:gd name="T27" fmla="*/ 578 h 578"/>
                  <a:gd name="T28" fmla="*/ 1515 w 2271"/>
                  <a:gd name="T29" fmla="*/ 542 h 578"/>
                  <a:gd name="T30" fmla="*/ 1081 w 2271"/>
                  <a:gd name="T31" fmla="*/ 521 h 578"/>
                  <a:gd name="T32" fmla="*/ 665 w 2271"/>
                  <a:gd name="T33" fmla="*/ 475 h 578"/>
                  <a:gd name="T34" fmla="*/ 475 w 2271"/>
                  <a:gd name="T35" fmla="*/ 403 h 578"/>
                  <a:gd name="T36" fmla="*/ 520 w 2271"/>
                  <a:gd name="T37" fmla="*/ 215 h 578"/>
                  <a:gd name="T38" fmla="*/ 802 w 2271"/>
                  <a:gd name="T39" fmla="*/ 143 h 578"/>
                  <a:gd name="T40" fmla="*/ 1363 w 2271"/>
                  <a:gd name="T41" fmla="*/ 88 h 578"/>
                  <a:gd name="T42" fmla="*/ 1786 w 2271"/>
                  <a:gd name="T43" fmla="*/ 131 h 578"/>
                  <a:gd name="T44" fmla="*/ 2129 w 2271"/>
                  <a:gd name="T45" fmla="*/ 241 h 578"/>
                  <a:gd name="T46" fmla="*/ 2092 w 2271"/>
                  <a:gd name="T47" fmla="*/ 352 h 578"/>
                  <a:gd name="T48" fmla="*/ 1967 w 2271"/>
                  <a:gd name="T49" fmla="*/ 462 h 578"/>
                  <a:gd name="T50" fmla="*/ 1967 w 2271"/>
                  <a:gd name="T51" fmla="*/ 462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71"/>
                  <a:gd name="T79" fmla="*/ 0 h 578"/>
                  <a:gd name="T80" fmla="*/ 2271 w 2271"/>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71" h="578">
                    <a:moveTo>
                      <a:pt x="1967" y="462"/>
                    </a:moveTo>
                    <a:lnTo>
                      <a:pt x="2224" y="367"/>
                    </a:lnTo>
                    <a:lnTo>
                      <a:pt x="2271" y="253"/>
                    </a:lnTo>
                    <a:lnTo>
                      <a:pt x="2178" y="183"/>
                    </a:lnTo>
                    <a:lnTo>
                      <a:pt x="1733" y="44"/>
                    </a:lnTo>
                    <a:lnTo>
                      <a:pt x="1330" y="0"/>
                    </a:lnTo>
                    <a:lnTo>
                      <a:pt x="752" y="21"/>
                    </a:lnTo>
                    <a:lnTo>
                      <a:pt x="306" y="95"/>
                    </a:lnTo>
                    <a:lnTo>
                      <a:pt x="95" y="175"/>
                    </a:lnTo>
                    <a:lnTo>
                      <a:pt x="0" y="249"/>
                    </a:lnTo>
                    <a:lnTo>
                      <a:pt x="108" y="352"/>
                    </a:lnTo>
                    <a:lnTo>
                      <a:pt x="292" y="432"/>
                    </a:lnTo>
                    <a:lnTo>
                      <a:pt x="547" y="506"/>
                    </a:lnTo>
                    <a:lnTo>
                      <a:pt x="1075" y="578"/>
                    </a:lnTo>
                    <a:lnTo>
                      <a:pt x="1515" y="542"/>
                    </a:lnTo>
                    <a:lnTo>
                      <a:pt x="1081" y="521"/>
                    </a:lnTo>
                    <a:lnTo>
                      <a:pt x="665" y="475"/>
                    </a:lnTo>
                    <a:lnTo>
                      <a:pt x="475" y="403"/>
                    </a:lnTo>
                    <a:lnTo>
                      <a:pt x="520" y="215"/>
                    </a:lnTo>
                    <a:lnTo>
                      <a:pt x="802" y="143"/>
                    </a:lnTo>
                    <a:lnTo>
                      <a:pt x="1363" y="88"/>
                    </a:lnTo>
                    <a:lnTo>
                      <a:pt x="1786" y="131"/>
                    </a:lnTo>
                    <a:lnTo>
                      <a:pt x="2129" y="241"/>
                    </a:lnTo>
                    <a:lnTo>
                      <a:pt x="2092" y="352"/>
                    </a:lnTo>
                    <a:lnTo>
                      <a:pt x="1967" y="462"/>
                    </a:lnTo>
                    <a:close/>
                  </a:path>
                </a:pathLst>
              </a:custGeom>
              <a:solidFill>
                <a:srgbClr val="000000"/>
              </a:solidFill>
              <a:ln w="9525">
                <a:noFill/>
                <a:round/>
                <a:headEnd/>
                <a:tailEnd/>
              </a:ln>
            </p:spPr>
            <p:txBody>
              <a:bodyPr/>
              <a:lstStyle/>
              <a:p>
                <a:endParaRPr lang="id-ID"/>
              </a:p>
            </p:txBody>
          </p:sp>
          <p:sp>
            <p:nvSpPr>
              <p:cNvPr id="19517" name="Freeform 181"/>
              <p:cNvSpPr>
                <a:spLocks/>
              </p:cNvSpPr>
              <p:nvPr/>
            </p:nvSpPr>
            <p:spPr bwMode="auto">
              <a:xfrm>
                <a:off x="503" y="2001"/>
                <a:ext cx="126" cy="375"/>
              </a:xfrm>
              <a:custGeom>
                <a:avLst/>
                <a:gdLst>
                  <a:gd name="T0" fmla="*/ 186 w 252"/>
                  <a:gd name="T1" fmla="*/ 750 h 750"/>
                  <a:gd name="T2" fmla="*/ 142 w 252"/>
                  <a:gd name="T3" fmla="*/ 672 h 750"/>
                  <a:gd name="T4" fmla="*/ 252 w 252"/>
                  <a:gd name="T5" fmla="*/ 0 h 750"/>
                  <a:gd name="T6" fmla="*/ 0 w 252"/>
                  <a:gd name="T7" fmla="*/ 695 h 750"/>
                  <a:gd name="T8" fmla="*/ 186 w 252"/>
                  <a:gd name="T9" fmla="*/ 750 h 750"/>
                  <a:gd name="T10" fmla="*/ 186 w 252"/>
                  <a:gd name="T11" fmla="*/ 750 h 750"/>
                  <a:gd name="T12" fmla="*/ 0 60000 65536"/>
                  <a:gd name="T13" fmla="*/ 0 60000 65536"/>
                  <a:gd name="T14" fmla="*/ 0 60000 65536"/>
                  <a:gd name="T15" fmla="*/ 0 60000 65536"/>
                  <a:gd name="T16" fmla="*/ 0 60000 65536"/>
                  <a:gd name="T17" fmla="*/ 0 60000 65536"/>
                  <a:gd name="T18" fmla="*/ 0 w 252"/>
                  <a:gd name="T19" fmla="*/ 0 h 750"/>
                  <a:gd name="T20" fmla="*/ 252 w 252"/>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52" h="750">
                    <a:moveTo>
                      <a:pt x="186" y="750"/>
                    </a:moveTo>
                    <a:lnTo>
                      <a:pt x="142" y="672"/>
                    </a:lnTo>
                    <a:lnTo>
                      <a:pt x="252" y="0"/>
                    </a:lnTo>
                    <a:lnTo>
                      <a:pt x="0" y="695"/>
                    </a:lnTo>
                    <a:lnTo>
                      <a:pt x="186" y="750"/>
                    </a:lnTo>
                    <a:close/>
                  </a:path>
                </a:pathLst>
              </a:custGeom>
              <a:solidFill>
                <a:srgbClr val="E5B27F"/>
              </a:solidFill>
              <a:ln w="9525">
                <a:noFill/>
                <a:round/>
                <a:headEnd/>
                <a:tailEnd/>
              </a:ln>
            </p:spPr>
            <p:txBody>
              <a:bodyPr/>
              <a:lstStyle/>
              <a:p>
                <a:endParaRPr lang="id-ID"/>
              </a:p>
            </p:txBody>
          </p:sp>
          <p:sp>
            <p:nvSpPr>
              <p:cNvPr id="19518" name="Freeform 182"/>
              <p:cNvSpPr>
                <a:spLocks/>
              </p:cNvSpPr>
              <p:nvPr/>
            </p:nvSpPr>
            <p:spPr bwMode="auto">
              <a:xfrm>
                <a:off x="412" y="2030"/>
                <a:ext cx="1516" cy="440"/>
              </a:xfrm>
              <a:custGeom>
                <a:avLst/>
                <a:gdLst>
                  <a:gd name="T0" fmla="*/ 112 w 3032"/>
                  <a:gd name="T1" fmla="*/ 381 h 881"/>
                  <a:gd name="T2" fmla="*/ 15 w 3032"/>
                  <a:gd name="T3" fmla="*/ 445 h 881"/>
                  <a:gd name="T4" fmla="*/ 0 w 3032"/>
                  <a:gd name="T5" fmla="*/ 542 h 881"/>
                  <a:gd name="T6" fmla="*/ 86 w 3032"/>
                  <a:gd name="T7" fmla="*/ 635 h 881"/>
                  <a:gd name="T8" fmla="*/ 352 w 3032"/>
                  <a:gd name="T9" fmla="*/ 732 h 881"/>
                  <a:gd name="T10" fmla="*/ 964 w 3032"/>
                  <a:gd name="T11" fmla="*/ 846 h 881"/>
                  <a:gd name="T12" fmla="*/ 1724 w 3032"/>
                  <a:gd name="T13" fmla="*/ 881 h 881"/>
                  <a:gd name="T14" fmla="*/ 2561 w 3032"/>
                  <a:gd name="T15" fmla="*/ 776 h 881"/>
                  <a:gd name="T16" fmla="*/ 2962 w 3032"/>
                  <a:gd name="T17" fmla="*/ 620 h 881"/>
                  <a:gd name="T18" fmla="*/ 3032 w 3032"/>
                  <a:gd name="T19" fmla="*/ 529 h 881"/>
                  <a:gd name="T20" fmla="*/ 2954 w 3032"/>
                  <a:gd name="T21" fmla="*/ 422 h 881"/>
                  <a:gd name="T22" fmla="*/ 2884 w 3032"/>
                  <a:gd name="T23" fmla="*/ 367 h 881"/>
                  <a:gd name="T24" fmla="*/ 2926 w 3032"/>
                  <a:gd name="T25" fmla="*/ 516 h 881"/>
                  <a:gd name="T26" fmla="*/ 2842 w 3032"/>
                  <a:gd name="T27" fmla="*/ 599 h 881"/>
                  <a:gd name="T28" fmla="*/ 2593 w 3032"/>
                  <a:gd name="T29" fmla="*/ 603 h 881"/>
                  <a:gd name="T30" fmla="*/ 2363 w 3032"/>
                  <a:gd name="T31" fmla="*/ 21 h 881"/>
                  <a:gd name="T32" fmla="*/ 2471 w 3032"/>
                  <a:gd name="T33" fmla="*/ 670 h 881"/>
                  <a:gd name="T34" fmla="*/ 1810 w 3032"/>
                  <a:gd name="T35" fmla="*/ 791 h 881"/>
                  <a:gd name="T36" fmla="*/ 1631 w 3032"/>
                  <a:gd name="T37" fmla="*/ 37 h 881"/>
                  <a:gd name="T38" fmla="*/ 1675 w 3032"/>
                  <a:gd name="T39" fmla="*/ 804 h 881"/>
                  <a:gd name="T40" fmla="*/ 1118 w 3032"/>
                  <a:gd name="T41" fmla="*/ 797 h 881"/>
                  <a:gd name="T42" fmla="*/ 795 w 3032"/>
                  <a:gd name="T43" fmla="*/ 768 h 881"/>
                  <a:gd name="T44" fmla="*/ 865 w 3032"/>
                  <a:gd name="T45" fmla="*/ 0 h 881"/>
                  <a:gd name="T46" fmla="*/ 717 w 3032"/>
                  <a:gd name="T47" fmla="*/ 747 h 881"/>
                  <a:gd name="T48" fmla="*/ 331 w 3032"/>
                  <a:gd name="T49" fmla="*/ 670 h 881"/>
                  <a:gd name="T50" fmla="*/ 240 w 3032"/>
                  <a:gd name="T51" fmla="*/ 620 h 881"/>
                  <a:gd name="T52" fmla="*/ 369 w 3032"/>
                  <a:gd name="T53" fmla="*/ 52 h 881"/>
                  <a:gd name="T54" fmla="*/ 177 w 3032"/>
                  <a:gd name="T55" fmla="*/ 578 h 881"/>
                  <a:gd name="T56" fmla="*/ 99 w 3032"/>
                  <a:gd name="T57" fmla="*/ 508 h 881"/>
                  <a:gd name="T58" fmla="*/ 112 w 3032"/>
                  <a:gd name="T59" fmla="*/ 381 h 881"/>
                  <a:gd name="T60" fmla="*/ 112 w 3032"/>
                  <a:gd name="T61" fmla="*/ 381 h 8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32"/>
                  <a:gd name="T94" fmla="*/ 0 h 881"/>
                  <a:gd name="T95" fmla="*/ 3032 w 3032"/>
                  <a:gd name="T96" fmla="*/ 881 h 8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32" h="881">
                    <a:moveTo>
                      <a:pt x="112" y="381"/>
                    </a:moveTo>
                    <a:lnTo>
                      <a:pt x="15" y="445"/>
                    </a:lnTo>
                    <a:lnTo>
                      <a:pt x="0" y="542"/>
                    </a:lnTo>
                    <a:lnTo>
                      <a:pt x="86" y="635"/>
                    </a:lnTo>
                    <a:lnTo>
                      <a:pt x="352" y="732"/>
                    </a:lnTo>
                    <a:lnTo>
                      <a:pt x="964" y="846"/>
                    </a:lnTo>
                    <a:lnTo>
                      <a:pt x="1724" y="881"/>
                    </a:lnTo>
                    <a:lnTo>
                      <a:pt x="2561" y="776"/>
                    </a:lnTo>
                    <a:lnTo>
                      <a:pt x="2962" y="620"/>
                    </a:lnTo>
                    <a:lnTo>
                      <a:pt x="3032" y="529"/>
                    </a:lnTo>
                    <a:lnTo>
                      <a:pt x="2954" y="422"/>
                    </a:lnTo>
                    <a:lnTo>
                      <a:pt x="2884" y="367"/>
                    </a:lnTo>
                    <a:lnTo>
                      <a:pt x="2926" y="516"/>
                    </a:lnTo>
                    <a:lnTo>
                      <a:pt x="2842" y="599"/>
                    </a:lnTo>
                    <a:lnTo>
                      <a:pt x="2593" y="603"/>
                    </a:lnTo>
                    <a:lnTo>
                      <a:pt x="2363" y="21"/>
                    </a:lnTo>
                    <a:lnTo>
                      <a:pt x="2471" y="670"/>
                    </a:lnTo>
                    <a:lnTo>
                      <a:pt x="1810" y="791"/>
                    </a:lnTo>
                    <a:lnTo>
                      <a:pt x="1631" y="37"/>
                    </a:lnTo>
                    <a:lnTo>
                      <a:pt x="1675" y="804"/>
                    </a:lnTo>
                    <a:lnTo>
                      <a:pt x="1118" y="797"/>
                    </a:lnTo>
                    <a:lnTo>
                      <a:pt x="795" y="768"/>
                    </a:lnTo>
                    <a:lnTo>
                      <a:pt x="865" y="0"/>
                    </a:lnTo>
                    <a:lnTo>
                      <a:pt x="717" y="747"/>
                    </a:lnTo>
                    <a:lnTo>
                      <a:pt x="331" y="670"/>
                    </a:lnTo>
                    <a:lnTo>
                      <a:pt x="240" y="620"/>
                    </a:lnTo>
                    <a:lnTo>
                      <a:pt x="369" y="52"/>
                    </a:lnTo>
                    <a:lnTo>
                      <a:pt x="177" y="578"/>
                    </a:lnTo>
                    <a:lnTo>
                      <a:pt x="99" y="508"/>
                    </a:lnTo>
                    <a:lnTo>
                      <a:pt x="112" y="381"/>
                    </a:lnTo>
                    <a:close/>
                  </a:path>
                </a:pathLst>
              </a:custGeom>
              <a:solidFill>
                <a:srgbClr val="000000"/>
              </a:solidFill>
              <a:ln w="9525">
                <a:noFill/>
                <a:round/>
                <a:headEnd/>
                <a:tailEnd/>
              </a:ln>
            </p:spPr>
            <p:txBody>
              <a:bodyPr/>
              <a:lstStyle/>
              <a:p>
                <a:endParaRPr lang="id-ID"/>
              </a:p>
            </p:txBody>
          </p:sp>
          <p:sp>
            <p:nvSpPr>
              <p:cNvPr id="19519" name="Freeform 183"/>
              <p:cNvSpPr>
                <a:spLocks/>
              </p:cNvSpPr>
              <p:nvPr/>
            </p:nvSpPr>
            <p:spPr bwMode="auto">
              <a:xfrm>
                <a:off x="472" y="1648"/>
                <a:ext cx="1269" cy="532"/>
              </a:xfrm>
              <a:custGeom>
                <a:avLst/>
                <a:gdLst>
                  <a:gd name="T0" fmla="*/ 0 w 2538"/>
                  <a:gd name="T1" fmla="*/ 1065 h 1065"/>
                  <a:gd name="T2" fmla="*/ 125 w 2538"/>
                  <a:gd name="T3" fmla="*/ 586 h 1065"/>
                  <a:gd name="T4" fmla="*/ 369 w 2538"/>
                  <a:gd name="T5" fmla="*/ 635 h 1065"/>
                  <a:gd name="T6" fmla="*/ 137 w 2538"/>
                  <a:gd name="T7" fmla="*/ 481 h 1065"/>
                  <a:gd name="T8" fmla="*/ 142 w 2538"/>
                  <a:gd name="T9" fmla="*/ 354 h 1065"/>
                  <a:gd name="T10" fmla="*/ 407 w 2538"/>
                  <a:gd name="T11" fmla="*/ 177 h 1065"/>
                  <a:gd name="T12" fmla="*/ 929 w 2538"/>
                  <a:gd name="T13" fmla="*/ 84 h 1065"/>
                  <a:gd name="T14" fmla="*/ 1386 w 2538"/>
                  <a:gd name="T15" fmla="*/ 46 h 1065"/>
                  <a:gd name="T16" fmla="*/ 1954 w 2538"/>
                  <a:gd name="T17" fmla="*/ 90 h 1065"/>
                  <a:gd name="T18" fmla="*/ 2538 w 2538"/>
                  <a:gd name="T19" fmla="*/ 266 h 1065"/>
                  <a:gd name="T20" fmla="*/ 2024 w 2538"/>
                  <a:gd name="T21" fmla="*/ 73 h 1065"/>
                  <a:gd name="T22" fmla="*/ 1756 w 2538"/>
                  <a:gd name="T23" fmla="*/ 40 h 1065"/>
                  <a:gd name="T24" fmla="*/ 1365 w 2538"/>
                  <a:gd name="T25" fmla="*/ 0 h 1065"/>
                  <a:gd name="T26" fmla="*/ 857 w 2538"/>
                  <a:gd name="T27" fmla="*/ 35 h 1065"/>
                  <a:gd name="T28" fmla="*/ 308 w 2538"/>
                  <a:gd name="T29" fmla="*/ 156 h 1065"/>
                  <a:gd name="T30" fmla="*/ 87 w 2538"/>
                  <a:gd name="T31" fmla="*/ 331 h 1065"/>
                  <a:gd name="T32" fmla="*/ 0 w 2538"/>
                  <a:gd name="T33" fmla="*/ 1065 h 1065"/>
                  <a:gd name="T34" fmla="*/ 0 w 2538"/>
                  <a:gd name="T35" fmla="*/ 1065 h 10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38"/>
                  <a:gd name="T55" fmla="*/ 0 h 1065"/>
                  <a:gd name="T56" fmla="*/ 2538 w 2538"/>
                  <a:gd name="T57" fmla="*/ 1065 h 10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38" h="1065">
                    <a:moveTo>
                      <a:pt x="0" y="1065"/>
                    </a:moveTo>
                    <a:lnTo>
                      <a:pt x="125" y="586"/>
                    </a:lnTo>
                    <a:lnTo>
                      <a:pt x="369" y="635"/>
                    </a:lnTo>
                    <a:lnTo>
                      <a:pt x="137" y="481"/>
                    </a:lnTo>
                    <a:lnTo>
                      <a:pt x="142" y="354"/>
                    </a:lnTo>
                    <a:lnTo>
                      <a:pt x="407" y="177"/>
                    </a:lnTo>
                    <a:lnTo>
                      <a:pt x="929" y="84"/>
                    </a:lnTo>
                    <a:lnTo>
                      <a:pt x="1386" y="46"/>
                    </a:lnTo>
                    <a:lnTo>
                      <a:pt x="1954" y="90"/>
                    </a:lnTo>
                    <a:lnTo>
                      <a:pt x="2538" y="266"/>
                    </a:lnTo>
                    <a:lnTo>
                      <a:pt x="2024" y="73"/>
                    </a:lnTo>
                    <a:lnTo>
                      <a:pt x="1756" y="40"/>
                    </a:lnTo>
                    <a:lnTo>
                      <a:pt x="1365" y="0"/>
                    </a:lnTo>
                    <a:lnTo>
                      <a:pt x="857" y="35"/>
                    </a:lnTo>
                    <a:lnTo>
                      <a:pt x="308" y="156"/>
                    </a:lnTo>
                    <a:lnTo>
                      <a:pt x="87" y="331"/>
                    </a:lnTo>
                    <a:lnTo>
                      <a:pt x="0" y="1065"/>
                    </a:lnTo>
                    <a:close/>
                  </a:path>
                </a:pathLst>
              </a:custGeom>
              <a:solidFill>
                <a:srgbClr val="000000"/>
              </a:solidFill>
              <a:ln w="9525">
                <a:noFill/>
                <a:round/>
                <a:headEnd/>
                <a:tailEnd/>
              </a:ln>
            </p:spPr>
            <p:txBody>
              <a:bodyPr/>
              <a:lstStyle/>
              <a:p>
                <a:endParaRPr lang="id-ID"/>
              </a:p>
            </p:txBody>
          </p:sp>
        </p:grpSp>
        <p:grpSp>
          <p:nvGrpSpPr>
            <p:cNvPr id="6" name="Group 184"/>
            <p:cNvGrpSpPr>
              <a:grpSpLocks/>
            </p:cNvGrpSpPr>
            <p:nvPr/>
          </p:nvGrpSpPr>
          <p:grpSpPr bwMode="auto">
            <a:xfrm>
              <a:off x="912" y="2112"/>
              <a:ext cx="979" cy="1280"/>
              <a:chOff x="384" y="1648"/>
              <a:chExt cx="1555" cy="2150"/>
            </a:xfrm>
          </p:grpSpPr>
          <p:sp>
            <p:nvSpPr>
              <p:cNvPr id="19488" name="Freeform 185"/>
              <p:cNvSpPr>
                <a:spLocks/>
              </p:cNvSpPr>
              <p:nvPr/>
            </p:nvSpPr>
            <p:spPr bwMode="auto">
              <a:xfrm>
                <a:off x="409" y="1681"/>
                <a:ext cx="1508" cy="2106"/>
              </a:xfrm>
              <a:custGeom>
                <a:avLst/>
                <a:gdLst>
                  <a:gd name="T0" fmla="*/ 259 w 3017"/>
                  <a:gd name="T1" fmla="*/ 281 h 4210"/>
                  <a:gd name="T2" fmla="*/ 94 w 3017"/>
                  <a:gd name="T3" fmla="*/ 1157 h 4210"/>
                  <a:gd name="T4" fmla="*/ 56 w 3017"/>
                  <a:gd name="T5" fmla="*/ 1488 h 4210"/>
                  <a:gd name="T6" fmla="*/ 0 w 3017"/>
                  <a:gd name="T7" fmla="*/ 2060 h 4210"/>
                  <a:gd name="T8" fmla="*/ 331 w 3017"/>
                  <a:gd name="T9" fmla="*/ 3813 h 4210"/>
                  <a:gd name="T10" fmla="*/ 517 w 3017"/>
                  <a:gd name="T11" fmla="*/ 3967 h 4210"/>
                  <a:gd name="T12" fmla="*/ 903 w 3017"/>
                  <a:gd name="T13" fmla="*/ 4111 h 4210"/>
                  <a:gd name="T14" fmla="*/ 1707 w 3017"/>
                  <a:gd name="T15" fmla="*/ 4210 h 4210"/>
                  <a:gd name="T16" fmla="*/ 2312 w 3017"/>
                  <a:gd name="T17" fmla="*/ 4077 h 4210"/>
                  <a:gd name="T18" fmla="*/ 2654 w 3017"/>
                  <a:gd name="T19" fmla="*/ 3847 h 4210"/>
                  <a:gd name="T20" fmla="*/ 2985 w 3017"/>
                  <a:gd name="T21" fmla="*/ 2777 h 4210"/>
                  <a:gd name="T22" fmla="*/ 3017 w 3017"/>
                  <a:gd name="T23" fmla="*/ 2039 h 4210"/>
                  <a:gd name="T24" fmla="*/ 2951 w 3017"/>
                  <a:gd name="T25" fmla="*/ 1224 h 4210"/>
                  <a:gd name="T26" fmla="*/ 2797 w 3017"/>
                  <a:gd name="T27" fmla="*/ 528 h 4210"/>
                  <a:gd name="T28" fmla="*/ 2768 w 3017"/>
                  <a:gd name="T29" fmla="*/ 313 h 4210"/>
                  <a:gd name="T30" fmla="*/ 2666 w 3017"/>
                  <a:gd name="T31" fmla="*/ 211 h 4210"/>
                  <a:gd name="T32" fmla="*/ 2460 w 3017"/>
                  <a:gd name="T33" fmla="*/ 131 h 4210"/>
                  <a:gd name="T34" fmla="*/ 2027 w 3017"/>
                  <a:gd name="T35" fmla="*/ 23 h 4210"/>
                  <a:gd name="T36" fmla="*/ 1508 w 3017"/>
                  <a:gd name="T37" fmla="*/ 0 h 4210"/>
                  <a:gd name="T38" fmla="*/ 837 w 3017"/>
                  <a:gd name="T39" fmla="*/ 34 h 4210"/>
                  <a:gd name="T40" fmla="*/ 455 w 3017"/>
                  <a:gd name="T41" fmla="*/ 131 h 4210"/>
                  <a:gd name="T42" fmla="*/ 259 w 3017"/>
                  <a:gd name="T43" fmla="*/ 281 h 4210"/>
                  <a:gd name="T44" fmla="*/ 259 w 3017"/>
                  <a:gd name="T45" fmla="*/ 281 h 4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7"/>
                  <a:gd name="T70" fmla="*/ 0 h 4210"/>
                  <a:gd name="T71" fmla="*/ 3017 w 3017"/>
                  <a:gd name="T72" fmla="*/ 4210 h 4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7" h="4210">
                    <a:moveTo>
                      <a:pt x="259" y="281"/>
                    </a:moveTo>
                    <a:lnTo>
                      <a:pt x="94" y="1157"/>
                    </a:lnTo>
                    <a:lnTo>
                      <a:pt x="56" y="1488"/>
                    </a:lnTo>
                    <a:lnTo>
                      <a:pt x="0" y="2060"/>
                    </a:lnTo>
                    <a:lnTo>
                      <a:pt x="331" y="3813"/>
                    </a:lnTo>
                    <a:lnTo>
                      <a:pt x="517" y="3967"/>
                    </a:lnTo>
                    <a:lnTo>
                      <a:pt x="903" y="4111"/>
                    </a:lnTo>
                    <a:lnTo>
                      <a:pt x="1707" y="4210"/>
                    </a:lnTo>
                    <a:lnTo>
                      <a:pt x="2312" y="4077"/>
                    </a:lnTo>
                    <a:lnTo>
                      <a:pt x="2654" y="3847"/>
                    </a:lnTo>
                    <a:lnTo>
                      <a:pt x="2985" y="2777"/>
                    </a:lnTo>
                    <a:lnTo>
                      <a:pt x="3017" y="2039"/>
                    </a:lnTo>
                    <a:lnTo>
                      <a:pt x="2951" y="1224"/>
                    </a:lnTo>
                    <a:lnTo>
                      <a:pt x="2797" y="528"/>
                    </a:lnTo>
                    <a:lnTo>
                      <a:pt x="2768" y="313"/>
                    </a:lnTo>
                    <a:lnTo>
                      <a:pt x="2666" y="211"/>
                    </a:lnTo>
                    <a:lnTo>
                      <a:pt x="2460" y="131"/>
                    </a:lnTo>
                    <a:lnTo>
                      <a:pt x="2027" y="23"/>
                    </a:lnTo>
                    <a:lnTo>
                      <a:pt x="1508" y="0"/>
                    </a:lnTo>
                    <a:lnTo>
                      <a:pt x="837" y="34"/>
                    </a:lnTo>
                    <a:lnTo>
                      <a:pt x="455" y="131"/>
                    </a:lnTo>
                    <a:lnTo>
                      <a:pt x="259" y="281"/>
                    </a:lnTo>
                    <a:close/>
                  </a:path>
                </a:pathLst>
              </a:custGeom>
              <a:solidFill>
                <a:srgbClr val="CC7F4C"/>
              </a:solidFill>
              <a:ln w="9525">
                <a:noFill/>
                <a:round/>
                <a:headEnd/>
                <a:tailEnd/>
              </a:ln>
            </p:spPr>
            <p:txBody>
              <a:bodyPr/>
              <a:lstStyle/>
              <a:p>
                <a:endParaRPr lang="id-ID"/>
              </a:p>
            </p:txBody>
          </p:sp>
          <p:sp>
            <p:nvSpPr>
              <p:cNvPr id="19489" name="Freeform 186"/>
              <p:cNvSpPr>
                <a:spLocks/>
              </p:cNvSpPr>
              <p:nvPr/>
            </p:nvSpPr>
            <p:spPr bwMode="auto">
              <a:xfrm>
                <a:off x="515" y="1666"/>
                <a:ext cx="1278" cy="718"/>
              </a:xfrm>
              <a:custGeom>
                <a:avLst/>
                <a:gdLst>
                  <a:gd name="T0" fmla="*/ 0 w 2555"/>
                  <a:gd name="T1" fmla="*/ 396 h 1436"/>
                  <a:gd name="T2" fmla="*/ 23 w 2555"/>
                  <a:gd name="T3" fmla="*/ 308 h 1436"/>
                  <a:gd name="T4" fmla="*/ 257 w 2555"/>
                  <a:gd name="T5" fmla="*/ 132 h 1436"/>
                  <a:gd name="T6" fmla="*/ 784 w 2555"/>
                  <a:gd name="T7" fmla="*/ 29 h 1436"/>
                  <a:gd name="T8" fmla="*/ 1251 w 2555"/>
                  <a:gd name="T9" fmla="*/ 0 h 1436"/>
                  <a:gd name="T10" fmla="*/ 1852 w 2555"/>
                  <a:gd name="T11" fmla="*/ 44 h 1436"/>
                  <a:gd name="T12" fmla="*/ 2445 w 2555"/>
                  <a:gd name="T13" fmla="*/ 213 h 1436"/>
                  <a:gd name="T14" fmla="*/ 2555 w 2555"/>
                  <a:gd name="T15" fmla="*/ 352 h 1436"/>
                  <a:gd name="T16" fmla="*/ 2555 w 2555"/>
                  <a:gd name="T17" fmla="*/ 491 h 1436"/>
                  <a:gd name="T18" fmla="*/ 2378 w 2555"/>
                  <a:gd name="T19" fmla="*/ 660 h 1436"/>
                  <a:gd name="T20" fmla="*/ 2167 w 2555"/>
                  <a:gd name="T21" fmla="*/ 673 h 1436"/>
                  <a:gd name="T22" fmla="*/ 1582 w 2555"/>
                  <a:gd name="T23" fmla="*/ 770 h 1436"/>
                  <a:gd name="T24" fmla="*/ 1574 w 2555"/>
                  <a:gd name="T25" fmla="*/ 1436 h 1436"/>
                  <a:gd name="T26" fmla="*/ 1428 w 2555"/>
                  <a:gd name="T27" fmla="*/ 799 h 1436"/>
                  <a:gd name="T28" fmla="*/ 823 w 2555"/>
                  <a:gd name="T29" fmla="*/ 759 h 1436"/>
                  <a:gd name="T30" fmla="*/ 578 w 2555"/>
                  <a:gd name="T31" fmla="*/ 1392 h 1436"/>
                  <a:gd name="T32" fmla="*/ 666 w 2555"/>
                  <a:gd name="T33" fmla="*/ 719 h 1436"/>
                  <a:gd name="T34" fmla="*/ 234 w 2555"/>
                  <a:gd name="T35" fmla="*/ 586 h 1436"/>
                  <a:gd name="T36" fmla="*/ 0 w 2555"/>
                  <a:gd name="T37" fmla="*/ 396 h 1436"/>
                  <a:gd name="T38" fmla="*/ 0 w 2555"/>
                  <a:gd name="T39" fmla="*/ 396 h 1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5"/>
                  <a:gd name="T61" fmla="*/ 0 h 1436"/>
                  <a:gd name="T62" fmla="*/ 2555 w 2555"/>
                  <a:gd name="T63" fmla="*/ 1436 h 1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5" h="1436">
                    <a:moveTo>
                      <a:pt x="0" y="396"/>
                    </a:moveTo>
                    <a:lnTo>
                      <a:pt x="23" y="308"/>
                    </a:lnTo>
                    <a:lnTo>
                      <a:pt x="257" y="132"/>
                    </a:lnTo>
                    <a:lnTo>
                      <a:pt x="784" y="29"/>
                    </a:lnTo>
                    <a:lnTo>
                      <a:pt x="1251" y="0"/>
                    </a:lnTo>
                    <a:lnTo>
                      <a:pt x="1852" y="44"/>
                    </a:lnTo>
                    <a:lnTo>
                      <a:pt x="2445" y="213"/>
                    </a:lnTo>
                    <a:lnTo>
                      <a:pt x="2555" y="352"/>
                    </a:lnTo>
                    <a:lnTo>
                      <a:pt x="2555" y="491"/>
                    </a:lnTo>
                    <a:lnTo>
                      <a:pt x="2378" y="660"/>
                    </a:lnTo>
                    <a:lnTo>
                      <a:pt x="2167" y="673"/>
                    </a:lnTo>
                    <a:lnTo>
                      <a:pt x="1582" y="770"/>
                    </a:lnTo>
                    <a:lnTo>
                      <a:pt x="1574" y="1436"/>
                    </a:lnTo>
                    <a:lnTo>
                      <a:pt x="1428" y="799"/>
                    </a:lnTo>
                    <a:lnTo>
                      <a:pt x="823" y="759"/>
                    </a:lnTo>
                    <a:lnTo>
                      <a:pt x="578" y="1392"/>
                    </a:lnTo>
                    <a:lnTo>
                      <a:pt x="666" y="719"/>
                    </a:lnTo>
                    <a:lnTo>
                      <a:pt x="234" y="586"/>
                    </a:lnTo>
                    <a:lnTo>
                      <a:pt x="0" y="396"/>
                    </a:lnTo>
                    <a:close/>
                  </a:path>
                </a:pathLst>
              </a:custGeom>
              <a:solidFill>
                <a:srgbClr val="E5B27F"/>
              </a:solidFill>
              <a:ln w="9525">
                <a:noFill/>
                <a:round/>
                <a:headEnd/>
                <a:tailEnd/>
              </a:ln>
            </p:spPr>
            <p:txBody>
              <a:bodyPr/>
              <a:lstStyle/>
              <a:p>
                <a:endParaRPr lang="id-ID"/>
              </a:p>
            </p:txBody>
          </p:sp>
          <p:sp>
            <p:nvSpPr>
              <p:cNvPr id="19490" name="Freeform 187"/>
              <p:cNvSpPr>
                <a:spLocks/>
              </p:cNvSpPr>
              <p:nvPr/>
            </p:nvSpPr>
            <p:spPr bwMode="auto">
              <a:xfrm>
                <a:off x="384" y="2233"/>
                <a:ext cx="1546" cy="421"/>
              </a:xfrm>
              <a:custGeom>
                <a:avLst/>
                <a:gdLst>
                  <a:gd name="T0" fmla="*/ 127 w 3093"/>
                  <a:gd name="T1" fmla="*/ 0 h 842"/>
                  <a:gd name="T2" fmla="*/ 38 w 3093"/>
                  <a:gd name="T3" fmla="*/ 55 h 842"/>
                  <a:gd name="T4" fmla="*/ 0 w 3093"/>
                  <a:gd name="T5" fmla="*/ 358 h 842"/>
                  <a:gd name="T6" fmla="*/ 38 w 3093"/>
                  <a:gd name="T7" fmla="*/ 447 h 842"/>
                  <a:gd name="T8" fmla="*/ 243 w 3093"/>
                  <a:gd name="T9" fmla="*/ 607 h 842"/>
                  <a:gd name="T10" fmla="*/ 1304 w 3093"/>
                  <a:gd name="T11" fmla="*/ 842 h 842"/>
                  <a:gd name="T12" fmla="*/ 2604 w 3093"/>
                  <a:gd name="T13" fmla="*/ 738 h 842"/>
                  <a:gd name="T14" fmla="*/ 3093 w 3093"/>
                  <a:gd name="T15" fmla="*/ 447 h 842"/>
                  <a:gd name="T16" fmla="*/ 3083 w 3093"/>
                  <a:gd name="T17" fmla="*/ 116 h 842"/>
                  <a:gd name="T18" fmla="*/ 3023 w 3093"/>
                  <a:gd name="T19" fmla="*/ 55 h 842"/>
                  <a:gd name="T20" fmla="*/ 2988 w 3093"/>
                  <a:gd name="T21" fmla="*/ 171 h 842"/>
                  <a:gd name="T22" fmla="*/ 2654 w 3093"/>
                  <a:gd name="T23" fmla="*/ 314 h 842"/>
                  <a:gd name="T24" fmla="*/ 1823 w 3093"/>
                  <a:gd name="T25" fmla="*/ 441 h 842"/>
                  <a:gd name="T26" fmla="*/ 964 w 3093"/>
                  <a:gd name="T27" fmla="*/ 413 h 842"/>
                  <a:gd name="T28" fmla="*/ 369 w 3093"/>
                  <a:gd name="T29" fmla="*/ 293 h 842"/>
                  <a:gd name="T30" fmla="*/ 122 w 3093"/>
                  <a:gd name="T31" fmla="*/ 143 h 842"/>
                  <a:gd name="T32" fmla="*/ 127 w 3093"/>
                  <a:gd name="T33" fmla="*/ 0 h 842"/>
                  <a:gd name="T34" fmla="*/ 127 w 3093"/>
                  <a:gd name="T35" fmla="*/ 0 h 8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3"/>
                  <a:gd name="T55" fmla="*/ 0 h 842"/>
                  <a:gd name="T56" fmla="*/ 3093 w 3093"/>
                  <a:gd name="T57" fmla="*/ 842 h 8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3" h="842">
                    <a:moveTo>
                      <a:pt x="127" y="0"/>
                    </a:moveTo>
                    <a:lnTo>
                      <a:pt x="38" y="55"/>
                    </a:lnTo>
                    <a:lnTo>
                      <a:pt x="0" y="358"/>
                    </a:lnTo>
                    <a:lnTo>
                      <a:pt x="38" y="447"/>
                    </a:lnTo>
                    <a:lnTo>
                      <a:pt x="243" y="607"/>
                    </a:lnTo>
                    <a:lnTo>
                      <a:pt x="1304" y="842"/>
                    </a:lnTo>
                    <a:lnTo>
                      <a:pt x="2604" y="738"/>
                    </a:lnTo>
                    <a:lnTo>
                      <a:pt x="3093" y="447"/>
                    </a:lnTo>
                    <a:lnTo>
                      <a:pt x="3083" y="116"/>
                    </a:lnTo>
                    <a:lnTo>
                      <a:pt x="3023" y="55"/>
                    </a:lnTo>
                    <a:lnTo>
                      <a:pt x="2988" y="171"/>
                    </a:lnTo>
                    <a:lnTo>
                      <a:pt x="2654" y="314"/>
                    </a:lnTo>
                    <a:lnTo>
                      <a:pt x="1823" y="441"/>
                    </a:lnTo>
                    <a:lnTo>
                      <a:pt x="964" y="413"/>
                    </a:lnTo>
                    <a:lnTo>
                      <a:pt x="369" y="293"/>
                    </a:lnTo>
                    <a:lnTo>
                      <a:pt x="122" y="143"/>
                    </a:lnTo>
                    <a:lnTo>
                      <a:pt x="127" y="0"/>
                    </a:lnTo>
                    <a:close/>
                  </a:path>
                </a:pathLst>
              </a:custGeom>
              <a:solidFill>
                <a:srgbClr val="B2FAFF"/>
              </a:solidFill>
              <a:ln w="9525">
                <a:noFill/>
                <a:round/>
                <a:headEnd/>
                <a:tailEnd/>
              </a:ln>
            </p:spPr>
            <p:txBody>
              <a:bodyPr/>
              <a:lstStyle/>
              <a:p>
                <a:endParaRPr lang="id-ID"/>
              </a:p>
            </p:txBody>
          </p:sp>
          <p:sp>
            <p:nvSpPr>
              <p:cNvPr id="19491" name="Freeform 188"/>
              <p:cNvSpPr>
                <a:spLocks/>
              </p:cNvSpPr>
              <p:nvPr/>
            </p:nvSpPr>
            <p:spPr bwMode="auto">
              <a:xfrm>
                <a:off x="412" y="2957"/>
                <a:ext cx="1499" cy="447"/>
              </a:xfrm>
              <a:custGeom>
                <a:avLst/>
                <a:gdLst>
                  <a:gd name="T0" fmla="*/ 67 w 3000"/>
                  <a:gd name="T1" fmla="*/ 0 h 893"/>
                  <a:gd name="T2" fmla="*/ 0 w 3000"/>
                  <a:gd name="T3" fmla="*/ 133 h 893"/>
                  <a:gd name="T4" fmla="*/ 72 w 3000"/>
                  <a:gd name="T5" fmla="*/ 513 h 893"/>
                  <a:gd name="T6" fmla="*/ 148 w 3000"/>
                  <a:gd name="T7" fmla="*/ 585 h 893"/>
                  <a:gd name="T8" fmla="*/ 502 w 3000"/>
                  <a:gd name="T9" fmla="*/ 762 h 893"/>
                  <a:gd name="T10" fmla="*/ 1713 w 3000"/>
                  <a:gd name="T11" fmla="*/ 893 h 893"/>
                  <a:gd name="T12" fmla="*/ 2654 w 3000"/>
                  <a:gd name="T13" fmla="*/ 745 h 893"/>
                  <a:gd name="T14" fmla="*/ 2950 w 3000"/>
                  <a:gd name="T15" fmla="*/ 496 h 893"/>
                  <a:gd name="T16" fmla="*/ 3000 w 3000"/>
                  <a:gd name="T17" fmla="*/ 199 h 893"/>
                  <a:gd name="T18" fmla="*/ 2880 w 3000"/>
                  <a:gd name="T19" fmla="*/ 353 h 893"/>
                  <a:gd name="T20" fmla="*/ 2587 w 3000"/>
                  <a:gd name="T21" fmla="*/ 446 h 893"/>
                  <a:gd name="T22" fmla="*/ 1911 w 3000"/>
                  <a:gd name="T23" fmla="*/ 519 h 893"/>
                  <a:gd name="T24" fmla="*/ 1260 w 3000"/>
                  <a:gd name="T25" fmla="*/ 557 h 893"/>
                  <a:gd name="T26" fmla="*/ 721 w 3000"/>
                  <a:gd name="T27" fmla="*/ 490 h 893"/>
                  <a:gd name="T28" fmla="*/ 143 w 3000"/>
                  <a:gd name="T29" fmla="*/ 260 h 893"/>
                  <a:gd name="T30" fmla="*/ 67 w 3000"/>
                  <a:gd name="T31" fmla="*/ 0 h 893"/>
                  <a:gd name="T32" fmla="*/ 67 w 3000"/>
                  <a:gd name="T33" fmla="*/ 0 h 8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0"/>
                  <a:gd name="T52" fmla="*/ 0 h 893"/>
                  <a:gd name="T53" fmla="*/ 3000 w 3000"/>
                  <a:gd name="T54" fmla="*/ 893 h 8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0" h="893">
                    <a:moveTo>
                      <a:pt x="67" y="0"/>
                    </a:moveTo>
                    <a:lnTo>
                      <a:pt x="0" y="133"/>
                    </a:lnTo>
                    <a:lnTo>
                      <a:pt x="72" y="513"/>
                    </a:lnTo>
                    <a:lnTo>
                      <a:pt x="148" y="585"/>
                    </a:lnTo>
                    <a:lnTo>
                      <a:pt x="502" y="762"/>
                    </a:lnTo>
                    <a:lnTo>
                      <a:pt x="1713" y="893"/>
                    </a:lnTo>
                    <a:lnTo>
                      <a:pt x="2654" y="745"/>
                    </a:lnTo>
                    <a:lnTo>
                      <a:pt x="2950" y="496"/>
                    </a:lnTo>
                    <a:lnTo>
                      <a:pt x="3000" y="199"/>
                    </a:lnTo>
                    <a:lnTo>
                      <a:pt x="2880" y="353"/>
                    </a:lnTo>
                    <a:lnTo>
                      <a:pt x="2587" y="446"/>
                    </a:lnTo>
                    <a:lnTo>
                      <a:pt x="1911" y="519"/>
                    </a:lnTo>
                    <a:lnTo>
                      <a:pt x="1260" y="557"/>
                    </a:lnTo>
                    <a:lnTo>
                      <a:pt x="721" y="490"/>
                    </a:lnTo>
                    <a:lnTo>
                      <a:pt x="143" y="260"/>
                    </a:lnTo>
                    <a:lnTo>
                      <a:pt x="67" y="0"/>
                    </a:lnTo>
                    <a:close/>
                  </a:path>
                </a:pathLst>
              </a:custGeom>
              <a:solidFill>
                <a:srgbClr val="B2FAFF"/>
              </a:solidFill>
              <a:ln w="9525">
                <a:noFill/>
                <a:round/>
                <a:headEnd/>
                <a:tailEnd/>
              </a:ln>
            </p:spPr>
            <p:txBody>
              <a:bodyPr/>
              <a:lstStyle/>
              <a:p>
                <a:endParaRPr lang="id-ID"/>
              </a:p>
            </p:txBody>
          </p:sp>
          <p:sp>
            <p:nvSpPr>
              <p:cNvPr id="19492" name="Freeform 189"/>
              <p:cNvSpPr>
                <a:spLocks/>
              </p:cNvSpPr>
              <p:nvPr/>
            </p:nvSpPr>
            <p:spPr bwMode="auto">
              <a:xfrm>
                <a:off x="523" y="2234"/>
                <a:ext cx="1416" cy="414"/>
              </a:xfrm>
              <a:custGeom>
                <a:avLst/>
                <a:gdLst>
                  <a:gd name="T0" fmla="*/ 79 w 2832"/>
                  <a:gd name="T1" fmla="*/ 405 h 829"/>
                  <a:gd name="T2" fmla="*/ 739 w 2832"/>
                  <a:gd name="T3" fmla="*/ 513 h 829"/>
                  <a:gd name="T4" fmla="*/ 1499 w 2832"/>
                  <a:gd name="T5" fmla="*/ 557 h 829"/>
                  <a:gd name="T6" fmla="*/ 2267 w 2832"/>
                  <a:gd name="T7" fmla="*/ 462 h 829"/>
                  <a:gd name="T8" fmla="*/ 2547 w 2832"/>
                  <a:gd name="T9" fmla="*/ 352 h 829"/>
                  <a:gd name="T10" fmla="*/ 2283 w 2832"/>
                  <a:gd name="T11" fmla="*/ 359 h 829"/>
                  <a:gd name="T12" fmla="*/ 2745 w 2832"/>
                  <a:gd name="T13" fmla="*/ 192 h 829"/>
                  <a:gd name="T14" fmla="*/ 2701 w 2832"/>
                  <a:gd name="T15" fmla="*/ 0 h 829"/>
                  <a:gd name="T16" fmla="*/ 2824 w 2832"/>
                  <a:gd name="T17" fmla="*/ 82 h 829"/>
                  <a:gd name="T18" fmla="*/ 2832 w 2832"/>
                  <a:gd name="T19" fmla="*/ 449 h 829"/>
                  <a:gd name="T20" fmla="*/ 2473 w 2832"/>
                  <a:gd name="T21" fmla="*/ 683 h 829"/>
                  <a:gd name="T22" fmla="*/ 1792 w 2832"/>
                  <a:gd name="T23" fmla="*/ 742 h 829"/>
                  <a:gd name="T24" fmla="*/ 1089 w 2832"/>
                  <a:gd name="T25" fmla="*/ 829 h 829"/>
                  <a:gd name="T26" fmla="*/ 562 w 2832"/>
                  <a:gd name="T27" fmla="*/ 762 h 829"/>
                  <a:gd name="T28" fmla="*/ 0 w 2832"/>
                  <a:gd name="T29" fmla="*/ 601 h 829"/>
                  <a:gd name="T30" fmla="*/ 922 w 2832"/>
                  <a:gd name="T31" fmla="*/ 683 h 829"/>
                  <a:gd name="T32" fmla="*/ 1083 w 2832"/>
                  <a:gd name="T33" fmla="*/ 616 h 829"/>
                  <a:gd name="T34" fmla="*/ 629 w 2832"/>
                  <a:gd name="T35" fmla="*/ 601 h 829"/>
                  <a:gd name="T36" fmla="*/ 79 w 2832"/>
                  <a:gd name="T37" fmla="*/ 405 h 829"/>
                  <a:gd name="T38" fmla="*/ 79 w 2832"/>
                  <a:gd name="T39" fmla="*/ 405 h 8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2"/>
                  <a:gd name="T61" fmla="*/ 0 h 829"/>
                  <a:gd name="T62" fmla="*/ 2832 w 2832"/>
                  <a:gd name="T63" fmla="*/ 829 h 8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2" h="829">
                    <a:moveTo>
                      <a:pt x="79" y="405"/>
                    </a:moveTo>
                    <a:lnTo>
                      <a:pt x="739" y="513"/>
                    </a:lnTo>
                    <a:lnTo>
                      <a:pt x="1499" y="557"/>
                    </a:lnTo>
                    <a:lnTo>
                      <a:pt x="2267" y="462"/>
                    </a:lnTo>
                    <a:lnTo>
                      <a:pt x="2547" y="352"/>
                    </a:lnTo>
                    <a:lnTo>
                      <a:pt x="2283" y="359"/>
                    </a:lnTo>
                    <a:lnTo>
                      <a:pt x="2745" y="192"/>
                    </a:lnTo>
                    <a:lnTo>
                      <a:pt x="2701" y="0"/>
                    </a:lnTo>
                    <a:lnTo>
                      <a:pt x="2824" y="82"/>
                    </a:lnTo>
                    <a:lnTo>
                      <a:pt x="2832" y="449"/>
                    </a:lnTo>
                    <a:lnTo>
                      <a:pt x="2473" y="683"/>
                    </a:lnTo>
                    <a:lnTo>
                      <a:pt x="1792" y="742"/>
                    </a:lnTo>
                    <a:lnTo>
                      <a:pt x="1089" y="829"/>
                    </a:lnTo>
                    <a:lnTo>
                      <a:pt x="562" y="762"/>
                    </a:lnTo>
                    <a:lnTo>
                      <a:pt x="0" y="601"/>
                    </a:lnTo>
                    <a:lnTo>
                      <a:pt x="922" y="683"/>
                    </a:lnTo>
                    <a:lnTo>
                      <a:pt x="1083" y="616"/>
                    </a:lnTo>
                    <a:lnTo>
                      <a:pt x="629" y="601"/>
                    </a:lnTo>
                    <a:lnTo>
                      <a:pt x="79" y="405"/>
                    </a:lnTo>
                    <a:close/>
                  </a:path>
                </a:pathLst>
              </a:custGeom>
              <a:solidFill>
                <a:srgbClr val="80C5E4"/>
              </a:solidFill>
              <a:ln w="9525">
                <a:noFill/>
                <a:round/>
                <a:headEnd/>
                <a:tailEnd/>
              </a:ln>
            </p:spPr>
            <p:txBody>
              <a:bodyPr/>
              <a:lstStyle/>
              <a:p>
                <a:endParaRPr lang="id-ID"/>
              </a:p>
            </p:txBody>
          </p:sp>
          <p:sp>
            <p:nvSpPr>
              <p:cNvPr id="19493" name="Freeform 190"/>
              <p:cNvSpPr>
                <a:spLocks/>
              </p:cNvSpPr>
              <p:nvPr/>
            </p:nvSpPr>
            <p:spPr bwMode="auto">
              <a:xfrm>
                <a:off x="563" y="3095"/>
                <a:ext cx="1339" cy="311"/>
              </a:xfrm>
              <a:custGeom>
                <a:avLst/>
                <a:gdLst>
                  <a:gd name="T0" fmla="*/ 0 w 2679"/>
                  <a:gd name="T1" fmla="*/ 147 h 624"/>
                  <a:gd name="T2" fmla="*/ 476 w 2679"/>
                  <a:gd name="T3" fmla="*/ 331 h 624"/>
                  <a:gd name="T4" fmla="*/ 1171 w 2679"/>
                  <a:gd name="T5" fmla="*/ 346 h 624"/>
                  <a:gd name="T6" fmla="*/ 1888 w 2679"/>
                  <a:gd name="T7" fmla="*/ 331 h 624"/>
                  <a:gd name="T8" fmla="*/ 2093 w 2679"/>
                  <a:gd name="T9" fmla="*/ 295 h 624"/>
                  <a:gd name="T10" fmla="*/ 1785 w 2679"/>
                  <a:gd name="T11" fmla="*/ 249 h 624"/>
                  <a:gd name="T12" fmla="*/ 2445 w 2679"/>
                  <a:gd name="T13" fmla="*/ 154 h 624"/>
                  <a:gd name="T14" fmla="*/ 2679 w 2679"/>
                  <a:gd name="T15" fmla="*/ 0 h 624"/>
                  <a:gd name="T16" fmla="*/ 2628 w 2679"/>
                  <a:gd name="T17" fmla="*/ 221 h 624"/>
                  <a:gd name="T18" fmla="*/ 2283 w 2679"/>
                  <a:gd name="T19" fmla="*/ 557 h 624"/>
                  <a:gd name="T20" fmla="*/ 1618 w 2679"/>
                  <a:gd name="T21" fmla="*/ 588 h 624"/>
                  <a:gd name="T22" fmla="*/ 791 w 2679"/>
                  <a:gd name="T23" fmla="*/ 624 h 624"/>
                  <a:gd name="T24" fmla="*/ 578 w 2679"/>
                  <a:gd name="T25" fmla="*/ 536 h 624"/>
                  <a:gd name="T26" fmla="*/ 820 w 2679"/>
                  <a:gd name="T27" fmla="*/ 493 h 624"/>
                  <a:gd name="T28" fmla="*/ 470 w 2679"/>
                  <a:gd name="T29" fmla="*/ 441 h 624"/>
                  <a:gd name="T30" fmla="*/ 0 w 2679"/>
                  <a:gd name="T31" fmla="*/ 147 h 624"/>
                  <a:gd name="T32" fmla="*/ 0 w 2679"/>
                  <a:gd name="T33" fmla="*/ 147 h 6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9"/>
                  <a:gd name="T52" fmla="*/ 0 h 624"/>
                  <a:gd name="T53" fmla="*/ 2679 w 2679"/>
                  <a:gd name="T54" fmla="*/ 624 h 6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9" h="624">
                    <a:moveTo>
                      <a:pt x="0" y="147"/>
                    </a:moveTo>
                    <a:lnTo>
                      <a:pt x="476" y="331"/>
                    </a:lnTo>
                    <a:lnTo>
                      <a:pt x="1171" y="346"/>
                    </a:lnTo>
                    <a:lnTo>
                      <a:pt x="1888" y="331"/>
                    </a:lnTo>
                    <a:lnTo>
                      <a:pt x="2093" y="295"/>
                    </a:lnTo>
                    <a:lnTo>
                      <a:pt x="1785" y="249"/>
                    </a:lnTo>
                    <a:lnTo>
                      <a:pt x="2445" y="154"/>
                    </a:lnTo>
                    <a:lnTo>
                      <a:pt x="2679" y="0"/>
                    </a:lnTo>
                    <a:lnTo>
                      <a:pt x="2628" y="221"/>
                    </a:lnTo>
                    <a:lnTo>
                      <a:pt x="2283" y="557"/>
                    </a:lnTo>
                    <a:lnTo>
                      <a:pt x="1618" y="588"/>
                    </a:lnTo>
                    <a:lnTo>
                      <a:pt x="791" y="624"/>
                    </a:lnTo>
                    <a:lnTo>
                      <a:pt x="578" y="536"/>
                    </a:lnTo>
                    <a:lnTo>
                      <a:pt x="820" y="493"/>
                    </a:lnTo>
                    <a:lnTo>
                      <a:pt x="470" y="441"/>
                    </a:lnTo>
                    <a:lnTo>
                      <a:pt x="0" y="147"/>
                    </a:lnTo>
                    <a:close/>
                  </a:path>
                </a:pathLst>
              </a:custGeom>
              <a:solidFill>
                <a:srgbClr val="80C5E4"/>
              </a:solidFill>
              <a:ln w="9525">
                <a:noFill/>
                <a:round/>
                <a:headEnd/>
                <a:tailEnd/>
              </a:ln>
            </p:spPr>
            <p:txBody>
              <a:bodyPr/>
              <a:lstStyle/>
              <a:p>
                <a:endParaRPr lang="id-ID"/>
              </a:p>
            </p:txBody>
          </p:sp>
          <p:sp>
            <p:nvSpPr>
              <p:cNvPr id="19494" name="Freeform 191"/>
              <p:cNvSpPr>
                <a:spLocks/>
              </p:cNvSpPr>
              <p:nvPr/>
            </p:nvSpPr>
            <p:spPr bwMode="auto">
              <a:xfrm>
                <a:off x="480" y="2536"/>
                <a:ext cx="573" cy="331"/>
              </a:xfrm>
              <a:custGeom>
                <a:avLst/>
                <a:gdLst>
                  <a:gd name="T0" fmla="*/ 1146 w 1146"/>
                  <a:gd name="T1" fmla="*/ 342 h 661"/>
                  <a:gd name="T2" fmla="*/ 717 w 1146"/>
                  <a:gd name="T3" fmla="*/ 330 h 661"/>
                  <a:gd name="T4" fmla="*/ 551 w 1146"/>
                  <a:gd name="T5" fmla="*/ 661 h 661"/>
                  <a:gd name="T6" fmla="*/ 508 w 1146"/>
                  <a:gd name="T7" fmla="*/ 220 h 661"/>
                  <a:gd name="T8" fmla="*/ 122 w 1146"/>
                  <a:gd name="T9" fmla="*/ 142 h 661"/>
                  <a:gd name="T10" fmla="*/ 23 w 1146"/>
                  <a:gd name="T11" fmla="*/ 473 h 661"/>
                  <a:gd name="T12" fmla="*/ 0 w 1146"/>
                  <a:gd name="T13" fmla="*/ 0 h 661"/>
                  <a:gd name="T14" fmla="*/ 1146 w 1146"/>
                  <a:gd name="T15" fmla="*/ 342 h 661"/>
                  <a:gd name="T16" fmla="*/ 1146 w 1146"/>
                  <a:gd name="T17" fmla="*/ 342 h 6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6"/>
                  <a:gd name="T28" fmla="*/ 0 h 661"/>
                  <a:gd name="T29" fmla="*/ 1146 w 1146"/>
                  <a:gd name="T30" fmla="*/ 661 h 6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6" h="661">
                    <a:moveTo>
                      <a:pt x="1146" y="342"/>
                    </a:moveTo>
                    <a:lnTo>
                      <a:pt x="717" y="330"/>
                    </a:lnTo>
                    <a:lnTo>
                      <a:pt x="551" y="661"/>
                    </a:lnTo>
                    <a:lnTo>
                      <a:pt x="508" y="220"/>
                    </a:lnTo>
                    <a:lnTo>
                      <a:pt x="122" y="142"/>
                    </a:lnTo>
                    <a:lnTo>
                      <a:pt x="23" y="473"/>
                    </a:lnTo>
                    <a:lnTo>
                      <a:pt x="0" y="0"/>
                    </a:lnTo>
                    <a:lnTo>
                      <a:pt x="1146" y="342"/>
                    </a:lnTo>
                    <a:close/>
                  </a:path>
                </a:pathLst>
              </a:custGeom>
              <a:solidFill>
                <a:srgbClr val="E5B27F"/>
              </a:solidFill>
              <a:ln w="9525">
                <a:noFill/>
                <a:round/>
                <a:headEnd/>
                <a:tailEnd/>
              </a:ln>
            </p:spPr>
            <p:txBody>
              <a:bodyPr/>
              <a:lstStyle/>
              <a:p>
                <a:endParaRPr lang="id-ID"/>
              </a:p>
            </p:txBody>
          </p:sp>
          <p:sp>
            <p:nvSpPr>
              <p:cNvPr id="19495" name="Freeform 192"/>
              <p:cNvSpPr>
                <a:spLocks/>
              </p:cNvSpPr>
              <p:nvPr/>
            </p:nvSpPr>
            <p:spPr bwMode="auto">
              <a:xfrm>
                <a:off x="384" y="2337"/>
                <a:ext cx="1550" cy="834"/>
              </a:xfrm>
              <a:custGeom>
                <a:avLst/>
                <a:gdLst>
                  <a:gd name="T0" fmla="*/ 3100 w 3100"/>
                  <a:gd name="T1" fmla="*/ 253 h 1667"/>
                  <a:gd name="T2" fmla="*/ 3072 w 3100"/>
                  <a:gd name="T3" fmla="*/ 803 h 1667"/>
                  <a:gd name="T4" fmla="*/ 2988 w 3100"/>
                  <a:gd name="T5" fmla="*/ 915 h 1667"/>
                  <a:gd name="T6" fmla="*/ 2549 w 3100"/>
                  <a:gd name="T7" fmla="*/ 1618 h 1667"/>
                  <a:gd name="T8" fmla="*/ 2439 w 3100"/>
                  <a:gd name="T9" fmla="*/ 915 h 1667"/>
                  <a:gd name="T10" fmla="*/ 1895 w 3100"/>
                  <a:gd name="T11" fmla="*/ 1576 h 1667"/>
                  <a:gd name="T12" fmla="*/ 1795 w 3100"/>
                  <a:gd name="T13" fmla="*/ 1398 h 1667"/>
                  <a:gd name="T14" fmla="*/ 1795 w 3100"/>
                  <a:gd name="T15" fmla="*/ 1398 h 1667"/>
                  <a:gd name="T16" fmla="*/ 1795 w 3100"/>
                  <a:gd name="T17" fmla="*/ 1392 h 1667"/>
                  <a:gd name="T18" fmla="*/ 1795 w 3100"/>
                  <a:gd name="T19" fmla="*/ 1386 h 1667"/>
                  <a:gd name="T20" fmla="*/ 1793 w 3100"/>
                  <a:gd name="T21" fmla="*/ 1375 h 1667"/>
                  <a:gd name="T22" fmla="*/ 1791 w 3100"/>
                  <a:gd name="T23" fmla="*/ 1352 h 1667"/>
                  <a:gd name="T24" fmla="*/ 1789 w 3100"/>
                  <a:gd name="T25" fmla="*/ 1340 h 1667"/>
                  <a:gd name="T26" fmla="*/ 1789 w 3100"/>
                  <a:gd name="T27" fmla="*/ 1335 h 1667"/>
                  <a:gd name="T28" fmla="*/ 1789 w 3100"/>
                  <a:gd name="T29" fmla="*/ 1329 h 1667"/>
                  <a:gd name="T30" fmla="*/ 1789 w 3100"/>
                  <a:gd name="T31" fmla="*/ 1327 h 1667"/>
                  <a:gd name="T32" fmla="*/ 1789 w 3100"/>
                  <a:gd name="T33" fmla="*/ 1323 h 1667"/>
                  <a:gd name="T34" fmla="*/ 1787 w 3100"/>
                  <a:gd name="T35" fmla="*/ 1318 h 1667"/>
                  <a:gd name="T36" fmla="*/ 1787 w 3100"/>
                  <a:gd name="T37" fmla="*/ 1308 h 1667"/>
                  <a:gd name="T38" fmla="*/ 1785 w 3100"/>
                  <a:gd name="T39" fmla="*/ 1297 h 1667"/>
                  <a:gd name="T40" fmla="*/ 1783 w 3100"/>
                  <a:gd name="T41" fmla="*/ 1276 h 1667"/>
                  <a:gd name="T42" fmla="*/ 1781 w 3100"/>
                  <a:gd name="T43" fmla="*/ 1257 h 1667"/>
                  <a:gd name="T44" fmla="*/ 1779 w 3100"/>
                  <a:gd name="T45" fmla="*/ 1238 h 1667"/>
                  <a:gd name="T46" fmla="*/ 1779 w 3100"/>
                  <a:gd name="T47" fmla="*/ 1230 h 1667"/>
                  <a:gd name="T48" fmla="*/ 1777 w 3100"/>
                  <a:gd name="T49" fmla="*/ 1209 h 1667"/>
                  <a:gd name="T50" fmla="*/ 1777 w 3100"/>
                  <a:gd name="T51" fmla="*/ 1204 h 1667"/>
                  <a:gd name="T52" fmla="*/ 1777 w 3100"/>
                  <a:gd name="T53" fmla="*/ 1202 h 1667"/>
                  <a:gd name="T54" fmla="*/ 1777 w 3100"/>
                  <a:gd name="T55" fmla="*/ 1202 h 1667"/>
                  <a:gd name="T56" fmla="*/ 1777 w 3100"/>
                  <a:gd name="T57" fmla="*/ 1202 h 1667"/>
                  <a:gd name="T58" fmla="*/ 1776 w 3100"/>
                  <a:gd name="T59" fmla="*/ 1198 h 1667"/>
                  <a:gd name="T60" fmla="*/ 1774 w 3100"/>
                  <a:gd name="T61" fmla="*/ 1181 h 1667"/>
                  <a:gd name="T62" fmla="*/ 1774 w 3100"/>
                  <a:gd name="T63" fmla="*/ 1169 h 1667"/>
                  <a:gd name="T64" fmla="*/ 1772 w 3100"/>
                  <a:gd name="T65" fmla="*/ 1160 h 1667"/>
                  <a:gd name="T66" fmla="*/ 1715 w 3100"/>
                  <a:gd name="T67" fmla="*/ 746 h 1667"/>
                  <a:gd name="T68" fmla="*/ 795 w 3100"/>
                  <a:gd name="T69" fmla="*/ 592 h 1667"/>
                  <a:gd name="T70" fmla="*/ 772 w 3100"/>
                  <a:gd name="T71" fmla="*/ 1323 h 1667"/>
                  <a:gd name="T72" fmla="*/ 660 w 3100"/>
                  <a:gd name="T73" fmla="*/ 548 h 1667"/>
                  <a:gd name="T74" fmla="*/ 196 w 3100"/>
                  <a:gd name="T75" fmla="*/ 852 h 1667"/>
                  <a:gd name="T76" fmla="*/ 0 w 3100"/>
                  <a:gd name="T77" fmla="*/ 219 h 1667"/>
                  <a:gd name="T78" fmla="*/ 76 w 3100"/>
                  <a:gd name="T79" fmla="*/ 238 h 1667"/>
                  <a:gd name="T80" fmla="*/ 675 w 3100"/>
                  <a:gd name="T81" fmla="*/ 451 h 1667"/>
                  <a:gd name="T82" fmla="*/ 1855 w 3100"/>
                  <a:gd name="T83" fmla="*/ 521 h 1667"/>
                  <a:gd name="T84" fmla="*/ 2975 w 3100"/>
                  <a:gd name="T85" fmla="*/ 295 h 1667"/>
                  <a:gd name="T86" fmla="*/ 3099 w 3100"/>
                  <a:gd name="T87" fmla="*/ 0 h 16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0"/>
                  <a:gd name="T133" fmla="*/ 0 h 1667"/>
                  <a:gd name="T134" fmla="*/ 3100 w 3100"/>
                  <a:gd name="T135" fmla="*/ 1667 h 16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0" h="1667">
                    <a:moveTo>
                      <a:pt x="3099" y="0"/>
                    </a:moveTo>
                    <a:lnTo>
                      <a:pt x="3100" y="253"/>
                    </a:lnTo>
                    <a:lnTo>
                      <a:pt x="3030" y="331"/>
                    </a:lnTo>
                    <a:lnTo>
                      <a:pt x="3072" y="803"/>
                    </a:lnTo>
                    <a:lnTo>
                      <a:pt x="3023" y="1234"/>
                    </a:lnTo>
                    <a:lnTo>
                      <a:pt x="2988" y="915"/>
                    </a:lnTo>
                    <a:lnTo>
                      <a:pt x="2703" y="1181"/>
                    </a:lnTo>
                    <a:lnTo>
                      <a:pt x="2549" y="1618"/>
                    </a:lnTo>
                    <a:lnTo>
                      <a:pt x="2582" y="1059"/>
                    </a:lnTo>
                    <a:lnTo>
                      <a:pt x="2439" y="915"/>
                    </a:lnTo>
                    <a:lnTo>
                      <a:pt x="1922" y="804"/>
                    </a:lnTo>
                    <a:lnTo>
                      <a:pt x="1895" y="1576"/>
                    </a:lnTo>
                    <a:lnTo>
                      <a:pt x="1814" y="1667"/>
                    </a:lnTo>
                    <a:lnTo>
                      <a:pt x="1795" y="1398"/>
                    </a:lnTo>
                    <a:lnTo>
                      <a:pt x="1795" y="1396"/>
                    </a:lnTo>
                    <a:lnTo>
                      <a:pt x="1795" y="1392"/>
                    </a:lnTo>
                    <a:lnTo>
                      <a:pt x="1795" y="1390"/>
                    </a:lnTo>
                    <a:lnTo>
                      <a:pt x="1795" y="1386"/>
                    </a:lnTo>
                    <a:lnTo>
                      <a:pt x="1793" y="1380"/>
                    </a:lnTo>
                    <a:lnTo>
                      <a:pt x="1793" y="1375"/>
                    </a:lnTo>
                    <a:lnTo>
                      <a:pt x="1793" y="1363"/>
                    </a:lnTo>
                    <a:lnTo>
                      <a:pt x="1791" y="1352"/>
                    </a:lnTo>
                    <a:lnTo>
                      <a:pt x="1791" y="1346"/>
                    </a:lnTo>
                    <a:lnTo>
                      <a:pt x="1789" y="1340"/>
                    </a:lnTo>
                    <a:lnTo>
                      <a:pt x="1789" y="1339"/>
                    </a:lnTo>
                    <a:lnTo>
                      <a:pt x="1789" y="1335"/>
                    </a:lnTo>
                    <a:lnTo>
                      <a:pt x="1789" y="1329"/>
                    </a:lnTo>
                    <a:lnTo>
                      <a:pt x="1789" y="1327"/>
                    </a:lnTo>
                    <a:lnTo>
                      <a:pt x="1789" y="1323"/>
                    </a:lnTo>
                    <a:lnTo>
                      <a:pt x="1789" y="1321"/>
                    </a:lnTo>
                    <a:lnTo>
                      <a:pt x="1787" y="1318"/>
                    </a:lnTo>
                    <a:lnTo>
                      <a:pt x="1787" y="1312"/>
                    </a:lnTo>
                    <a:lnTo>
                      <a:pt x="1787" y="1308"/>
                    </a:lnTo>
                    <a:lnTo>
                      <a:pt x="1787" y="1302"/>
                    </a:lnTo>
                    <a:lnTo>
                      <a:pt x="1785" y="1297"/>
                    </a:lnTo>
                    <a:lnTo>
                      <a:pt x="1785" y="1287"/>
                    </a:lnTo>
                    <a:lnTo>
                      <a:pt x="1783" y="1276"/>
                    </a:lnTo>
                    <a:lnTo>
                      <a:pt x="1783" y="1266"/>
                    </a:lnTo>
                    <a:lnTo>
                      <a:pt x="1781" y="1257"/>
                    </a:lnTo>
                    <a:lnTo>
                      <a:pt x="1781" y="1247"/>
                    </a:lnTo>
                    <a:lnTo>
                      <a:pt x="1779" y="1238"/>
                    </a:lnTo>
                    <a:lnTo>
                      <a:pt x="1779" y="1234"/>
                    </a:lnTo>
                    <a:lnTo>
                      <a:pt x="1779" y="1230"/>
                    </a:lnTo>
                    <a:lnTo>
                      <a:pt x="1777" y="1213"/>
                    </a:lnTo>
                    <a:lnTo>
                      <a:pt x="1777" y="1209"/>
                    </a:lnTo>
                    <a:lnTo>
                      <a:pt x="1777" y="1206"/>
                    </a:lnTo>
                    <a:lnTo>
                      <a:pt x="1777" y="1204"/>
                    </a:lnTo>
                    <a:lnTo>
                      <a:pt x="1777" y="1202"/>
                    </a:lnTo>
                    <a:lnTo>
                      <a:pt x="1776" y="1198"/>
                    </a:lnTo>
                    <a:lnTo>
                      <a:pt x="1776" y="1187"/>
                    </a:lnTo>
                    <a:lnTo>
                      <a:pt x="1774" y="1181"/>
                    </a:lnTo>
                    <a:lnTo>
                      <a:pt x="1774" y="1175"/>
                    </a:lnTo>
                    <a:lnTo>
                      <a:pt x="1774" y="1169"/>
                    </a:lnTo>
                    <a:lnTo>
                      <a:pt x="1774" y="1166"/>
                    </a:lnTo>
                    <a:lnTo>
                      <a:pt x="1772" y="1160"/>
                    </a:lnTo>
                    <a:lnTo>
                      <a:pt x="1772" y="1154"/>
                    </a:lnTo>
                    <a:lnTo>
                      <a:pt x="1715" y="746"/>
                    </a:lnTo>
                    <a:lnTo>
                      <a:pt x="1251" y="717"/>
                    </a:lnTo>
                    <a:lnTo>
                      <a:pt x="795" y="592"/>
                    </a:lnTo>
                    <a:lnTo>
                      <a:pt x="751" y="880"/>
                    </a:lnTo>
                    <a:lnTo>
                      <a:pt x="772" y="1323"/>
                    </a:lnTo>
                    <a:lnTo>
                      <a:pt x="667" y="858"/>
                    </a:lnTo>
                    <a:lnTo>
                      <a:pt x="660" y="548"/>
                    </a:lnTo>
                    <a:lnTo>
                      <a:pt x="253" y="428"/>
                    </a:lnTo>
                    <a:lnTo>
                      <a:pt x="196" y="852"/>
                    </a:lnTo>
                    <a:lnTo>
                      <a:pt x="175" y="386"/>
                    </a:lnTo>
                    <a:lnTo>
                      <a:pt x="0" y="219"/>
                    </a:lnTo>
                    <a:lnTo>
                      <a:pt x="21" y="14"/>
                    </a:lnTo>
                    <a:lnTo>
                      <a:pt x="76" y="238"/>
                    </a:lnTo>
                    <a:lnTo>
                      <a:pt x="266" y="373"/>
                    </a:lnTo>
                    <a:lnTo>
                      <a:pt x="675" y="451"/>
                    </a:lnTo>
                    <a:lnTo>
                      <a:pt x="1293" y="542"/>
                    </a:lnTo>
                    <a:lnTo>
                      <a:pt x="1855" y="521"/>
                    </a:lnTo>
                    <a:lnTo>
                      <a:pt x="2601" y="436"/>
                    </a:lnTo>
                    <a:lnTo>
                      <a:pt x="2975" y="295"/>
                    </a:lnTo>
                    <a:lnTo>
                      <a:pt x="3051" y="225"/>
                    </a:lnTo>
                    <a:lnTo>
                      <a:pt x="3099" y="0"/>
                    </a:lnTo>
                    <a:close/>
                  </a:path>
                </a:pathLst>
              </a:custGeom>
              <a:solidFill>
                <a:srgbClr val="000000"/>
              </a:solidFill>
              <a:ln w="9525">
                <a:noFill/>
                <a:round/>
                <a:headEnd/>
                <a:tailEnd/>
              </a:ln>
            </p:spPr>
            <p:txBody>
              <a:bodyPr/>
              <a:lstStyle/>
              <a:p>
                <a:endParaRPr lang="id-ID"/>
              </a:p>
            </p:txBody>
          </p:sp>
          <p:sp>
            <p:nvSpPr>
              <p:cNvPr id="19496" name="Freeform 193"/>
              <p:cNvSpPr>
                <a:spLocks/>
              </p:cNvSpPr>
              <p:nvPr/>
            </p:nvSpPr>
            <p:spPr bwMode="auto">
              <a:xfrm>
                <a:off x="432" y="2976"/>
                <a:ext cx="1507" cy="691"/>
              </a:xfrm>
              <a:custGeom>
                <a:avLst/>
                <a:gdLst>
                  <a:gd name="T0" fmla="*/ 2924 w 3015"/>
                  <a:gd name="T1" fmla="*/ 0 h 1382"/>
                  <a:gd name="T2" fmla="*/ 3015 w 3015"/>
                  <a:gd name="T3" fmla="*/ 165 h 1382"/>
                  <a:gd name="T4" fmla="*/ 2935 w 3015"/>
                  <a:gd name="T5" fmla="*/ 477 h 1382"/>
                  <a:gd name="T6" fmla="*/ 2817 w 3015"/>
                  <a:gd name="T7" fmla="*/ 640 h 1382"/>
                  <a:gd name="T8" fmla="*/ 2623 w 3015"/>
                  <a:gd name="T9" fmla="*/ 1176 h 1382"/>
                  <a:gd name="T10" fmla="*/ 2620 w 3015"/>
                  <a:gd name="T11" fmla="*/ 1003 h 1382"/>
                  <a:gd name="T12" fmla="*/ 2443 w 3015"/>
                  <a:gd name="T13" fmla="*/ 905 h 1382"/>
                  <a:gd name="T14" fmla="*/ 2266 w 3015"/>
                  <a:gd name="T15" fmla="*/ 1313 h 1382"/>
                  <a:gd name="T16" fmla="*/ 2245 w 3015"/>
                  <a:gd name="T17" fmla="*/ 1093 h 1382"/>
                  <a:gd name="T18" fmla="*/ 1772 w 3015"/>
                  <a:gd name="T19" fmla="*/ 994 h 1382"/>
                  <a:gd name="T20" fmla="*/ 1648 w 3015"/>
                  <a:gd name="T21" fmla="*/ 1382 h 1382"/>
                  <a:gd name="T22" fmla="*/ 1661 w 3015"/>
                  <a:gd name="T23" fmla="*/ 1049 h 1382"/>
                  <a:gd name="T24" fmla="*/ 1144 w 3015"/>
                  <a:gd name="T25" fmla="*/ 1003 h 1382"/>
                  <a:gd name="T26" fmla="*/ 800 w 3015"/>
                  <a:gd name="T27" fmla="*/ 815 h 1382"/>
                  <a:gd name="T28" fmla="*/ 836 w 3015"/>
                  <a:gd name="T29" fmla="*/ 1332 h 1382"/>
                  <a:gd name="T30" fmla="*/ 681 w 3015"/>
                  <a:gd name="T31" fmla="*/ 823 h 1382"/>
                  <a:gd name="T32" fmla="*/ 350 w 3015"/>
                  <a:gd name="T33" fmla="*/ 716 h 1382"/>
                  <a:gd name="T34" fmla="*/ 441 w 3015"/>
                  <a:gd name="T35" fmla="*/ 1127 h 1382"/>
                  <a:gd name="T36" fmla="*/ 272 w 3015"/>
                  <a:gd name="T37" fmla="*/ 667 h 1382"/>
                  <a:gd name="T38" fmla="*/ 36 w 3015"/>
                  <a:gd name="T39" fmla="*/ 517 h 1382"/>
                  <a:gd name="T40" fmla="*/ 0 w 3015"/>
                  <a:gd name="T41" fmla="*/ 230 h 1382"/>
                  <a:gd name="T42" fmla="*/ 129 w 3015"/>
                  <a:gd name="T43" fmla="*/ 519 h 1382"/>
                  <a:gd name="T44" fmla="*/ 392 w 3015"/>
                  <a:gd name="T45" fmla="*/ 661 h 1382"/>
                  <a:gd name="T46" fmla="*/ 857 w 3015"/>
                  <a:gd name="T47" fmla="*/ 752 h 1382"/>
                  <a:gd name="T48" fmla="*/ 1500 w 3015"/>
                  <a:gd name="T49" fmla="*/ 789 h 1382"/>
                  <a:gd name="T50" fmla="*/ 2215 w 3015"/>
                  <a:gd name="T51" fmla="*/ 745 h 1382"/>
                  <a:gd name="T52" fmla="*/ 2673 w 3015"/>
                  <a:gd name="T53" fmla="*/ 625 h 1382"/>
                  <a:gd name="T54" fmla="*/ 2857 w 3015"/>
                  <a:gd name="T55" fmla="*/ 456 h 1382"/>
                  <a:gd name="T56" fmla="*/ 2893 w 3015"/>
                  <a:gd name="T57" fmla="*/ 308 h 1382"/>
                  <a:gd name="T58" fmla="*/ 2766 w 3015"/>
                  <a:gd name="T59" fmla="*/ 384 h 1382"/>
                  <a:gd name="T60" fmla="*/ 2445 w 3015"/>
                  <a:gd name="T61" fmla="*/ 481 h 1382"/>
                  <a:gd name="T62" fmla="*/ 1711 w 3015"/>
                  <a:gd name="T63" fmla="*/ 524 h 1382"/>
                  <a:gd name="T64" fmla="*/ 819 w 3015"/>
                  <a:gd name="T65" fmla="*/ 502 h 1382"/>
                  <a:gd name="T66" fmla="*/ 306 w 3015"/>
                  <a:gd name="T67" fmla="*/ 296 h 1382"/>
                  <a:gd name="T68" fmla="*/ 768 w 3015"/>
                  <a:gd name="T69" fmla="*/ 422 h 1382"/>
                  <a:gd name="T70" fmla="*/ 1698 w 3015"/>
                  <a:gd name="T71" fmla="*/ 450 h 1382"/>
                  <a:gd name="T72" fmla="*/ 2458 w 3015"/>
                  <a:gd name="T73" fmla="*/ 384 h 1382"/>
                  <a:gd name="T74" fmla="*/ 2766 w 3015"/>
                  <a:gd name="T75" fmla="*/ 281 h 1382"/>
                  <a:gd name="T76" fmla="*/ 2905 w 3015"/>
                  <a:gd name="T77" fmla="*/ 173 h 1382"/>
                  <a:gd name="T78" fmla="*/ 2924 w 3015"/>
                  <a:gd name="T79" fmla="*/ 0 h 1382"/>
                  <a:gd name="T80" fmla="*/ 2924 w 3015"/>
                  <a:gd name="T81" fmla="*/ 0 h 1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5"/>
                  <a:gd name="T124" fmla="*/ 0 h 1382"/>
                  <a:gd name="T125" fmla="*/ 3015 w 3015"/>
                  <a:gd name="T126" fmla="*/ 1382 h 1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5" h="1382">
                    <a:moveTo>
                      <a:pt x="2924" y="0"/>
                    </a:moveTo>
                    <a:lnTo>
                      <a:pt x="3015" y="165"/>
                    </a:lnTo>
                    <a:lnTo>
                      <a:pt x="2935" y="477"/>
                    </a:lnTo>
                    <a:lnTo>
                      <a:pt x="2817" y="640"/>
                    </a:lnTo>
                    <a:lnTo>
                      <a:pt x="2623" y="1176"/>
                    </a:lnTo>
                    <a:lnTo>
                      <a:pt x="2620" y="1003"/>
                    </a:lnTo>
                    <a:lnTo>
                      <a:pt x="2443" y="905"/>
                    </a:lnTo>
                    <a:lnTo>
                      <a:pt x="2266" y="1313"/>
                    </a:lnTo>
                    <a:lnTo>
                      <a:pt x="2245" y="1093"/>
                    </a:lnTo>
                    <a:lnTo>
                      <a:pt x="1772" y="994"/>
                    </a:lnTo>
                    <a:lnTo>
                      <a:pt x="1648" y="1382"/>
                    </a:lnTo>
                    <a:lnTo>
                      <a:pt x="1661" y="1049"/>
                    </a:lnTo>
                    <a:lnTo>
                      <a:pt x="1144" y="1003"/>
                    </a:lnTo>
                    <a:lnTo>
                      <a:pt x="800" y="815"/>
                    </a:lnTo>
                    <a:lnTo>
                      <a:pt x="836" y="1332"/>
                    </a:lnTo>
                    <a:lnTo>
                      <a:pt x="681" y="823"/>
                    </a:lnTo>
                    <a:lnTo>
                      <a:pt x="350" y="716"/>
                    </a:lnTo>
                    <a:lnTo>
                      <a:pt x="441" y="1127"/>
                    </a:lnTo>
                    <a:lnTo>
                      <a:pt x="272" y="667"/>
                    </a:lnTo>
                    <a:lnTo>
                      <a:pt x="36" y="517"/>
                    </a:lnTo>
                    <a:lnTo>
                      <a:pt x="0" y="230"/>
                    </a:lnTo>
                    <a:lnTo>
                      <a:pt x="129" y="519"/>
                    </a:lnTo>
                    <a:lnTo>
                      <a:pt x="392" y="661"/>
                    </a:lnTo>
                    <a:lnTo>
                      <a:pt x="857" y="752"/>
                    </a:lnTo>
                    <a:lnTo>
                      <a:pt x="1500" y="789"/>
                    </a:lnTo>
                    <a:lnTo>
                      <a:pt x="2215" y="745"/>
                    </a:lnTo>
                    <a:lnTo>
                      <a:pt x="2673" y="625"/>
                    </a:lnTo>
                    <a:lnTo>
                      <a:pt x="2857" y="456"/>
                    </a:lnTo>
                    <a:lnTo>
                      <a:pt x="2893" y="308"/>
                    </a:lnTo>
                    <a:lnTo>
                      <a:pt x="2766" y="384"/>
                    </a:lnTo>
                    <a:lnTo>
                      <a:pt x="2445" y="481"/>
                    </a:lnTo>
                    <a:lnTo>
                      <a:pt x="1711" y="524"/>
                    </a:lnTo>
                    <a:lnTo>
                      <a:pt x="819" y="502"/>
                    </a:lnTo>
                    <a:lnTo>
                      <a:pt x="306" y="296"/>
                    </a:lnTo>
                    <a:lnTo>
                      <a:pt x="768" y="422"/>
                    </a:lnTo>
                    <a:lnTo>
                      <a:pt x="1698" y="450"/>
                    </a:lnTo>
                    <a:lnTo>
                      <a:pt x="2458" y="384"/>
                    </a:lnTo>
                    <a:lnTo>
                      <a:pt x="2766" y="281"/>
                    </a:lnTo>
                    <a:lnTo>
                      <a:pt x="2905" y="173"/>
                    </a:lnTo>
                    <a:lnTo>
                      <a:pt x="2924" y="0"/>
                    </a:lnTo>
                    <a:close/>
                  </a:path>
                </a:pathLst>
              </a:custGeom>
              <a:solidFill>
                <a:srgbClr val="000000"/>
              </a:solidFill>
              <a:ln w="9525">
                <a:noFill/>
                <a:round/>
                <a:headEnd/>
                <a:tailEnd/>
              </a:ln>
            </p:spPr>
            <p:txBody>
              <a:bodyPr/>
              <a:lstStyle/>
              <a:p>
                <a:endParaRPr lang="id-ID"/>
              </a:p>
            </p:txBody>
          </p:sp>
          <p:sp>
            <p:nvSpPr>
              <p:cNvPr id="19497" name="Freeform 194"/>
              <p:cNvSpPr>
                <a:spLocks/>
              </p:cNvSpPr>
              <p:nvPr/>
            </p:nvSpPr>
            <p:spPr bwMode="auto">
              <a:xfrm>
                <a:off x="399" y="2563"/>
                <a:ext cx="158" cy="545"/>
              </a:xfrm>
              <a:custGeom>
                <a:avLst/>
                <a:gdLst>
                  <a:gd name="T0" fmla="*/ 54 w 316"/>
                  <a:gd name="T1" fmla="*/ 0 h 1089"/>
                  <a:gd name="T2" fmla="*/ 135 w 316"/>
                  <a:gd name="T3" fmla="*/ 884 h 1089"/>
                  <a:gd name="T4" fmla="*/ 316 w 316"/>
                  <a:gd name="T5" fmla="*/ 1089 h 1089"/>
                  <a:gd name="T6" fmla="*/ 181 w 316"/>
                  <a:gd name="T7" fmla="*/ 1068 h 1089"/>
                  <a:gd name="T8" fmla="*/ 61 w 316"/>
                  <a:gd name="T9" fmla="*/ 948 h 1089"/>
                  <a:gd name="T10" fmla="*/ 0 w 316"/>
                  <a:gd name="T11" fmla="*/ 401 h 1089"/>
                  <a:gd name="T12" fmla="*/ 54 w 316"/>
                  <a:gd name="T13" fmla="*/ 0 h 1089"/>
                  <a:gd name="T14" fmla="*/ 54 w 316"/>
                  <a:gd name="T15" fmla="*/ 0 h 1089"/>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1089"/>
                  <a:gd name="T26" fmla="*/ 316 w 316"/>
                  <a:gd name="T27" fmla="*/ 1089 h 10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1089">
                    <a:moveTo>
                      <a:pt x="54" y="0"/>
                    </a:moveTo>
                    <a:lnTo>
                      <a:pt x="135" y="884"/>
                    </a:lnTo>
                    <a:lnTo>
                      <a:pt x="316" y="1089"/>
                    </a:lnTo>
                    <a:lnTo>
                      <a:pt x="181" y="1068"/>
                    </a:lnTo>
                    <a:lnTo>
                      <a:pt x="61" y="948"/>
                    </a:lnTo>
                    <a:lnTo>
                      <a:pt x="0" y="401"/>
                    </a:lnTo>
                    <a:lnTo>
                      <a:pt x="54" y="0"/>
                    </a:lnTo>
                    <a:close/>
                  </a:path>
                </a:pathLst>
              </a:custGeom>
              <a:solidFill>
                <a:srgbClr val="000000"/>
              </a:solidFill>
              <a:ln w="9525">
                <a:noFill/>
                <a:round/>
                <a:headEnd/>
                <a:tailEnd/>
              </a:ln>
            </p:spPr>
            <p:txBody>
              <a:bodyPr/>
              <a:lstStyle/>
              <a:p>
                <a:endParaRPr lang="id-ID"/>
              </a:p>
            </p:txBody>
          </p:sp>
          <p:sp>
            <p:nvSpPr>
              <p:cNvPr id="19498" name="Freeform 195"/>
              <p:cNvSpPr>
                <a:spLocks/>
              </p:cNvSpPr>
              <p:nvPr/>
            </p:nvSpPr>
            <p:spPr bwMode="auto">
              <a:xfrm>
                <a:off x="535" y="3367"/>
                <a:ext cx="1195" cy="431"/>
              </a:xfrm>
              <a:custGeom>
                <a:avLst/>
                <a:gdLst>
                  <a:gd name="T0" fmla="*/ 0 w 2390"/>
                  <a:gd name="T1" fmla="*/ 0 h 861"/>
                  <a:gd name="T2" fmla="*/ 166 w 2390"/>
                  <a:gd name="T3" fmla="*/ 464 h 861"/>
                  <a:gd name="T4" fmla="*/ 276 w 2390"/>
                  <a:gd name="T5" fmla="*/ 551 h 861"/>
                  <a:gd name="T6" fmla="*/ 607 w 2390"/>
                  <a:gd name="T7" fmla="*/ 673 h 861"/>
                  <a:gd name="T8" fmla="*/ 1411 w 2390"/>
                  <a:gd name="T9" fmla="*/ 772 h 861"/>
                  <a:gd name="T10" fmla="*/ 2027 w 2390"/>
                  <a:gd name="T11" fmla="*/ 650 h 861"/>
                  <a:gd name="T12" fmla="*/ 2390 w 2390"/>
                  <a:gd name="T13" fmla="*/ 485 h 861"/>
                  <a:gd name="T14" fmla="*/ 2070 w 2390"/>
                  <a:gd name="T15" fmla="*/ 728 h 861"/>
                  <a:gd name="T16" fmla="*/ 1466 w 2390"/>
                  <a:gd name="T17" fmla="*/ 861 h 861"/>
                  <a:gd name="T18" fmla="*/ 639 w 2390"/>
                  <a:gd name="T19" fmla="*/ 783 h 861"/>
                  <a:gd name="T20" fmla="*/ 232 w 2390"/>
                  <a:gd name="T21" fmla="*/ 618 h 861"/>
                  <a:gd name="T22" fmla="*/ 67 w 2390"/>
                  <a:gd name="T23" fmla="*/ 409 h 861"/>
                  <a:gd name="T24" fmla="*/ 0 w 2390"/>
                  <a:gd name="T25" fmla="*/ 0 h 861"/>
                  <a:gd name="T26" fmla="*/ 0 w 2390"/>
                  <a:gd name="T27" fmla="*/ 0 h 8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0"/>
                  <a:gd name="T43" fmla="*/ 0 h 861"/>
                  <a:gd name="T44" fmla="*/ 2390 w 2390"/>
                  <a:gd name="T45" fmla="*/ 861 h 8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0" h="861">
                    <a:moveTo>
                      <a:pt x="0" y="0"/>
                    </a:moveTo>
                    <a:lnTo>
                      <a:pt x="166" y="464"/>
                    </a:lnTo>
                    <a:lnTo>
                      <a:pt x="276" y="551"/>
                    </a:lnTo>
                    <a:lnTo>
                      <a:pt x="607" y="673"/>
                    </a:lnTo>
                    <a:lnTo>
                      <a:pt x="1411" y="772"/>
                    </a:lnTo>
                    <a:lnTo>
                      <a:pt x="2027" y="650"/>
                    </a:lnTo>
                    <a:lnTo>
                      <a:pt x="2390" y="485"/>
                    </a:lnTo>
                    <a:lnTo>
                      <a:pt x="2070" y="728"/>
                    </a:lnTo>
                    <a:lnTo>
                      <a:pt x="1466" y="861"/>
                    </a:lnTo>
                    <a:lnTo>
                      <a:pt x="639" y="783"/>
                    </a:lnTo>
                    <a:lnTo>
                      <a:pt x="232" y="618"/>
                    </a:lnTo>
                    <a:lnTo>
                      <a:pt x="67" y="409"/>
                    </a:lnTo>
                    <a:lnTo>
                      <a:pt x="0" y="0"/>
                    </a:lnTo>
                    <a:close/>
                  </a:path>
                </a:pathLst>
              </a:custGeom>
              <a:solidFill>
                <a:srgbClr val="000000"/>
              </a:solidFill>
              <a:ln w="9525">
                <a:noFill/>
                <a:round/>
                <a:headEnd/>
                <a:tailEnd/>
              </a:ln>
            </p:spPr>
            <p:txBody>
              <a:bodyPr/>
              <a:lstStyle/>
              <a:p>
                <a:endParaRPr lang="id-ID"/>
              </a:p>
            </p:txBody>
          </p:sp>
          <p:sp>
            <p:nvSpPr>
              <p:cNvPr id="19499" name="Freeform 196"/>
              <p:cNvSpPr>
                <a:spLocks/>
              </p:cNvSpPr>
              <p:nvPr/>
            </p:nvSpPr>
            <p:spPr bwMode="auto">
              <a:xfrm>
                <a:off x="1302" y="1842"/>
                <a:ext cx="546" cy="304"/>
              </a:xfrm>
              <a:custGeom>
                <a:avLst/>
                <a:gdLst>
                  <a:gd name="T0" fmla="*/ 0 w 1091"/>
                  <a:gd name="T1" fmla="*/ 403 h 608"/>
                  <a:gd name="T2" fmla="*/ 563 w 1091"/>
                  <a:gd name="T3" fmla="*/ 329 h 608"/>
                  <a:gd name="T4" fmla="*/ 915 w 1091"/>
                  <a:gd name="T5" fmla="*/ 190 h 608"/>
                  <a:gd name="T6" fmla="*/ 989 w 1091"/>
                  <a:gd name="T7" fmla="*/ 0 h 608"/>
                  <a:gd name="T8" fmla="*/ 1091 w 1091"/>
                  <a:gd name="T9" fmla="*/ 608 h 608"/>
                  <a:gd name="T10" fmla="*/ 1010 w 1091"/>
                  <a:gd name="T11" fmla="*/ 454 h 608"/>
                  <a:gd name="T12" fmla="*/ 681 w 1091"/>
                  <a:gd name="T13" fmla="*/ 344 h 608"/>
                  <a:gd name="T14" fmla="*/ 645 w 1091"/>
                  <a:gd name="T15" fmla="*/ 593 h 608"/>
                  <a:gd name="T16" fmla="*/ 555 w 1091"/>
                  <a:gd name="T17" fmla="*/ 380 h 608"/>
                  <a:gd name="T18" fmla="*/ 0 w 1091"/>
                  <a:gd name="T19" fmla="*/ 403 h 608"/>
                  <a:gd name="T20" fmla="*/ 0 w 1091"/>
                  <a:gd name="T21" fmla="*/ 403 h 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1"/>
                  <a:gd name="T34" fmla="*/ 0 h 608"/>
                  <a:gd name="T35" fmla="*/ 1091 w 1091"/>
                  <a:gd name="T36" fmla="*/ 608 h 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1" h="608">
                    <a:moveTo>
                      <a:pt x="0" y="403"/>
                    </a:moveTo>
                    <a:lnTo>
                      <a:pt x="563" y="329"/>
                    </a:lnTo>
                    <a:lnTo>
                      <a:pt x="915" y="190"/>
                    </a:lnTo>
                    <a:lnTo>
                      <a:pt x="989" y="0"/>
                    </a:lnTo>
                    <a:lnTo>
                      <a:pt x="1091" y="608"/>
                    </a:lnTo>
                    <a:lnTo>
                      <a:pt x="1010" y="454"/>
                    </a:lnTo>
                    <a:lnTo>
                      <a:pt x="681" y="344"/>
                    </a:lnTo>
                    <a:lnTo>
                      <a:pt x="645" y="593"/>
                    </a:lnTo>
                    <a:lnTo>
                      <a:pt x="555" y="380"/>
                    </a:lnTo>
                    <a:lnTo>
                      <a:pt x="0" y="403"/>
                    </a:lnTo>
                    <a:close/>
                  </a:path>
                </a:pathLst>
              </a:custGeom>
              <a:solidFill>
                <a:srgbClr val="000000"/>
              </a:solidFill>
              <a:ln w="9525">
                <a:noFill/>
                <a:round/>
                <a:headEnd/>
                <a:tailEnd/>
              </a:ln>
            </p:spPr>
            <p:txBody>
              <a:bodyPr/>
              <a:lstStyle/>
              <a:p>
                <a:endParaRPr lang="id-ID"/>
              </a:p>
            </p:txBody>
          </p:sp>
          <p:sp>
            <p:nvSpPr>
              <p:cNvPr id="19500" name="Freeform 197"/>
              <p:cNvSpPr>
                <a:spLocks/>
              </p:cNvSpPr>
              <p:nvPr/>
            </p:nvSpPr>
            <p:spPr bwMode="auto">
              <a:xfrm>
                <a:off x="600" y="1718"/>
                <a:ext cx="1136" cy="288"/>
              </a:xfrm>
              <a:custGeom>
                <a:avLst/>
                <a:gdLst>
                  <a:gd name="T0" fmla="*/ 1967 w 2271"/>
                  <a:gd name="T1" fmla="*/ 462 h 578"/>
                  <a:gd name="T2" fmla="*/ 2224 w 2271"/>
                  <a:gd name="T3" fmla="*/ 367 h 578"/>
                  <a:gd name="T4" fmla="*/ 2271 w 2271"/>
                  <a:gd name="T5" fmla="*/ 253 h 578"/>
                  <a:gd name="T6" fmla="*/ 2178 w 2271"/>
                  <a:gd name="T7" fmla="*/ 183 h 578"/>
                  <a:gd name="T8" fmla="*/ 1733 w 2271"/>
                  <a:gd name="T9" fmla="*/ 44 h 578"/>
                  <a:gd name="T10" fmla="*/ 1330 w 2271"/>
                  <a:gd name="T11" fmla="*/ 0 h 578"/>
                  <a:gd name="T12" fmla="*/ 752 w 2271"/>
                  <a:gd name="T13" fmla="*/ 21 h 578"/>
                  <a:gd name="T14" fmla="*/ 306 w 2271"/>
                  <a:gd name="T15" fmla="*/ 95 h 578"/>
                  <a:gd name="T16" fmla="*/ 95 w 2271"/>
                  <a:gd name="T17" fmla="*/ 175 h 578"/>
                  <a:gd name="T18" fmla="*/ 0 w 2271"/>
                  <a:gd name="T19" fmla="*/ 249 h 578"/>
                  <a:gd name="T20" fmla="*/ 108 w 2271"/>
                  <a:gd name="T21" fmla="*/ 352 h 578"/>
                  <a:gd name="T22" fmla="*/ 292 w 2271"/>
                  <a:gd name="T23" fmla="*/ 432 h 578"/>
                  <a:gd name="T24" fmla="*/ 547 w 2271"/>
                  <a:gd name="T25" fmla="*/ 506 h 578"/>
                  <a:gd name="T26" fmla="*/ 1075 w 2271"/>
                  <a:gd name="T27" fmla="*/ 578 h 578"/>
                  <a:gd name="T28" fmla="*/ 1515 w 2271"/>
                  <a:gd name="T29" fmla="*/ 542 h 578"/>
                  <a:gd name="T30" fmla="*/ 1081 w 2271"/>
                  <a:gd name="T31" fmla="*/ 521 h 578"/>
                  <a:gd name="T32" fmla="*/ 665 w 2271"/>
                  <a:gd name="T33" fmla="*/ 475 h 578"/>
                  <a:gd name="T34" fmla="*/ 475 w 2271"/>
                  <a:gd name="T35" fmla="*/ 403 h 578"/>
                  <a:gd name="T36" fmla="*/ 520 w 2271"/>
                  <a:gd name="T37" fmla="*/ 215 h 578"/>
                  <a:gd name="T38" fmla="*/ 802 w 2271"/>
                  <a:gd name="T39" fmla="*/ 143 h 578"/>
                  <a:gd name="T40" fmla="*/ 1363 w 2271"/>
                  <a:gd name="T41" fmla="*/ 88 h 578"/>
                  <a:gd name="T42" fmla="*/ 1786 w 2271"/>
                  <a:gd name="T43" fmla="*/ 131 h 578"/>
                  <a:gd name="T44" fmla="*/ 2129 w 2271"/>
                  <a:gd name="T45" fmla="*/ 241 h 578"/>
                  <a:gd name="T46" fmla="*/ 2092 w 2271"/>
                  <a:gd name="T47" fmla="*/ 352 h 578"/>
                  <a:gd name="T48" fmla="*/ 1967 w 2271"/>
                  <a:gd name="T49" fmla="*/ 462 h 578"/>
                  <a:gd name="T50" fmla="*/ 1967 w 2271"/>
                  <a:gd name="T51" fmla="*/ 462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71"/>
                  <a:gd name="T79" fmla="*/ 0 h 578"/>
                  <a:gd name="T80" fmla="*/ 2271 w 2271"/>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71" h="578">
                    <a:moveTo>
                      <a:pt x="1967" y="462"/>
                    </a:moveTo>
                    <a:lnTo>
                      <a:pt x="2224" y="367"/>
                    </a:lnTo>
                    <a:lnTo>
                      <a:pt x="2271" y="253"/>
                    </a:lnTo>
                    <a:lnTo>
                      <a:pt x="2178" y="183"/>
                    </a:lnTo>
                    <a:lnTo>
                      <a:pt x="1733" y="44"/>
                    </a:lnTo>
                    <a:lnTo>
                      <a:pt x="1330" y="0"/>
                    </a:lnTo>
                    <a:lnTo>
                      <a:pt x="752" y="21"/>
                    </a:lnTo>
                    <a:lnTo>
                      <a:pt x="306" y="95"/>
                    </a:lnTo>
                    <a:lnTo>
                      <a:pt x="95" y="175"/>
                    </a:lnTo>
                    <a:lnTo>
                      <a:pt x="0" y="249"/>
                    </a:lnTo>
                    <a:lnTo>
                      <a:pt x="108" y="352"/>
                    </a:lnTo>
                    <a:lnTo>
                      <a:pt x="292" y="432"/>
                    </a:lnTo>
                    <a:lnTo>
                      <a:pt x="547" y="506"/>
                    </a:lnTo>
                    <a:lnTo>
                      <a:pt x="1075" y="578"/>
                    </a:lnTo>
                    <a:lnTo>
                      <a:pt x="1515" y="542"/>
                    </a:lnTo>
                    <a:lnTo>
                      <a:pt x="1081" y="521"/>
                    </a:lnTo>
                    <a:lnTo>
                      <a:pt x="665" y="475"/>
                    </a:lnTo>
                    <a:lnTo>
                      <a:pt x="475" y="403"/>
                    </a:lnTo>
                    <a:lnTo>
                      <a:pt x="520" y="215"/>
                    </a:lnTo>
                    <a:lnTo>
                      <a:pt x="802" y="143"/>
                    </a:lnTo>
                    <a:lnTo>
                      <a:pt x="1363" y="88"/>
                    </a:lnTo>
                    <a:lnTo>
                      <a:pt x="1786" y="131"/>
                    </a:lnTo>
                    <a:lnTo>
                      <a:pt x="2129" y="241"/>
                    </a:lnTo>
                    <a:lnTo>
                      <a:pt x="2092" y="352"/>
                    </a:lnTo>
                    <a:lnTo>
                      <a:pt x="1967" y="462"/>
                    </a:lnTo>
                    <a:close/>
                  </a:path>
                </a:pathLst>
              </a:custGeom>
              <a:solidFill>
                <a:srgbClr val="000000"/>
              </a:solidFill>
              <a:ln w="9525">
                <a:noFill/>
                <a:round/>
                <a:headEnd/>
                <a:tailEnd/>
              </a:ln>
            </p:spPr>
            <p:txBody>
              <a:bodyPr/>
              <a:lstStyle/>
              <a:p>
                <a:endParaRPr lang="id-ID"/>
              </a:p>
            </p:txBody>
          </p:sp>
          <p:sp>
            <p:nvSpPr>
              <p:cNvPr id="19501" name="Freeform 198"/>
              <p:cNvSpPr>
                <a:spLocks/>
              </p:cNvSpPr>
              <p:nvPr/>
            </p:nvSpPr>
            <p:spPr bwMode="auto">
              <a:xfrm>
                <a:off x="503" y="2001"/>
                <a:ext cx="126" cy="375"/>
              </a:xfrm>
              <a:custGeom>
                <a:avLst/>
                <a:gdLst>
                  <a:gd name="T0" fmla="*/ 186 w 252"/>
                  <a:gd name="T1" fmla="*/ 750 h 750"/>
                  <a:gd name="T2" fmla="*/ 142 w 252"/>
                  <a:gd name="T3" fmla="*/ 672 h 750"/>
                  <a:gd name="T4" fmla="*/ 252 w 252"/>
                  <a:gd name="T5" fmla="*/ 0 h 750"/>
                  <a:gd name="T6" fmla="*/ 0 w 252"/>
                  <a:gd name="T7" fmla="*/ 695 h 750"/>
                  <a:gd name="T8" fmla="*/ 186 w 252"/>
                  <a:gd name="T9" fmla="*/ 750 h 750"/>
                  <a:gd name="T10" fmla="*/ 186 w 252"/>
                  <a:gd name="T11" fmla="*/ 750 h 750"/>
                  <a:gd name="T12" fmla="*/ 0 60000 65536"/>
                  <a:gd name="T13" fmla="*/ 0 60000 65536"/>
                  <a:gd name="T14" fmla="*/ 0 60000 65536"/>
                  <a:gd name="T15" fmla="*/ 0 60000 65536"/>
                  <a:gd name="T16" fmla="*/ 0 60000 65536"/>
                  <a:gd name="T17" fmla="*/ 0 60000 65536"/>
                  <a:gd name="T18" fmla="*/ 0 w 252"/>
                  <a:gd name="T19" fmla="*/ 0 h 750"/>
                  <a:gd name="T20" fmla="*/ 252 w 252"/>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52" h="750">
                    <a:moveTo>
                      <a:pt x="186" y="750"/>
                    </a:moveTo>
                    <a:lnTo>
                      <a:pt x="142" y="672"/>
                    </a:lnTo>
                    <a:lnTo>
                      <a:pt x="252" y="0"/>
                    </a:lnTo>
                    <a:lnTo>
                      <a:pt x="0" y="695"/>
                    </a:lnTo>
                    <a:lnTo>
                      <a:pt x="186" y="750"/>
                    </a:lnTo>
                    <a:close/>
                  </a:path>
                </a:pathLst>
              </a:custGeom>
              <a:solidFill>
                <a:srgbClr val="E5B27F"/>
              </a:solidFill>
              <a:ln w="9525">
                <a:noFill/>
                <a:round/>
                <a:headEnd/>
                <a:tailEnd/>
              </a:ln>
            </p:spPr>
            <p:txBody>
              <a:bodyPr/>
              <a:lstStyle/>
              <a:p>
                <a:endParaRPr lang="id-ID"/>
              </a:p>
            </p:txBody>
          </p:sp>
          <p:sp>
            <p:nvSpPr>
              <p:cNvPr id="19502" name="Freeform 199"/>
              <p:cNvSpPr>
                <a:spLocks/>
              </p:cNvSpPr>
              <p:nvPr/>
            </p:nvSpPr>
            <p:spPr bwMode="auto">
              <a:xfrm>
                <a:off x="412" y="2030"/>
                <a:ext cx="1516" cy="440"/>
              </a:xfrm>
              <a:custGeom>
                <a:avLst/>
                <a:gdLst>
                  <a:gd name="T0" fmla="*/ 112 w 3032"/>
                  <a:gd name="T1" fmla="*/ 381 h 881"/>
                  <a:gd name="T2" fmla="*/ 15 w 3032"/>
                  <a:gd name="T3" fmla="*/ 445 h 881"/>
                  <a:gd name="T4" fmla="*/ 0 w 3032"/>
                  <a:gd name="T5" fmla="*/ 542 h 881"/>
                  <a:gd name="T6" fmla="*/ 86 w 3032"/>
                  <a:gd name="T7" fmla="*/ 635 h 881"/>
                  <a:gd name="T8" fmla="*/ 352 w 3032"/>
                  <a:gd name="T9" fmla="*/ 732 h 881"/>
                  <a:gd name="T10" fmla="*/ 964 w 3032"/>
                  <a:gd name="T11" fmla="*/ 846 h 881"/>
                  <a:gd name="T12" fmla="*/ 1724 w 3032"/>
                  <a:gd name="T13" fmla="*/ 881 h 881"/>
                  <a:gd name="T14" fmla="*/ 2561 w 3032"/>
                  <a:gd name="T15" fmla="*/ 776 h 881"/>
                  <a:gd name="T16" fmla="*/ 2962 w 3032"/>
                  <a:gd name="T17" fmla="*/ 620 h 881"/>
                  <a:gd name="T18" fmla="*/ 3032 w 3032"/>
                  <a:gd name="T19" fmla="*/ 529 h 881"/>
                  <a:gd name="T20" fmla="*/ 2954 w 3032"/>
                  <a:gd name="T21" fmla="*/ 422 h 881"/>
                  <a:gd name="T22" fmla="*/ 2884 w 3032"/>
                  <a:gd name="T23" fmla="*/ 367 h 881"/>
                  <a:gd name="T24" fmla="*/ 2926 w 3032"/>
                  <a:gd name="T25" fmla="*/ 516 h 881"/>
                  <a:gd name="T26" fmla="*/ 2842 w 3032"/>
                  <a:gd name="T27" fmla="*/ 599 h 881"/>
                  <a:gd name="T28" fmla="*/ 2593 w 3032"/>
                  <a:gd name="T29" fmla="*/ 603 h 881"/>
                  <a:gd name="T30" fmla="*/ 2363 w 3032"/>
                  <a:gd name="T31" fmla="*/ 21 h 881"/>
                  <a:gd name="T32" fmla="*/ 2471 w 3032"/>
                  <a:gd name="T33" fmla="*/ 670 h 881"/>
                  <a:gd name="T34" fmla="*/ 1810 w 3032"/>
                  <a:gd name="T35" fmla="*/ 791 h 881"/>
                  <a:gd name="T36" fmla="*/ 1631 w 3032"/>
                  <a:gd name="T37" fmla="*/ 37 h 881"/>
                  <a:gd name="T38" fmla="*/ 1675 w 3032"/>
                  <a:gd name="T39" fmla="*/ 804 h 881"/>
                  <a:gd name="T40" fmla="*/ 1118 w 3032"/>
                  <a:gd name="T41" fmla="*/ 797 h 881"/>
                  <a:gd name="T42" fmla="*/ 795 w 3032"/>
                  <a:gd name="T43" fmla="*/ 768 h 881"/>
                  <a:gd name="T44" fmla="*/ 865 w 3032"/>
                  <a:gd name="T45" fmla="*/ 0 h 881"/>
                  <a:gd name="T46" fmla="*/ 717 w 3032"/>
                  <a:gd name="T47" fmla="*/ 747 h 881"/>
                  <a:gd name="T48" fmla="*/ 331 w 3032"/>
                  <a:gd name="T49" fmla="*/ 670 h 881"/>
                  <a:gd name="T50" fmla="*/ 240 w 3032"/>
                  <a:gd name="T51" fmla="*/ 620 h 881"/>
                  <a:gd name="T52" fmla="*/ 369 w 3032"/>
                  <a:gd name="T53" fmla="*/ 52 h 881"/>
                  <a:gd name="T54" fmla="*/ 177 w 3032"/>
                  <a:gd name="T55" fmla="*/ 578 h 881"/>
                  <a:gd name="T56" fmla="*/ 99 w 3032"/>
                  <a:gd name="T57" fmla="*/ 508 h 881"/>
                  <a:gd name="T58" fmla="*/ 112 w 3032"/>
                  <a:gd name="T59" fmla="*/ 381 h 881"/>
                  <a:gd name="T60" fmla="*/ 112 w 3032"/>
                  <a:gd name="T61" fmla="*/ 381 h 8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32"/>
                  <a:gd name="T94" fmla="*/ 0 h 881"/>
                  <a:gd name="T95" fmla="*/ 3032 w 3032"/>
                  <a:gd name="T96" fmla="*/ 881 h 8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32" h="881">
                    <a:moveTo>
                      <a:pt x="112" y="381"/>
                    </a:moveTo>
                    <a:lnTo>
                      <a:pt x="15" y="445"/>
                    </a:lnTo>
                    <a:lnTo>
                      <a:pt x="0" y="542"/>
                    </a:lnTo>
                    <a:lnTo>
                      <a:pt x="86" y="635"/>
                    </a:lnTo>
                    <a:lnTo>
                      <a:pt x="352" y="732"/>
                    </a:lnTo>
                    <a:lnTo>
                      <a:pt x="964" y="846"/>
                    </a:lnTo>
                    <a:lnTo>
                      <a:pt x="1724" y="881"/>
                    </a:lnTo>
                    <a:lnTo>
                      <a:pt x="2561" y="776"/>
                    </a:lnTo>
                    <a:lnTo>
                      <a:pt x="2962" y="620"/>
                    </a:lnTo>
                    <a:lnTo>
                      <a:pt x="3032" y="529"/>
                    </a:lnTo>
                    <a:lnTo>
                      <a:pt x="2954" y="422"/>
                    </a:lnTo>
                    <a:lnTo>
                      <a:pt x="2884" y="367"/>
                    </a:lnTo>
                    <a:lnTo>
                      <a:pt x="2926" y="516"/>
                    </a:lnTo>
                    <a:lnTo>
                      <a:pt x="2842" y="599"/>
                    </a:lnTo>
                    <a:lnTo>
                      <a:pt x="2593" y="603"/>
                    </a:lnTo>
                    <a:lnTo>
                      <a:pt x="2363" y="21"/>
                    </a:lnTo>
                    <a:lnTo>
                      <a:pt x="2471" y="670"/>
                    </a:lnTo>
                    <a:lnTo>
                      <a:pt x="1810" y="791"/>
                    </a:lnTo>
                    <a:lnTo>
                      <a:pt x="1631" y="37"/>
                    </a:lnTo>
                    <a:lnTo>
                      <a:pt x="1675" y="804"/>
                    </a:lnTo>
                    <a:lnTo>
                      <a:pt x="1118" y="797"/>
                    </a:lnTo>
                    <a:lnTo>
                      <a:pt x="795" y="768"/>
                    </a:lnTo>
                    <a:lnTo>
                      <a:pt x="865" y="0"/>
                    </a:lnTo>
                    <a:lnTo>
                      <a:pt x="717" y="747"/>
                    </a:lnTo>
                    <a:lnTo>
                      <a:pt x="331" y="670"/>
                    </a:lnTo>
                    <a:lnTo>
                      <a:pt x="240" y="620"/>
                    </a:lnTo>
                    <a:lnTo>
                      <a:pt x="369" y="52"/>
                    </a:lnTo>
                    <a:lnTo>
                      <a:pt x="177" y="578"/>
                    </a:lnTo>
                    <a:lnTo>
                      <a:pt x="99" y="508"/>
                    </a:lnTo>
                    <a:lnTo>
                      <a:pt x="112" y="381"/>
                    </a:lnTo>
                    <a:close/>
                  </a:path>
                </a:pathLst>
              </a:custGeom>
              <a:solidFill>
                <a:srgbClr val="000000"/>
              </a:solidFill>
              <a:ln w="9525">
                <a:noFill/>
                <a:round/>
                <a:headEnd/>
                <a:tailEnd/>
              </a:ln>
            </p:spPr>
            <p:txBody>
              <a:bodyPr/>
              <a:lstStyle/>
              <a:p>
                <a:endParaRPr lang="id-ID"/>
              </a:p>
            </p:txBody>
          </p:sp>
          <p:sp>
            <p:nvSpPr>
              <p:cNvPr id="19503" name="Freeform 200"/>
              <p:cNvSpPr>
                <a:spLocks/>
              </p:cNvSpPr>
              <p:nvPr/>
            </p:nvSpPr>
            <p:spPr bwMode="auto">
              <a:xfrm>
                <a:off x="472" y="1648"/>
                <a:ext cx="1269" cy="532"/>
              </a:xfrm>
              <a:custGeom>
                <a:avLst/>
                <a:gdLst>
                  <a:gd name="T0" fmla="*/ 0 w 2538"/>
                  <a:gd name="T1" fmla="*/ 1065 h 1065"/>
                  <a:gd name="T2" fmla="*/ 125 w 2538"/>
                  <a:gd name="T3" fmla="*/ 586 h 1065"/>
                  <a:gd name="T4" fmla="*/ 369 w 2538"/>
                  <a:gd name="T5" fmla="*/ 635 h 1065"/>
                  <a:gd name="T6" fmla="*/ 137 w 2538"/>
                  <a:gd name="T7" fmla="*/ 481 h 1065"/>
                  <a:gd name="T8" fmla="*/ 142 w 2538"/>
                  <a:gd name="T9" fmla="*/ 354 h 1065"/>
                  <a:gd name="T10" fmla="*/ 407 w 2538"/>
                  <a:gd name="T11" fmla="*/ 177 h 1065"/>
                  <a:gd name="T12" fmla="*/ 929 w 2538"/>
                  <a:gd name="T13" fmla="*/ 84 h 1065"/>
                  <a:gd name="T14" fmla="*/ 1386 w 2538"/>
                  <a:gd name="T15" fmla="*/ 46 h 1065"/>
                  <a:gd name="T16" fmla="*/ 1954 w 2538"/>
                  <a:gd name="T17" fmla="*/ 90 h 1065"/>
                  <a:gd name="T18" fmla="*/ 2538 w 2538"/>
                  <a:gd name="T19" fmla="*/ 266 h 1065"/>
                  <a:gd name="T20" fmla="*/ 2024 w 2538"/>
                  <a:gd name="T21" fmla="*/ 73 h 1065"/>
                  <a:gd name="T22" fmla="*/ 1756 w 2538"/>
                  <a:gd name="T23" fmla="*/ 40 h 1065"/>
                  <a:gd name="T24" fmla="*/ 1365 w 2538"/>
                  <a:gd name="T25" fmla="*/ 0 h 1065"/>
                  <a:gd name="T26" fmla="*/ 857 w 2538"/>
                  <a:gd name="T27" fmla="*/ 35 h 1065"/>
                  <a:gd name="T28" fmla="*/ 308 w 2538"/>
                  <a:gd name="T29" fmla="*/ 156 h 1065"/>
                  <a:gd name="T30" fmla="*/ 87 w 2538"/>
                  <a:gd name="T31" fmla="*/ 331 h 1065"/>
                  <a:gd name="T32" fmla="*/ 0 w 2538"/>
                  <a:gd name="T33" fmla="*/ 1065 h 1065"/>
                  <a:gd name="T34" fmla="*/ 0 w 2538"/>
                  <a:gd name="T35" fmla="*/ 1065 h 10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38"/>
                  <a:gd name="T55" fmla="*/ 0 h 1065"/>
                  <a:gd name="T56" fmla="*/ 2538 w 2538"/>
                  <a:gd name="T57" fmla="*/ 1065 h 10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38" h="1065">
                    <a:moveTo>
                      <a:pt x="0" y="1065"/>
                    </a:moveTo>
                    <a:lnTo>
                      <a:pt x="125" y="586"/>
                    </a:lnTo>
                    <a:lnTo>
                      <a:pt x="369" y="635"/>
                    </a:lnTo>
                    <a:lnTo>
                      <a:pt x="137" y="481"/>
                    </a:lnTo>
                    <a:lnTo>
                      <a:pt x="142" y="354"/>
                    </a:lnTo>
                    <a:lnTo>
                      <a:pt x="407" y="177"/>
                    </a:lnTo>
                    <a:lnTo>
                      <a:pt x="929" y="84"/>
                    </a:lnTo>
                    <a:lnTo>
                      <a:pt x="1386" y="46"/>
                    </a:lnTo>
                    <a:lnTo>
                      <a:pt x="1954" y="90"/>
                    </a:lnTo>
                    <a:lnTo>
                      <a:pt x="2538" y="266"/>
                    </a:lnTo>
                    <a:lnTo>
                      <a:pt x="2024" y="73"/>
                    </a:lnTo>
                    <a:lnTo>
                      <a:pt x="1756" y="40"/>
                    </a:lnTo>
                    <a:lnTo>
                      <a:pt x="1365" y="0"/>
                    </a:lnTo>
                    <a:lnTo>
                      <a:pt x="857" y="35"/>
                    </a:lnTo>
                    <a:lnTo>
                      <a:pt x="308" y="156"/>
                    </a:lnTo>
                    <a:lnTo>
                      <a:pt x="87" y="331"/>
                    </a:lnTo>
                    <a:lnTo>
                      <a:pt x="0" y="1065"/>
                    </a:lnTo>
                    <a:close/>
                  </a:path>
                </a:pathLst>
              </a:custGeom>
              <a:solidFill>
                <a:srgbClr val="000000"/>
              </a:solidFill>
              <a:ln w="9525">
                <a:noFill/>
                <a:round/>
                <a:headEnd/>
                <a:tailEnd/>
              </a:ln>
            </p:spPr>
            <p:txBody>
              <a:bodyPr/>
              <a:lstStyle/>
              <a:p>
                <a:endParaRPr lang="id-ID"/>
              </a:p>
            </p:txBody>
          </p:sp>
        </p:grpSp>
        <p:grpSp>
          <p:nvGrpSpPr>
            <p:cNvPr id="7" name="Group 201"/>
            <p:cNvGrpSpPr>
              <a:grpSpLocks/>
            </p:cNvGrpSpPr>
            <p:nvPr/>
          </p:nvGrpSpPr>
          <p:grpSpPr bwMode="auto">
            <a:xfrm>
              <a:off x="432" y="2304"/>
              <a:ext cx="979" cy="1280"/>
              <a:chOff x="384" y="1648"/>
              <a:chExt cx="1555" cy="2150"/>
            </a:xfrm>
          </p:grpSpPr>
          <p:sp>
            <p:nvSpPr>
              <p:cNvPr id="19472" name="Freeform 202"/>
              <p:cNvSpPr>
                <a:spLocks/>
              </p:cNvSpPr>
              <p:nvPr/>
            </p:nvSpPr>
            <p:spPr bwMode="auto">
              <a:xfrm>
                <a:off x="409" y="1681"/>
                <a:ext cx="1508" cy="2106"/>
              </a:xfrm>
              <a:custGeom>
                <a:avLst/>
                <a:gdLst>
                  <a:gd name="T0" fmla="*/ 259 w 3017"/>
                  <a:gd name="T1" fmla="*/ 281 h 4210"/>
                  <a:gd name="T2" fmla="*/ 94 w 3017"/>
                  <a:gd name="T3" fmla="*/ 1157 h 4210"/>
                  <a:gd name="T4" fmla="*/ 56 w 3017"/>
                  <a:gd name="T5" fmla="*/ 1488 h 4210"/>
                  <a:gd name="T6" fmla="*/ 0 w 3017"/>
                  <a:gd name="T7" fmla="*/ 2060 h 4210"/>
                  <a:gd name="T8" fmla="*/ 331 w 3017"/>
                  <a:gd name="T9" fmla="*/ 3813 h 4210"/>
                  <a:gd name="T10" fmla="*/ 517 w 3017"/>
                  <a:gd name="T11" fmla="*/ 3967 h 4210"/>
                  <a:gd name="T12" fmla="*/ 903 w 3017"/>
                  <a:gd name="T13" fmla="*/ 4111 h 4210"/>
                  <a:gd name="T14" fmla="*/ 1707 w 3017"/>
                  <a:gd name="T15" fmla="*/ 4210 h 4210"/>
                  <a:gd name="T16" fmla="*/ 2312 w 3017"/>
                  <a:gd name="T17" fmla="*/ 4077 h 4210"/>
                  <a:gd name="T18" fmla="*/ 2654 w 3017"/>
                  <a:gd name="T19" fmla="*/ 3847 h 4210"/>
                  <a:gd name="T20" fmla="*/ 2985 w 3017"/>
                  <a:gd name="T21" fmla="*/ 2777 h 4210"/>
                  <a:gd name="T22" fmla="*/ 3017 w 3017"/>
                  <a:gd name="T23" fmla="*/ 2039 h 4210"/>
                  <a:gd name="T24" fmla="*/ 2951 w 3017"/>
                  <a:gd name="T25" fmla="*/ 1224 h 4210"/>
                  <a:gd name="T26" fmla="*/ 2797 w 3017"/>
                  <a:gd name="T27" fmla="*/ 528 h 4210"/>
                  <a:gd name="T28" fmla="*/ 2768 w 3017"/>
                  <a:gd name="T29" fmla="*/ 313 h 4210"/>
                  <a:gd name="T30" fmla="*/ 2666 w 3017"/>
                  <a:gd name="T31" fmla="*/ 211 h 4210"/>
                  <a:gd name="T32" fmla="*/ 2460 w 3017"/>
                  <a:gd name="T33" fmla="*/ 131 h 4210"/>
                  <a:gd name="T34" fmla="*/ 2027 w 3017"/>
                  <a:gd name="T35" fmla="*/ 23 h 4210"/>
                  <a:gd name="T36" fmla="*/ 1508 w 3017"/>
                  <a:gd name="T37" fmla="*/ 0 h 4210"/>
                  <a:gd name="T38" fmla="*/ 837 w 3017"/>
                  <a:gd name="T39" fmla="*/ 34 h 4210"/>
                  <a:gd name="T40" fmla="*/ 455 w 3017"/>
                  <a:gd name="T41" fmla="*/ 131 h 4210"/>
                  <a:gd name="T42" fmla="*/ 259 w 3017"/>
                  <a:gd name="T43" fmla="*/ 281 h 4210"/>
                  <a:gd name="T44" fmla="*/ 259 w 3017"/>
                  <a:gd name="T45" fmla="*/ 281 h 4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7"/>
                  <a:gd name="T70" fmla="*/ 0 h 4210"/>
                  <a:gd name="T71" fmla="*/ 3017 w 3017"/>
                  <a:gd name="T72" fmla="*/ 4210 h 4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7" h="4210">
                    <a:moveTo>
                      <a:pt x="259" y="281"/>
                    </a:moveTo>
                    <a:lnTo>
                      <a:pt x="94" y="1157"/>
                    </a:lnTo>
                    <a:lnTo>
                      <a:pt x="56" y="1488"/>
                    </a:lnTo>
                    <a:lnTo>
                      <a:pt x="0" y="2060"/>
                    </a:lnTo>
                    <a:lnTo>
                      <a:pt x="331" y="3813"/>
                    </a:lnTo>
                    <a:lnTo>
                      <a:pt x="517" y="3967"/>
                    </a:lnTo>
                    <a:lnTo>
                      <a:pt x="903" y="4111"/>
                    </a:lnTo>
                    <a:lnTo>
                      <a:pt x="1707" y="4210"/>
                    </a:lnTo>
                    <a:lnTo>
                      <a:pt x="2312" y="4077"/>
                    </a:lnTo>
                    <a:lnTo>
                      <a:pt x="2654" y="3847"/>
                    </a:lnTo>
                    <a:lnTo>
                      <a:pt x="2985" y="2777"/>
                    </a:lnTo>
                    <a:lnTo>
                      <a:pt x="3017" y="2039"/>
                    </a:lnTo>
                    <a:lnTo>
                      <a:pt x="2951" y="1224"/>
                    </a:lnTo>
                    <a:lnTo>
                      <a:pt x="2797" y="528"/>
                    </a:lnTo>
                    <a:lnTo>
                      <a:pt x="2768" y="313"/>
                    </a:lnTo>
                    <a:lnTo>
                      <a:pt x="2666" y="211"/>
                    </a:lnTo>
                    <a:lnTo>
                      <a:pt x="2460" y="131"/>
                    </a:lnTo>
                    <a:lnTo>
                      <a:pt x="2027" y="23"/>
                    </a:lnTo>
                    <a:lnTo>
                      <a:pt x="1508" y="0"/>
                    </a:lnTo>
                    <a:lnTo>
                      <a:pt x="837" y="34"/>
                    </a:lnTo>
                    <a:lnTo>
                      <a:pt x="455" y="131"/>
                    </a:lnTo>
                    <a:lnTo>
                      <a:pt x="259" y="281"/>
                    </a:lnTo>
                    <a:close/>
                  </a:path>
                </a:pathLst>
              </a:custGeom>
              <a:solidFill>
                <a:srgbClr val="CC7F4C"/>
              </a:solidFill>
              <a:ln w="9525">
                <a:noFill/>
                <a:round/>
                <a:headEnd/>
                <a:tailEnd/>
              </a:ln>
            </p:spPr>
            <p:txBody>
              <a:bodyPr/>
              <a:lstStyle/>
              <a:p>
                <a:endParaRPr lang="id-ID"/>
              </a:p>
            </p:txBody>
          </p:sp>
          <p:sp>
            <p:nvSpPr>
              <p:cNvPr id="19473" name="Freeform 203"/>
              <p:cNvSpPr>
                <a:spLocks/>
              </p:cNvSpPr>
              <p:nvPr/>
            </p:nvSpPr>
            <p:spPr bwMode="auto">
              <a:xfrm>
                <a:off x="515" y="1666"/>
                <a:ext cx="1278" cy="718"/>
              </a:xfrm>
              <a:custGeom>
                <a:avLst/>
                <a:gdLst>
                  <a:gd name="T0" fmla="*/ 0 w 2555"/>
                  <a:gd name="T1" fmla="*/ 396 h 1436"/>
                  <a:gd name="T2" fmla="*/ 23 w 2555"/>
                  <a:gd name="T3" fmla="*/ 308 h 1436"/>
                  <a:gd name="T4" fmla="*/ 257 w 2555"/>
                  <a:gd name="T5" fmla="*/ 132 h 1436"/>
                  <a:gd name="T6" fmla="*/ 784 w 2555"/>
                  <a:gd name="T7" fmla="*/ 29 h 1436"/>
                  <a:gd name="T8" fmla="*/ 1251 w 2555"/>
                  <a:gd name="T9" fmla="*/ 0 h 1436"/>
                  <a:gd name="T10" fmla="*/ 1852 w 2555"/>
                  <a:gd name="T11" fmla="*/ 44 h 1436"/>
                  <a:gd name="T12" fmla="*/ 2445 w 2555"/>
                  <a:gd name="T13" fmla="*/ 213 h 1436"/>
                  <a:gd name="T14" fmla="*/ 2555 w 2555"/>
                  <a:gd name="T15" fmla="*/ 352 h 1436"/>
                  <a:gd name="T16" fmla="*/ 2555 w 2555"/>
                  <a:gd name="T17" fmla="*/ 491 h 1436"/>
                  <a:gd name="T18" fmla="*/ 2378 w 2555"/>
                  <a:gd name="T19" fmla="*/ 660 h 1436"/>
                  <a:gd name="T20" fmla="*/ 2167 w 2555"/>
                  <a:gd name="T21" fmla="*/ 673 h 1436"/>
                  <a:gd name="T22" fmla="*/ 1582 w 2555"/>
                  <a:gd name="T23" fmla="*/ 770 h 1436"/>
                  <a:gd name="T24" fmla="*/ 1574 w 2555"/>
                  <a:gd name="T25" fmla="*/ 1436 h 1436"/>
                  <a:gd name="T26" fmla="*/ 1428 w 2555"/>
                  <a:gd name="T27" fmla="*/ 799 h 1436"/>
                  <a:gd name="T28" fmla="*/ 823 w 2555"/>
                  <a:gd name="T29" fmla="*/ 759 h 1436"/>
                  <a:gd name="T30" fmla="*/ 578 w 2555"/>
                  <a:gd name="T31" fmla="*/ 1392 h 1436"/>
                  <a:gd name="T32" fmla="*/ 666 w 2555"/>
                  <a:gd name="T33" fmla="*/ 719 h 1436"/>
                  <a:gd name="T34" fmla="*/ 234 w 2555"/>
                  <a:gd name="T35" fmla="*/ 586 h 1436"/>
                  <a:gd name="T36" fmla="*/ 0 w 2555"/>
                  <a:gd name="T37" fmla="*/ 396 h 1436"/>
                  <a:gd name="T38" fmla="*/ 0 w 2555"/>
                  <a:gd name="T39" fmla="*/ 396 h 1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5"/>
                  <a:gd name="T61" fmla="*/ 0 h 1436"/>
                  <a:gd name="T62" fmla="*/ 2555 w 2555"/>
                  <a:gd name="T63" fmla="*/ 1436 h 1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5" h="1436">
                    <a:moveTo>
                      <a:pt x="0" y="396"/>
                    </a:moveTo>
                    <a:lnTo>
                      <a:pt x="23" y="308"/>
                    </a:lnTo>
                    <a:lnTo>
                      <a:pt x="257" y="132"/>
                    </a:lnTo>
                    <a:lnTo>
                      <a:pt x="784" y="29"/>
                    </a:lnTo>
                    <a:lnTo>
                      <a:pt x="1251" y="0"/>
                    </a:lnTo>
                    <a:lnTo>
                      <a:pt x="1852" y="44"/>
                    </a:lnTo>
                    <a:lnTo>
                      <a:pt x="2445" y="213"/>
                    </a:lnTo>
                    <a:lnTo>
                      <a:pt x="2555" y="352"/>
                    </a:lnTo>
                    <a:lnTo>
                      <a:pt x="2555" y="491"/>
                    </a:lnTo>
                    <a:lnTo>
                      <a:pt x="2378" y="660"/>
                    </a:lnTo>
                    <a:lnTo>
                      <a:pt x="2167" y="673"/>
                    </a:lnTo>
                    <a:lnTo>
                      <a:pt x="1582" y="770"/>
                    </a:lnTo>
                    <a:lnTo>
                      <a:pt x="1574" y="1436"/>
                    </a:lnTo>
                    <a:lnTo>
                      <a:pt x="1428" y="799"/>
                    </a:lnTo>
                    <a:lnTo>
                      <a:pt x="823" y="759"/>
                    </a:lnTo>
                    <a:lnTo>
                      <a:pt x="578" y="1392"/>
                    </a:lnTo>
                    <a:lnTo>
                      <a:pt x="666" y="719"/>
                    </a:lnTo>
                    <a:lnTo>
                      <a:pt x="234" y="586"/>
                    </a:lnTo>
                    <a:lnTo>
                      <a:pt x="0" y="396"/>
                    </a:lnTo>
                    <a:close/>
                  </a:path>
                </a:pathLst>
              </a:custGeom>
              <a:solidFill>
                <a:srgbClr val="E5B27F"/>
              </a:solidFill>
              <a:ln w="9525">
                <a:noFill/>
                <a:round/>
                <a:headEnd/>
                <a:tailEnd/>
              </a:ln>
            </p:spPr>
            <p:txBody>
              <a:bodyPr/>
              <a:lstStyle/>
              <a:p>
                <a:endParaRPr lang="id-ID"/>
              </a:p>
            </p:txBody>
          </p:sp>
          <p:sp>
            <p:nvSpPr>
              <p:cNvPr id="19474" name="Freeform 204"/>
              <p:cNvSpPr>
                <a:spLocks/>
              </p:cNvSpPr>
              <p:nvPr/>
            </p:nvSpPr>
            <p:spPr bwMode="auto">
              <a:xfrm>
                <a:off x="384" y="2233"/>
                <a:ext cx="1546" cy="421"/>
              </a:xfrm>
              <a:custGeom>
                <a:avLst/>
                <a:gdLst>
                  <a:gd name="T0" fmla="*/ 127 w 3093"/>
                  <a:gd name="T1" fmla="*/ 0 h 842"/>
                  <a:gd name="T2" fmla="*/ 38 w 3093"/>
                  <a:gd name="T3" fmla="*/ 55 h 842"/>
                  <a:gd name="T4" fmla="*/ 0 w 3093"/>
                  <a:gd name="T5" fmla="*/ 358 h 842"/>
                  <a:gd name="T6" fmla="*/ 38 w 3093"/>
                  <a:gd name="T7" fmla="*/ 447 h 842"/>
                  <a:gd name="T8" fmla="*/ 243 w 3093"/>
                  <a:gd name="T9" fmla="*/ 607 h 842"/>
                  <a:gd name="T10" fmla="*/ 1304 w 3093"/>
                  <a:gd name="T11" fmla="*/ 842 h 842"/>
                  <a:gd name="T12" fmla="*/ 2604 w 3093"/>
                  <a:gd name="T13" fmla="*/ 738 h 842"/>
                  <a:gd name="T14" fmla="*/ 3093 w 3093"/>
                  <a:gd name="T15" fmla="*/ 447 h 842"/>
                  <a:gd name="T16" fmla="*/ 3083 w 3093"/>
                  <a:gd name="T17" fmla="*/ 116 h 842"/>
                  <a:gd name="T18" fmla="*/ 3023 w 3093"/>
                  <a:gd name="T19" fmla="*/ 55 h 842"/>
                  <a:gd name="T20" fmla="*/ 2988 w 3093"/>
                  <a:gd name="T21" fmla="*/ 171 h 842"/>
                  <a:gd name="T22" fmla="*/ 2654 w 3093"/>
                  <a:gd name="T23" fmla="*/ 314 h 842"/>
                  <a:gd name="T24" fmla="*/ 1823 w 3093"/>
                  <a:gd name="T25" fmla="*/ 441 h 842"/>
                  <a:gd name="T26" fmla="*/ 964 w 3093"/>
                  <a:gd name="T27" fmla="*/ 413 h 842"/>
                  <a:gd name="T28" fmla="*/ 369 w 3093"/>
                  <a:gd name="T29" fmla="*/ 293 h 842"/>
                  <a:gd name="T30" fmla="*/ 122 w 3093"/>
                  <a:gd name="T31" fmla="*/ 143 h 842"/>
                  <a:gd name="T32" fmla="*/ 127 w 3093"/>
                  <a:gd name="T33" fmla="*/ 0 h 842"/>
                  <a:gd name="T34" fmla="*/ 127 w 3093"/>
                  <a:gd name="T35" fmla="*/ 0 h 8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3"/>
                  <a:gd name="T55" fmla="*/ 0 h 842"/>
                  <a:gd name="T56" fmla="*/ 3093 w 3093"/>
                  <a:gd name="T57" fmla="*/ 842 h 8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3" h="842">
                    <a:moveTo>
                      <a:pt x="127" y="0"/>
                    </a:moveTo>
                    <a:lnTo>
                      <a:pt x="38" y="55"/>
                    </a:lnTo>
                    <a:lnTo>
                      <a:pt x="0" y="358"/>
                    </a:lnTo>
                    <a:lnTo>
                      <a:pt x="38" y="447"/>
                    </a:lnTo>
                    <a:lnTo>
                      <a:pt x="243" y="607"/>
                    </a:lnTo>
                    <a:lnTo>
                      <a:pt x="1304" y="842"/>
                    </a:lnTo>
                    <a:lnTo>
                      <a:pt x="2604" y="738"/>
                    </a:lnTo>
                    <a:lnTo>
                      <a:pt x="3093" y="447"/>
                    </a:lnTo>
                    <a:lnTo>
                      <a:pt x="3083" y="116"/>
                    </a:lnTo>
                    <a:lnTo>
                      <a:pt x="3023" y="55"/>
                    </a:lnTo>
                    <a:lnTo>
                      <a:pt x="2988" y="171"/>
                    </a:lnTo>
                    <a:lnTo>
                      <a:pt x="2654" y="314"/>
                    </a:lnTo>
                    <a:lnTo>
                      <a:pt x="1823" y="441"/>
                    </a:lnTo>
                    <a:lnTo>
                      <a:pt x="964" y="413"/>
                    </a:lnTo>
                    <a:lnTo>
                      <a:pt x="369" y="293"/>
                    </a:lnTo>
                    <a:lnTo>
                      <a:pt x="122" y="143"/>
                    </a:lnTo>
                    <a:lnTo>
                      <a:pt x="127" y="0"/>
                    </a:lnTo>
                    <a:close/>
                  </a:path>
                </a:pathLst>
              </a:custGeom>
              <a:solidFill>
                <a:srgbClr val="B2FAFF"/>
              </a:solidFill>
              <a:ln w="9525">
                <a:noFill/>
                <a:round/>
                <a:headEnd/>
                <a:tailEnd/>
              </a:ln>
            </p:spPr>
            <p:txBody>
              <a:bodyPr/>
              <a:lstStyle/>
              <a:p>
                <a:endParaRPr lang="id-ID"/>
              </a:p>
            </p:txBody>
          </p:sp>
          <p:sp>
            <p:nvSpPr>
              <p:cNvPr id="19475" name="Freeform 205"/>
              <p:cNvSpPr>
                <a:spLocks/>
              </p:cNvSpPr>
              <p:nvPr/>
            </p:nvSpPr>
            <p:spPr bwMode="auto">
              <a:xfrm>
                <a:off x="412" y="2957"/>
                <a:ext cx="1499" cy="447"/>
              </a:xfrm>
              <a:custGeom>
                <a:avLst/>
                <a:gdLst>
                  <a:gd name="T0" fmla="*/ 67 w 3000"/>
                  <a:gd name="T1" fmla="*/ 0 h 893"/>
                  <a:gd name="T2" fmla="*/ 0 w 3000"/>
                  <a:gd name="T3" fmla="*/ 133 h 893"/>
                  <a:gd name="T4" fmla="*/ 72 w 3000"/>
                  <a:gd name="T5" fmla="*/ 513 h 893"/>
                  <a:gd name="T6" fmla="*/ 148 w 3000"/>
                  <a:gd name="T7" fmla="*/ 585 h 893"/>
                  <a:gd name="T8" fmla="*/ 502 w 3000"/>
                  <a:gd name="T9" fmla="*/ 762 h 893"/>
                  <a:gd name="T10" fmla="*/ 1713 w 3000"/>
                  <a:gd name="T11" fmla="*/ 893 h 893"/>
                  <a:gd name="T12" fmla="*/ 2654 w 3000"/>
                  <a:gd name="T13" fmla="*/ 745 h 893"/>
                  <a:gd name="T14" fmla="*/ 2950 w 3000"/>
                  <a:gd name="T15" fmla="*/ 496 h 893"/>
                  <a:gd name="T16" fmla="*/ 3000 w 3000"/>
                  <a:gd name="T17" fmla="*/ 199 h 893"/>
                  <a:gd name="T18" fmla="*/ 2880 w 3000"/>
                  <a:gd name="T19" fmla="*/ 353 h 893"/>
                  <a:gd name="T20" fmla="*/ 2587 w 3000"/>
                  <a:gd name="T21" fmla="*/ 446 h 893"/>
                  <a:gd name="T22" fmla="*/ 1911 w 3000"/>
                  <a:gd name="T23" fmla="*/ 519 h 893"/>
                  <a:gd name="T24" fmla="*/ 1260 w 3000"/>
                  <a:gd name="T25" fmla="*/ 557 h 893"/>
                  <a:gd name="T26" fmla="*/ 721 w 3000"/>
                  <a:gd name="T27" fmla="*/ 490 h 893"/>
                  <a:gd name="T28" fmla="*/ 143 w 3000"/>
                  <a:gd name="T29" fmla="*/ 260 h 893"/>
                  <a:gd name="T30" fmla="*/ 67 w 3000"/>
                  <a:gd name="T31" fmla="*/ 0 h 893"/>
                  <a:gd name="T32" fmla="*/ 67 w 3000"/>
                  <a:gd name="T33" fmla="*/ 0 h 8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0"/>
                  <a:gd name="T52" fmla="*/ 0 h 893"/>
                  <a:gd name="T53" fmla="*/ 3000 w 3000"/>
                  <a:gd name="T54" fmla="*/ 893 h 8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0" h="893">
                    <a:moveTo>
                      <a:pt x="67" y="0"/>
                    </a:moveTo>
                    <a:lnTo>
                      <a:pt x="0" y="133"/>
                    </a:lnTo>
                    <a:lnTo>
                      <a:pt x="72" y="513"/>
                    </a:lnTo>
                    <a:lnTo>
                      <a:pt x="148" y="585"/>
                    </a:lnTo>
                    <a:lnTo>
                      <a:pt x="502" y="762"/>
                    </a:lnTo>
                    <a:lnTo>
                      <a:pt x="1713" y="893"/>
                    </a:lnTo>
                    <a:lnTo>
                      <a:pt x="2654" y="745"/>
                    </a:lnTo>
                    <a:lnTo>
                      <a:pt x="2950" y="496"/>
                    </a:lnTo>
                    <a:lnTo>
                      <a:pt x="3000" y="199"/>
                    </a:lnTo>
                    <a:lnTo>
                      <a:pt x="2880" y="353"/>
                    </a:lnTo>
                    <a:lnTo>
                      <a:pt x="2587" y="446"/>
                    </a:lnTo>
                    <a:lnTo>
                      <a:pt x="1911" y="519"/>
                    </a:lnTo>
                    <a:lnTo>
                      <a:pt x="1260" y="557"/>
                    </a:lnTo>
                    <a:lnTo>
                      <a:pt x="721" y="490"/>
                    </a:lnTo>
                    <a:lnTo>
                      <a:pt x="143" y="260"/>
                    </a:lnTo>
                    <a:lnTo>
                      <a:pt x="67" y="0"/>
                    </a:lnTo>
                    <a:close/>
                  </a:path>
                </a:pathLst>
              </a:custGeom>
              <a:solidFill>
                <a:srgbClr val="B2FAFF"/>
              </a:solidFill>
              <a:ln w="9525">
                <a:noFill/>
                <a:round/>
                <a:headEnd/>
                <a:tailEnd/>
              </a:ln>
            </p:spPr>
            <p:txBody>
              <a:bodyPr/>
              <a:lstStyle/>
              <a:p>
                <a:endParaRPr lang="id-ID"/>
              </a:p>
            </p:txBody>
          </p:sp>
          <p:sp>
            <p:nvSpPr>
              <p:cNvPr id="19476" name="Freeform 206"/>
              <p:cNvSpPr>
                <a:spLocks/>
              </p:cNvSpPr>
              <p:nvPr/>
            </p:nvSpPr>
            <p:spPr bwMode="auto">
              <a:xfrm>
                <a:off x="523" y="2234"/>
                <a:ext cx="1416" cy="414"/>
              </a:xfrm>
              <a:custGeom>
                <a:avLst/>
                <a:gdLst>
                  <a:gd name="T0" fmla="*/ 79 w 2832"/>
                  <a:gd name="T1" fmla="*/ 405 h 829"/>
                  <a:gd name="T2" fmla="*/ 739 w 2832"/>
                  <a:gd name="T3" fmla="*/ 513 h 829"/>
                  <a:gd name="T4" fmla="*/ 1499 w 2832"/>
                  <a:gd name="T5" fmla="*/ 557 h 829"/>
                  <a:gd name="T6" fmla="*/ 2267 w 2832"/>
                  <a:gd name="T7" fmla="*/ 462 h 829"/>
                  <a:gd name="T8" fmla="*/ 2547 w 2832"/>
                  <a:gd name="T9" fmla="*/ 352 h 829"/>
                  <a:gd name="T10" fmla="*/ 2283 w 2832"/>
                  <a:gd name="T11" fmla="*/ 359 h 829"/>
                  <a:gd name="T12" fmla="*/ 2745 w 2832"/>
                  <a:gd name="T13" fmla="*/ 192 h 829"/>
                  <a:gd name="T14" fmla="*/ 2701 w 2832"/>
                  <a:gd name="T15" fmla="*/ 0 h 829"/>
                  <a:gd name="T16" fmla="*/ 2824 w 2832"/>
                  <a:gd name="T17" fmla="*/ 82 h 829"/>
                  <a:gd name="T18" fmla="*/ 2832 w 2832"/>
                  <a:gd name="T19" fmla="*/ 449 h 829"/>
                  <a:gd name="T20" fmla="*/ 2473 w 2832"/>
                  <a:gd name="T21" fmla="*/ 683 h 829"/>
                  <a:gd name="T22" fmla="*/ 1792 w 2832"/>
                  <a:gd name="T23" fmla="*/ 742 h 829"/>
                  <a:gd name="T24" fmla="*/ 1089 w 2832"/>
                  <a:gd name="T25" fmla="*/ 829 h 829"/>
                  <a:gd name="T26" fmla="*/ 562 w 2832"/>
                  <a:gd name="T27" fmla="*/ 762 h 829"/>
                  <a:gd name="T28" fmla="*/ 0 w 2832"/>
                  <a:gd name="T29" fmla="*/ 601 h 829"/>
                  <a:gd name="T30" fmla="*/ 922 w 2832"/>
                  <a:gd name="T31" fmla="*/ 683 h 829"/>
                  <a:gd name="T32" fmla="*/ 1083 w 2832"/>
                  <a:gd name="T33" fmla="*/ 616 h 829"/>
                  <a:gd name="T34" fmla="*/ 629 w 2832"/>
                  <a:gd name="T35" fmla="*/ 601 h 829"/>
                  <a:gd name="T36" fmla="*/ 79 w 2832"/>
                  <a:gd name="T37" fmla="*/ 405 h 829"/>
                  <a:gd name="T38" fmla="*/ 79 w 2832"/>
                  <a:gd name="T39" fmla="*/ 405 h 8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2"/>
                  <a:gd name="T61" fmla="*/ 0 h 829"/>
                  <a:gd name="T62" fmla="*/ 2832 w 2832"/>
                  <a:gd name="T63" fmla="*/ 829 h 8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2" h="829">
                    <a:moveTo>
                      <a:pt x="79" y="405"/>
                    </a:moveTo>
                    <a:lnTo>
                      <a:pt x="739" y="513"/>
                    </a:lnTo>
                    <a:lnTo>
                      <a:pt x="1499" y="557"/>
                    </a:lnTo>
                    <a:lnTo>
                      <a:pt x="2267" y="462"/>
                    </a:lnTo>
                    <a:lnTo>
                      <a:pt x="2547" y="352"/>
                    </a:lnTo>
                    <a:lnTo>
                      <a:pt x="2283" y="359"/>
                    </a:lnTo>
                    <a:lnTo>
                      <a:pt x="2745" y="192"/>
                    </a:lnTo>
                    <a:lnTo>
                      <a:pt x="2701" y="0"/>
                    </a:lnTo>
                    <a:lnTo>
                      <a:pt x="2824" y="82"/>
                    </a:lnTo>
                    <a:lnTo>
                      <a:pt x="2832" y="449"/>
                    </a:lnTo>
                    <a:lnTo>
                      <a:pt x="2473" y="683"/>
                    </a:lnTo>
                    <a:lnTo>
                      <a:pt x="1792" y="742"/>
                    </a:lnTo>
                    <a:lnTo>
                      <a:pt x="1089" y="829"/>
                    </a:lnTo>
                    <a:lnTo>
                      <a:pt x="562" y="762"/>
                    </a:lnTo>
                    <a:lnTo>
                      <a:pt x="0" y="601"/>
                    </a:lnTo>
                    <a:lnTo>
                      <a:pt x="922" y="683"/>
                    </a:lnTo>
                    <a:lnTo>
                      <a:pt x="1083" y="616"/>
                    </a:lnTo>
                    <a:lnTo>
                      <a:pt x="629" y="601"/>
                    </a:lnTo>
                    <a:lnTo>
                      <a:pt x="79" y="405"/>
                    </a:lnTo>
                    <a:close/>
                  </a:path>
                </a:pathLst>
              </a:custGeom>
              <a:solidFill>
                <a:srgbClr val="80C5E4"/>
              </a:solidFill>
              <a:ln w="9525">
                <a:noFill/>
                <a:round/>
                <a:headEnd/>
                <a:tailEnd/>
              </a:ln>
            </p:spPr>
            <p:txBody>
              <a:bodyPr/>
              <a:lstStyle/>
              <a:p>
                <a:endParaRPr lang="id-ID"/>
              </a:p>
            </p:txBody>
          </p:sp>
          <p:sp>
            <p:nvSpPr>
              <p:cNvPr id="19477" name="Freeform 207"/>
              <p:cNvSpPr>
                <a:spLocks/>
              </p:cNvSpPr>
              <p:nvPr/>
            </p:nvSpPr>
            <p:spPr bwMode="auto">
              <a:xfrm>
                <a:off x="563" y="3095"/>
                <a:ext cx="1339" cy="311"/>
              </a:xfrm>
              <a:custGeom>
                <a:avLst/>
                <a:gdLst>
                  <a:gd name="T0" fmla="*/ 0 w 2679"/>
                  <a:gd name="T1" fmla="*/ 147 h 624"/>
                  <a:gd name="T2" fmla="*/ 476 w 2679"/>
                  <a:gd name="T3" fmla="*/ 331 h 624"/>
                  <a:gd name="T4" fmla="*/ 1171 w 2679"/>
                  <a:gd name="T5" fmla="*/ 346 h 624"/>
                  <a:gd name="T6" fmla="*/ 1888 w 2679"/>
                  <a:gd name="T7" fmla="*/ 331 h 624"/>
                  <a:gd name="T8" fmla="*/ 2093 w 2679"/>
                  <a:gd name="T9" fmla="*/ 295 h 624"/>
                  <a:gd name="T10" fmla="*/ 1785 w 2679"/>
                  <a:gd name="T11" fmla="*/ 249 h 624"/>
                  <a:gd name="T12" fmla="*/ 2445 w 2679"/>
                  <a:gd name="T13" fmla="*/ 154 h 624"/>
                  <a:gd name="T14" fmla="*/ 2679 w 2679"/>
                  <a:gd name="T15" fmla="*/ 0 h 624"/>
                  <a:gd name="T16" fmla="*/ 2628 w 2679"/>
                  <a:gd name="T17" fmla="*/ 221 h 624"/>
                  <a:gd name="T18" fmla="*/ 2283 w 2679"/>
                  <a:gd name="T19" fmla="*/ 557 h 624"/>
                  <a:gd name="T20" fmla="*/ 1618 w 2679"/>
                  <a:gd name="T21" fmla="*/ 588 h 624"/>
                  <a:gd name="T22" fmla="*/ 791 w 2679"/>
                  <a:gd name="T23" fmla="*/ 624 h 624"/>
                  <a:gd name="T24" fmla="*/ 578 w 2679"/>
                  <a:gd name="T25" fmla="*/ 536 h 624"/>
                  <a:gd name="T26" fmla="*/ 820 w 2679"/>
                  <a:gd name="T27" fmla="*/ 493 h 624"/>
                  <a:gd name="T28" fmla="*/ 470 w 2679"/>
                  <a:gd name="T29" fmla="*/ 441 h 624"/>
                  <a:gd name="T30" fmla="*/ 0 w 2679"/>
                  <a:gd name="T31" fmla="*/ 147 h 624"/>
                  <a:gd name="T32" fmla="*/ 0 w 2679"/>
                  <a:gd name="T33" fmla="*/ 147 h 6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9"/>
                  <a:gd name="T52" fmla="*/ 0 h 624"/>
                  <a:gd name="T53" fmla="*/ 2679 w 2679"/>
                  <a:gd name="T54" fmla="*/ 624 h 6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9" h="624">
                    <a:moveTo>
                      <a:pt x="0" y="147"/>
                    </a:moveTo>
                    <a:lnTo>
                      <a:pt x="476" y="331"/>
                    </a:lnTo>
                    <a:lnTo>
                      <a:pt x="1171" y="346"/>
                    </a:lnTo>
                    <a:lnTo>
                      <a:pt x="1888" y="331"/>
                    </a:lnTo>
                    <a:lnTo>
                      <a:pt x="2093" y="295"/>
                    </a:lnTo>
                    <a:lnTo>
                      <a:pt x="1785" y="249"/>
                    </a:lnTo>
                    <a:lnTo>
                      <a:pt x="2445" y="154"/>
                    </a:lnTo>
                    <a:lnTo>
                      <a:pt x="2679" y="0"/>
                    </a:lnTo>
                    <a:lnTo>
                      <a:pt x="2628" y="221"/>
                    </a:lnTo>
                    <a:lnTo>
                      <a:pt x="2283" y="557"/>
                    </a:lnTo>
                    <a:lnTo>
                      <a:pt x="1618" y="588"/>
                    </a:lnTo>
                    <a:lnTo>
                      <a:pt x="791" y="624"/>
                    </a:lnTo>
                    <a:lnTo>
                      <a:pt x="578" y="536"/>
                    </a:lnTo>
                    <a:lnTo>
                      <a:pt x="820" y="493"/>
                    </a:lnTo>
                    <a:lnTo>
                      <a:pt x="470" y="441"/>
                    </a:lnTo>
                    <a:lnTo>
                      <a:pt x="0" y="147"/>
                    </a:lnTo>
                    <a:close/>
                  </a:path>
                </a:pathLst>
              </a:custGeom>
              <a:solidFill>
                <a:srgbClr val="80C5E4"/>
              </a:solidFill>
              <a:ln w="9525">
                <a:noFill/>
                <a:round/>
                <a:headEnd/>
                <a:tailEnd/>
              </a:ln>
            </p:spPr>
            <p:txBody>
              <a:bodyPr/>
              <a:lstStyle/>
              <a:p>
                <a:endParaRPr lang="id-ID"/>
              </a:p>
            </p:txBody>
          </p:sp>
          <p:sp>
            <p:nvSpPr>
              <p:cNvPr id="19478" name="Freeform 208"/>
              <p:cNvSpPr>
                <a:spLocks/>
              </p:cNvSpPr>
              <p:nvPr/>
            </p:nvSpPr>
            <p:spPr bwMode="auto">
              <a:xfrm>
                <a:off x="480" y="2536"/>
                <a:ext cx="573" cy="331"/>
              </a:xfrm>
              <a:custGeom>
                <a:avLst/>
                <a:gdLst>
                  <a:gd name="T0" fmla="*/ 1146 w 1146"/>
                  <a:gd name="T1" fmla="*/ 342 h 661"/>
                  <a:gd name="T2" fmla="*/ 717 w 1146"/>
                  <a:gd name="T3" fmla="*/ 330 h 661"/>
                  <a:gd name="T4" fmla="*/ 551 w 1146"/>
                  <a:gd name="T5" fmla="*/ 661 h 661"/>
                  <a:gd name="T6" fmla="*/ 508 w 1146"/>
                  <a:gd name="T7" fmla="*/ 220 h 661"/>
                  <a:gd name="T8" fmla="*/ 122 w 1146"/>
                  <a:gd name="T9" fmla="*/ 142 h 661"/>
                  <a:gd name="T10" fmla="*/ 23 w 1146"/>
                  <a:gd name="T11" fmla="*/ 473 h 661"/>
                  <a:gd name="T12" fmla="*/ 0 w 1146"/>
                  <a:gd name="T13" fmla="*/ 0 h 661"/>
                  <a:gd name="T14" fmla="*/ 1146 w 1146"/>
                  <a:gd name="T15" fmla="*/ 342 h 661"/>
                  <a:gd name="T16" fmla="*/ 1146 w 1146"/>
                  <a:gd name="T17" fmla="*/ 342 h 6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6"/>
                  <a:gd name="T28" fmla="*/ 0 h 661"/>
                  <a:gd name="T29" fmla="*/ 1146 w 1146"/>
                  <a:gd name="T30" fmla="*/ 661 h 6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6" h="661">
                    <a:moveTo>
                      <a:pt x="1146" y="342"/>
                    </a:moveTo>
                    <a:lnTo>
                      <a:pt x="717" y="330"/>
                    </a:lnTo>
                    <a:lnTo>
                      <a:pt x="551" y="661"/>
                    </a:lnTo>
                    <a:lnTo>
                      <a:pt x="508" y="220"/>
                    </a:lnTo>
                    <a:lnTo>
                      <a:pt x="122" y="142"/>
                    </a:lnTo>
                    <a:lnTo>
                      <a:pt x="23" y="473"/>
                    </a:lnTo>
                    <a:lnTo>
                      <a:pt x="0" y="0"/>
                    </a:lnTo>
                    <a:lnTo>
                      <a:pt x="1146" y="342"/>
                    </a:lnTo>
                    <a:close/>
                  </a:path>
                </a:pathLst>
              </a:custGeom>
              <a:solidFill>
                <a:srgbClr val="E5B27F"/>
              </a:solidFill>
              <a:ln w="9525">
                <a:noFill/>
                <a:round/>
                <a:headEnd/>
                <a:tailEnd/>
              </a:ln>
            </p:spPr>
            <p:txBody>
              <a:bodyPr/>
              <a:lstStyle/>
              <a:p>
                <a:endParaRPr lang="id-ID"/>
              </a:p>
            </p:txBody>
          </p:sp>
          <p:sp>
            <p:nvSpPr>
              <p:cNvPr id="19479" name="Freeform 209"/>
              <p:cNvSpPr>
                <a:spLocks/>
              </p:cNvSpPr>
              <p:nvPr/>
            </p:nvSpPr>
            <p:spPr bwMode="auto">
              <a:xfrm>
                <a:off x="384" y="2337"/>
                <a:ext cx="1550" cy="834"/>
              </a:xfrm>
              <a:custGeom>
                <a:avLst/>
                <a:gdLst>
                  <a:gd name="T0" fmla="*/ 3100 w 3100"/>
                  <a:gd name="T1" fmla="*/ 253 h 1667"/>
                  <a:gd name="T2" fmla="*/ 3072 w 3100"/>
                  <a:gd name="T3" fmla="*/ 803 h 1667"/>
                  <a:gd name="T4" fmla="*/ 2988 w 3100"/>
                  <a:gd name="T5" fmla="*/ 915 h 1667"/>
                  <a:gd name="T6" fmla="*/ 2549 w 3100"/>
                  <a:gd name="T7" fmla="*/ 1618 h 1667"/>
                  <a:gd name="T8" fmla="*/ 2439 w 3100"/>
                  <a:gd name="T9" fmla="*/ 915 h 1667"/>
                  <a:gd name="T10" fmla="*/ 1895 w 3100"/>
                  <a:gd name="T11" fmla="*/ 1576 h 1667"/>
                  <a:gd name="T12" fmla="*/ 1795 w 3100"/>
                  <a:gd name="T13" fmla="*/ 1398 h 1667"/>
                  <a:gd name="T14" fmla="*/ 1795 w 3100"/>
                  <a:gd name="T15" fmla="*/ 1398 h 1667"/>
                  <a:gd name="T16" fmla="*/ 1795 w 3100"/>
                  <a:gd name="T17" fmla="*/ 1392 h 1667"/>
                  <a:gd name="T18" fmla="*/ 1795 w 3100"/>
                  <a:gd name="T19" fmla="*/ 1386 h 1667"/>
                  <a:gd name="T20" fmla="*/ 1793 w 3100"/>
                  <a:gd name="T21" fmla="*/ 1375 h 1667"/>
                  <a:gd name="T22" fmla="*/ 1791 w 3100"/>
                  <a:gd name="T23" fmla="*/ 1352 h 1667"/>
                  <a:gd name="T24" fmla="*/ 1789 w 3100"/>
                  <a:gd name="T25" fmla="*/ 1340 h 1667"/>
                  <a:gd name="T26" fmla="*/ 1789 w 3100"/>
                  <a:gd name="T27" fmla="*/ 1335 h 1667"/>
                  <a:gd name="T28" fmla="*/ 1789 w 3100"/>
                  <a:gd name="T29" fmla="*/ 1329 h 1667"/>
                  <a:gd name="T30" fmla="*/ 1789 w 3100"/>
                  <a:gd name="T31" fmla="*/ 1327 h 1667"/>
                  <a:gd name="T32" fmla="*/ 1789 w 3100"/>
                  <a:gd name="T33" fmla="*/ 1323 h 1667"/>
                  <a:gd name="T34" fmla="*/ 1787 w 3100"/>
                  <a:gd name="T35" fmla="*/ 1318 h 1667"/>
                  <a:gd name="T36" fmla="*/ 1787 w 3100"/>
                  <a:gd name="T37" fmla="*/ 1308 h 1667"/>
                  <a:gd name="T38" fmla="*/ 1785 w 3100"/>
                  <a:gd name="T39" fmla="*/ 1297 h 1667"/>
                  <a:gd name="T40" fmla="*/ 1783 w 3100"/>
                  <a:gd name="T41" fmla="*/ 1276 h 1667"/>
                  <a:gd name="T42" fmla="*/ 1781 w 3100"/>
                  <a:gd name="T43" fmla="*/ 1257 h 1667"/>
                  <a:gd name="T44" fmla="*/ 1779 w 3100"/>
                  <a:gd name="T45" fmla="*/ 1238 h 1667"/>
                  <a:gd name="T46" fmla="*/ 1779 w 3100"/>
                  <a:gd name="T47" fmla="*/ 1230 h 1667"/>
                  <a:gd name="T48" fmla="*/ 1777 w 3100"/>
                  <a:gd name="T49" fmla="*/ 1209 h 1667"/>
                  <a:gd name="T50" fmla="*/ 1777 w 3100"/>
                  <a:gd name="T51" fmla="*/ 1204 h 1667"/>
                  <a:gd name="T52" fmla="*/ 1777 w 3100"/>
                  <a:gd name="T53" fmla="*/ 1202 h 1667"/>
                  <a:gd name="T54" fmla="*/ 1777 w 3100"/>
                  <a:gd name="T55" fmla="*/ 1202 h 1667"/>
                  <a:gd name="T56" fmla="*/ 1777 w 3100"/>
                  <a:gd name="T57" fmla="*/ 1202 h 1667"/>
                  <a:gd name="T58" fmla="*/ 1776 w 3100"/>
                  <a:gd name="T59" fmla="*/ 1198 h 1667"/>
                  <a:gd name="T60" fmla="*/ 1774 w 3100"/>
                  <a:gd name="T61" fmla="*/ 1181 h 1667"/>
                  <a:gd name="T62" fmla="*/ 1774 w 3100"/>
                  <a:gd name="T63" fmla="*/ 1169 h 1667"/>
                  <a:gd name="T64" fmla="*/ 1772 w 3100"/>
                  <a:gd name="T65" fmla="*/ 1160 h 1667"/>
                  <a:gd name="T66" fmla="*/ 1715 w 3100"/>
                  <a:gd name="T67" fmla="*/ 746 h 1667"/>
                  <a:gd name="T68" fmla="*/ 795 w 3100"/>
                  <a:gd name="T69" fmla="*/ 592 h 1667"/>
                  <a:gd name="T70" fmla="*/ 772 w 3100"/>
                  <a:gd name="T71" fmla="*/ 1323 h 1667"/>
                  <a:gd name="T72" fmla="*/ 660 w 3100"/>
                  <a:gd name="T73" fmla="*/ 548 h 1667"/>
                  <a:gd name="T74" fmla="*/ 196 w 3100"/>
                  <a:gd name="T75" fmla="*/ 852 h 1667"/>
                  <a:gd name="T76" fmla="*/ 0 w 3100"/>
                  <a:gd name="T77" fmla="*/ 219 h 1667"/>
                  <a:gd name="T78" fmla="*/ 76 w 3100"/>
                  <a:gd name="T79" fmla="*/ 238 h 1667"/>
                  <a:gd name="T80" fmla="*/ 675 w 3100"/>
                  <a:gd name="T81" fmla="*/ 451 h 1667"/>
                  <a:gd name="T82" fmla="*/ 1855 w 3100"/>
                  <a:gd name="T83" fmla="*/ 521 h 1667"/>
                  <a:gd name="T84" fmla="*/ 2975 w 3100"/>
                  <a:gd name="T85" fmla="*/ 295 h 1667"/>
                  <a:gd name="T86" fmla="*/ 3099 w 3100"/>
                  <a:gd name="T87" fmla="*/ 0 h 16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0"/>
                  <a:gd name="T133" fmla="*/ 0 h 1667"/>
                  <a:gd name="T134" fmla="*/ 3100 w 3100"/>
                  <a:gd name="T135" fmla="*/ 1667 h 16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0" h="1667">
                    <a:moveTo>
                      <a:pt x="3099" y="0"/>
                    </a:moveTo>
                    <a:lnTo>
                      <a:pt x="3100" y="253"/>
                    </a:lnTo>
                    <a:lnTo>
                      <a:pt x="3030" y="331"/>
                    </a:lnTo>
                    <a:lnTo>
                      <a:pt x="3072" y="803"/>
                    </a:lnTo>
                    <a:lnTo>
                      <a:pt x="3023" y="1234"/>
                    </a:lnTo>
                    <a:lnTo>
                      <a:pt x="2988" y="915"/>
                    </a:lnTo>
                    <a:lnTo>
                      <a:pt x="2703" y="1181"/>
                    </a:lnTo>
                    <a:lnTo>
                      <a:pt x="2549" y="1618"/>
                    </a:lnTo>
                    <a:lnTo>
                      <a:pt x="2582" y="1059"/>
                    </a:lnTo>
                    <a:lnTo>
                      <a:pt x="2439" y="915"/>
                    </a:lnTo>
                    <a:lnTo>
                      <a:pt x="1922" y="804"/>
                    </a:lnTo>
                    <a:lnTo>
                      <a:pt x="1895" y="1576"/>
                    </a:lnTo>
                    <a:lnTo>
                      <a:pt x="1814" y="1667"/>
                    </a:lnTo>
                    <a:lnTo>
                      <a:pt x="1795" y="1398"/>
                    </a:lnTo>
                    <a:lnTo>
                      <a:pt x="1795" y="1396"/>
                    </a:lnTo>
                    <a:lnTo>
                      <a:pt x="1795" y="1392"/>
                    </a:lnTo>
                    <a:lnTo>
                      <a:pt x="1795" y="1390"/>
                    </a:lnTo>
                    <a:lnTo>
                      <a:pt x="1795" y="1386"/>
                    </a:lnTo>
                    <a:lnTo>
                      <a:pt x="1793" y="1380"/>
                    </a:lnTo>
                    <a:lnTo>
                      <a:pt x="1793" y="1375"/>
                    </a:lnTo>
                    <a:lnTo>
                      <a:pt x="1793" y="1363"/>
                    </a:lnTo>
                    <a:lnTo>
                      <a:pt x="1791" y="1352"/>
                    </a:lnTo>
                    <a:lnTo>
                      <a:pt x="1791" y="1346"/>
                    </a:lnTo>
                    <a:lnTo>
                      <a:pt x="1789" y="1340"/>
                    </a:lnTo>
                    <a:lnTo>
                      <a:pt x="1789" y="1339"/>
                    </a:lnTo>
                    <a:lnTo>
                      <a:pt x="1789" y="1335"/>
                    </a:lnTo>
                    <a:lnTo>
                      <a:pt x="1789" y="1329"/>
                    </a:lnTo>
                    <a:lnTo>
                      <a:pt x="1789" y="1327"/>
                    </a:lnTo>
                    <a:lnTo>
                      <a:pt x="1789" y="1323"/>
                    </a:lnTo>
                    <a:lnTo>
                      <a:pt x="1789" y="1321"/>
                    </a:lnTo>
                    <a:lnTo>
                      <a:pt x="1787" y="1318"/>
                    </a:lnTo>
                    <a:lnTo>
                      <a:pt x="1787" y="1312"/>
                    </a:lnTo>
                    <a:lnTo>
                      <a:pt x="1787" y="1308"/>
                    </a:lnTo>
                    <a:lnTo>
                      <a:pt x="1787" y="1302"/>
                    </a:lnTo>
                    <a:lnTo>
                      <a:pt x="1785" y="1297"/>
                    </a:lnTo>
                    <a:lnTo>
                      <a:pt x="1785" y="1287"/>
                    </a:lnTo>
                    <a:lnTo>
                      <a:pt x="1783" y="1276"/>
                    </a:lnTo>
                    <a:lnTo>
                      <a:pt x="1783" y="1266"/>
                    </a:lnTo>
                    <a:lnTo>
                      <a:pt x="1781" y="1257"/>
                    </a:lnTo>
                    <a:lnTo>
                      <a:pt x="1781" y="1247"/>
                    </a:lnTo>
                    <a:lnTo>
                      <a:pt x="1779" y="1238"/>
                    </a:lnTo>
                    <a:lnTo>
                      <a:pt x="1779" y="1234"/>
                    </a:lnTo>
                    <a:lnTo>
                      <a:pt x="1779" y="1230"/>
                    </a:lnTo>
                    <a:lnTo>
                      <a:pt x="1777" y="1213"/>
                    </a:lnTo>
                    <a:lnTo>
                      <a:pt x="1777" y="1209"/>
                    </a:lnTo>
                    <a:lnTo>
                      <a:pt x="1777" y="1206"/>
                    </a:lnTo>
                    <a:lnTo>
                      <a:pt x="1777" y="1204"/>
                    </a:lnTo>
                    <a:lnTo>
                      <a:pt x="1777" y="1202"/>
                    </a:lnTo>
                    <a:lnTo>
                      <a:pt x="1776" y="1198"/>
                    </a:lnTo>
                    <a:lnTo>
                      <a:pt x="1776" y="1187"/>
                    </a:lnTo>
                    <a:lnTo>
                      <a:pt x="1774" y="1181"/>
                    </a:lnTo>
                    <a:lnTo>
                      <a:pt x="1774" y="1175"/>
                    </a:lnTo>
                    <a:lnTo>
                      <a:pt x="1774" y="1169"/>
                    </a:lnTo>
                    <a:lnTo>
                      <a:pt x="1774" y="1166"/>
                    </a:lnTo>
                    <a:lnTo>
                      <a:pt x="1772" y="1160"/>
                    </a:lnTo>
                    <a:lnTo>
                      <a:pt x="1772" y="1154"/>
                    </a:lnTo>
                    <a:lnTo>
                      <a:pt x="1715" y="746"/>
                    </a:lnTo>
                    <a:lnTo>
                      <a:pt x="1251" y="717"/>
                    </a:lnTo>
                    <a:lnTo>
                      <a:pt x="795" y="592"/>
                    </a:lnTo>
                    <a:lnTo>
                      <a:pt x="751" y="880"/>
                    </a:lnTo>
                    <a:lnTo>
                      <a:pt x="772" y="1323"/>
                    </a:lnTo>
                    <a:lnTo>
                      <a:pt x="667" y="858"/>
                    </a:lnTo>
                    <a:lnTo>
                      <a:pt x="660" y="548"/>
                    </a:lnTo>
                    <a:lnTo>
                      <a:pt x="253" y="428"/>
                    </a:lnTo>
                    <a:lnTo>
                      <a:pt x="196" y="852"/>
                    </a:lnTo>
                    <a:lnTo>
                      <a:pt x="175" y="386"/>
                    </a:lnTo>
                    <a:lnTo>
                      <a:pt x="0" y="219"/>
                    </a:lnTo>
                    <a:lnTo>
                      <a:pt x="21" y="14"/>
                    </a:lnTo>
                    <a:lnTo>
                      <a:pt x="76" y="238"/>
                    </a:lnTo>
                    <a:lnTo>
                      <a:pt x="266" y="373"/>
                    </a:lnTo>
                    <a:lnTo>
                      <a:pt x="675" y="451"/>
                    </a:lnTo>
                    <a:lnTo>
                      <a:pt x="1293" y="542"/>
                    </a:lnTo>
                    <a:lnTo>
                      <a:pt x="1855" y="521"/>
                    </a:lnTo>
                    <a:lnTo>
                      <a:pt x="2601" y="436"/>
                    </a:lnTo>
                    <a:lnTo>
                      <a:pt x="2975" y="295"/>
                    </a:lnTo>
                    <a:lnTo>
                      <a:pt x="3051" y="225"/>
                    </a:lnTo>
                    <a:lnTo>
                      <a:pt x="3099" y="0"/>
                    </a:lnTo>
                    <a:close/>
                  </a:path>
                </a:pathLst>
              </a:custGeom>
              <a:solidFill>
                <a:srgbClr val="000000"/>
              </a:solidFill>
              <a:ln w="9525">
                <a:noFill/>
                <a:round/>
                <a:headEnd/>
                <a:tailEnd/>
              </a:ln>
            </p:spPr>
            <p:txBody>
              <a:bodyPr/>
              <a:lstStyle/>
              <a:p>
                <a:endParaRPr lang="id-ID"/>
              </a:p>
            </p:txBody>
          </p:sp>
          <p:sp>
            <p:nvSpPr>
              <p:cNvPr id="19480" name="Freeform 210"/>
              <p:cNvSpPr>
                <a:spLocks/>
              </p:cNvSpPr>
              <p:nvPr/>
            </p:nvSpPr>
            <p:spPr bwMode="auto">
              <a:xfrm>
                <a:off x="432" y="2976"/>
                <a:ext cx="1507" cy="691"/>
              </a:xfrm>
              <a:custGeom>
                <a:avLst/>
                <a:gdLst>
                  <a:gd name="T0" fmla="*/ 2924 w 3015"/>
                  <a:gd name="T1" fmla="*/ 0 h 1382"/>
                  <a:gd name="T2" fmla="*/ 3015 w 3015"/>
                  <a:gd name="T3" fmla="*/ 165 h 1382"/>
                  <a:gd name="T4" fmla="*/ 2935 w 3015"/>
                  <a:gd name="T5" fmla="*/ 477 h 1382"/>
                  <a:gd name="T6" fmla="*/ 2817 w 3015"/>
                  <a:gd name="T7" fmla="*/ 640 h 1382"/>
                  <a:gd name="T8" fmla="*/ 2623 w 3015"/>
                  <a:gd name="T9" fmla="*/ 1176 h 1382"/>
                  <a:gd name="T10" fmla="*/ 2620 w 3015"/>
                  <a:gd name="T11" fmla="*/ 1003 h 1382"/>
                  <a:gd name="T12" fmla="*/ 2443 w 3015"/>
                  <a:gd name="T13" fmla="*/ 905 h 1382"/>
                  <a:gd name="T14" fmla="*/ 2266 w 3015"/>
                  <a:gd name="T15" fmla="*/ 1313 h 1382"/>
                  <a:gd name="T16" fmla="*/ 2245 w 3015"/>
                  <a:gd name="T17" fmla="*/ 1093 h 1382"/>
                  <a:gd name="T18" fmla="*/ 1772 w 3015"/>
                  <a:gd name="T19" fmla="*/ 994 h 1382"/>
                  <a:gd name="T20" fmla="*/ 1648 w 3015"/>
                  <a:gd name="T21" fmla="*/ 1382 h 1382"/>
                  <a:gd name="T22" fmla="*/ 1661 w 3015"/>
                  <a:gd name="T23" fmla="*/ 1049 h 1382"/>
                  <a:gd name="T24" fmla="*/ 1144 w 3015"/>
                  <a:gd name="T25" fmla="*/ 1003 h 1382"/>
                  <a:gd name="T26" fmla="*/ 800 w 3015"/>
                  <a:gd name="T27" fmla="*/ 815 h 1382"/>
                  <a:gd name="T28" fmla="*/ 836 w 3015"/>
                  <a:gd name="T29" fmla="*/ 1332 h 1382"/>
                  <a:gd name="T30" fmla="*/ 681 w 3015"/>
                  <a:gd name="T31" fmla="*/ 823 h 1382"/>
                  <a:gd name="T32" fmla="*/ 350 w 3015"/>
                  <a:gd name="T33" fmla="*/ 716 h 1382"/>
                  <a:gd name="T34" fmla="*/ 441 w 3015"/>
                  <a:gd name="T35" fmla="*/ 1127 h 1382"/>
                  <a:gd name="T36" fmla="*/ 272 w 3015"/>
                  <a:gd name="T37" fmla="*/ 667 h 1382"/>
                  <a:gd name="T38" fmla="*/ 36 w 3015"/>
                  <a:gd name="T39" fmla="*/ 517 h 1382"/>
                  <a:gd name="T40" fmla="*/ 0 w 3015"/>
                  <a:gd name="T41" fmla="*/ 230 h 1382"/>
                  <a:gd name="T42" fmla="*/ 129 w 3015"/>
                  <a:gd name="T43" fmla="*/ 519 h 1382"/>
                  <a:gd name="T44" fmla="*/ 392 w 3015"/>
                  <a:gd name="T45" fmla="*/ 661 h 1382"/>
                  <a:gd name="T46" fmla="*/ 857 w 3015"/>
                  <a:gd name="T47" fmla="*/ 752 h 1382"/>
                  <a:gd name="T48" fmla="*/ 1500 w 3015"/>
                  <a:gd name="T49" fmla="*/ 789 h 1382"/>
                  <a:gd name="T50" fmla="*/ 2215 w 3015"/>
                  <a:gd name="T51" fmla="*/ 745 h 1382"/>
                  <a:gd name="T52" fmla="*/ 2673 w 3015"/>
                  <a:gd name="T53" fmla="*/ 625 h 1382"/>
                  <a:gd name="T54" fmla="*/ 2857 w 3015"/>
                  <a:gd name="T55" fmla="*/ 456 h 1382"/>
                  <a:gd name="T56" fmla="*/ 2893 w 3015"/>
                  <a:gd name="T57" fmla="*/ 308 h 1382"/>
                  <a:gd name="T58" fmla="*/ 2766 w 3015"/>
                  <a:gd name="T59" fmla="*/ 384 h 1382"/>
                  <a:gd name="T60" fmla="*/ 2445 w 3015"/>
                  <a:gd name="T61" fmla="*/ 481 h 1382"/>
                  <a:gd name="T62" fmla="*/ 1711 w 3015"/>
                  <a:gd name="T63" fmla="*/ 524 h 1382"/>
                  <a:gd name="T64" fmla="*/ 819 w 3015"/>
                  <a:gd name="T65" fmla="*/ 502 h 1382"/>
                  <a:gd name="T66" fmla="*/ 306 w 3015"/>
                  <a:gd name="T67" fmla="*/ 296 h 1382"/>
                  <a:gd name="T68" fmla="*/ 768 w 3015"/>
                  <a:gd name="T69" fmla="*/ 422 h 1382"/>
                  <a:gd name="T70" fmla="*/ 1698 w 3015"/>
                  <a:gd name="T71" fmla="*/ 450 h 1382"/>
                  <a:gd name="T72" fmla="*/ 2458 w 3015"/>
                  <a:gd name="T73" fmla="*/ 384 h 1382"/>
                  <a:gd name="T74" fmla="*/ 2766 w 3015"/>
                  <a:gd name="T75" fmla="*/ 281 h 1382"/>
                  <a:gd name="T76" fmla="*/ 2905 w 3015"/>
                  <a:gd name="T77" fmla="*/ 173 h 1382"/>
                  <a:gd name="T78" fmla="*/ 2924 w 3015"/>
                  <a:gd name="T79" fmla="*/ 0 h 1382"/>
                  <a:gd name="T80" fmla="*/ 2924 w 3015"/>
                  <a:gd name="T81" fmla="*/ 0 h 1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5"/>
                  <a:gd name="T124" fmla="*/ 0 h 1382"/>
                  <a:gd name="T125" fmla="*/ 3015 w 3015"/>
                  <a:gd name="T126" fmla="*/ 1382 h 1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5" h="1382">
                    <a:moveTo>
                      <a:pt x="2924" y="0"/>
                    </a:moveTo>
                    <a:lnTo>
                      <a:pt x="3015" y="165"/>
                    </a:lnTo>
                    <a:lnTo>
                      <a:pt x="2935" y="477"/>
                    </a:lnTo>
                    <a:lnTo>
                      <a:pt x="2817" y="640"/>
                    </a:lnTo>
                    <a:lnTo>
                      <a:pt x="2623" y="1176"/>
                    </a:lnTo>
                    <a:lnTo>
                      <a:pt x="2620" y="1003"/>
                    </a:lnTo>
                    <a:lnTo>
                      <a:pt x="2443" y="905"/>
                    </a:lnTo>
                    <a:lnTo>
                      <a:pt x="2266" y="1313"/>
                    </a:lnTo>
                    <a:lnTo>
                      <a:pt x="2245" y="1093"/>
                    </a:lnTo>
                    <a:lnTo>
                      <a:pt x="1772" y="994"/>
                    </a:lnTo>
                    <a:lnTo>
                      <a:pt x="1648" y="1382"/>
                    </a:lnTo>
                    <a:lnTo>
                      <a:pt x="1661" y="1049"/>
                    </a:lnTo>
                    <a:lnTo>
                      <a:pt x="1144" y="1003"/>
                    </a:lnTo>
                    <a:lnTo>
                      <a:pt x="800" y="815"/>
                    </a:lnTo>
                    <a:lnTo>
                      <a:pt x="836" y="1332"/>
                    </a:lnTo>
                    <a:lnTo>
                      <a:pt x="681" y="823"/>
                    </a:lnTo>
                    <a:lnTo>
                      <a:pt x="350" y="716"/>
                    </a:lnTo>
                    <a:lnTo>
                      <a:pt x="441" y="1127"/>
                    </a:lnTo>
                    <a:lnTo>
                      <a:pt x="272" y="667"/>
                    </a:lnTo>
                    <a:lnTo>
                      <a:pt x="36" y="517"/>
                    </a:lnTo>
                    <a:lnTo>
                      <a:pt x="0" y="230"/>
                    </a:lnTo>
                    <a:lnTo>
                      <a:pt x="129" y="519"/>
                    </a:lnTo>
                    <a:lnTo>
                      <a:pt x="392" y="661"/>
                    </a:lnTo>
                    <a:lnTo>
                      <a:pt x="857" y="752"/>
                    </a:lnTo>
                    <a:lnTo>
                      <a:pt x="1500" y="789"/>
                    </a:lnTo>
                    <a:lnTo>
                      <a:pt x="2215" y="745"/>
                    </a:lnTo>
                    <a:lnTo>
                      <a:pt x="2673" y="625"/>
                    </a:lnTo>
                    <a:lnTo>
                      <a:pt x="2857" y="456"/>
                    </a:lnTo>
                    <a:lnTo>
                      <a:pt x="2893" y="308"/>
                    </a:lnTo>
                    <a:lnTo>
                      <a:pt x="2766" y="384"/>
                    </a:lnTo>
                    <a:lnTo>
                      <a:pt x="2445" y="481"/>
                    </a:lnTo>
                    <a:lnTo>
                      <a:pt x="1711" y="524"/>
                    </a:lnTo>
                    <a:lnTo>
                      <a:pt x="819" y="502"/>
                    </a:lnTo>
                    <a:lnTo>
                      <a:pt x="306" y="296"/>
                    </a:lnTo>
                    <a:lnTo>
                      <a:pt x="768" y="422"/>
                    </a:lnTo>
                    <a:lnTo>
                      <a:pt x="1698" y="450"/>
                    </a:lnTo>
                    <a:lnTo>
                      <a:pt x="2458" y="384"/>
                    </a:lnTo>
                    <a:lnTo>
                      <a:pt x="2766" y="281"/>
                    </a:lnTo>
                    <a:lnTo>
                      <a:pt x="2905" y="173"/>
                    </a:lnTo>
                    <a:lnTo>
                      <a:pt x="2924" y="0"/>
                    </a:lnTo>
                    <a:close/>
                  </a:path>
                </a:pathLst>
              </a:custGeom>
              <a:solidFill>
                <a:srgbClr val="000000"/>
              </a:solidFill>
              <a:ln w="9525">
                <a:noFill/>
                <a:round/>
                <a:headEnd/>
                <a:tailEnd/>
              </a:ln>
            </p:spPr>
            <p:txBody>
              <a:bodyPr/>
              <a:lstStyle/>
              <a:p>
                <a:endParaRPr lang="id-ID"/>
              </a:p>
            </p:txBody>
          </p:sp>
          <p:sp>
            <p:nvSpPr>
              <p:cNvPr id="19481" name="Freeform 211"/>
              <p:cNvSpPr>
                <a:spLocks/>
              </p:cNvSpPr>
              <p:nvPr/>
            </p:nvSpPr>
            <p:spPr bwMode="auto">
              <a:xfrm>
                <a:off x="399" y="2563"/>
                <a:ext cx="158" cy="545"/>
              </a:xfrm>
              <a:custGeom>
                <a:avLst/>
                <a:gdLst>
                  <a:gd name="T0" fmla="*/ 54 w 316"/>
                  <a:gd name="T1" fmla="*/ 0 h 1089"/>
                  <a:gd name="T2" fmla="*/ 135 w 316"/>
                  <a:gd name="T3" fmla="*/ 884 h 1089"/>
                  <a:gd name="T4" fmla="*/ 316 w 316"/>
                  <a:gd name="T5" fmla="*/ 1089 h 1089"/>
                  <a:gd name="T6" fmla="*/ 181 w 316"/>
                  <a:gd name="T7" fmla="*/ 1068 h 1089"/>
                  <a:gd name="T8" fmla="*/ 61 w 316"/>
                  <a:gd name="T9" fmla="*/ 948 h 1089"/>
                  <a:gd name="T10" fmla="*/ 0 w 316"/>
                  <a:gd name="T11" fmla="*/ 401 h 1089"/>
                  <a:gd name="T12" fmla="*/ 54 w 316"/>
                  <a:gd name="T13" fmla="*/ 0 h 1089"/>
                  <a:gd name="T14" fmla="*/ 54 w 316"/>
                  <a:gd name="T15" fmla="*/ 0 h 1089"/>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1089"/>
                  <a:gd name="T26" fmla="*/ 316 w 316"/>
                  <a:gd name="T27" fmla="*/ 1089 h 10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1089">
                    <a:moveTo>
                      <a:pt x="54" y="0"/>
                    </a:moveTo>
                    <a:lnTo>
                      <a:pt x="135" y="884"/>
                    </a:lnTo>
                    <a:lnTo>
                      <a:pt x="316" y="1089"/>
                    </a:lnTo>
                    <a:lnTo>
                      <a:pt x="181" y="1068"/>
                    </a:lnTo>
                    <a:lnTo>
                      <a:pt x="61" y="948"/>
                    </a:lnTo>
                    <a:lnTo>
                      <a:pt x="0" y="401"/>
                    </a:lnTo>
                    <a:lnTo>
                      <a:pt x="54" y="0"/>
                    </a:lnTo>
                    <a:close/>
                  </a:path>
                </a:pathLst>
              </a:custGeom>
              <a:solidFill>
                <a:srgbClr val="000000"/>
              </a:solidFill>
              <a:ln w="9525">
                <a:noFill/>
                <a:round/>
                <a:headEnd/>
                <a:tailEnd/>
              </a:ln>
            </p:spPr>
            <p:txBody>
              <a:bodyPr/>
              <a:lstStyle/>
              <a:p>
                <a:endParaRPr lang="id-ID"/>
              </a:p>
            </p:txBody>
          </p:sp>
          <p:sp>
            <p:nvSpPr>
              <p:cNvPr id="19482" name="Freeform 212"/>
              <p:cNvSpPr>
                <a:spLocks/>
              </p:cNvSpPr>
              <p:nvPr/>
            </p:nvSpPr>
            <p:spPr bwMode="auto">
              <a:xfrm>
                <a:off x="535" y="3367"/>
                <a:ext cx="1195" cy="431"/>
              </a:xfrm>
              <a:custGeom>
                <a:avLst/>
                <a:gdLst>
                  <a:gd name="T0" fmla="*/ 0 w 2390"/>
                  <a:gd name="T1" fmla="*/ 0 h 861"/>
                  <a:gd name="T2" fmla="*/ 166 w 2390"/>
                  <a:gd name="T3" fmla="*/ 464 h 861"/>
                  <a:gd name="T4" fmla="*/ 276 w 2390"/>
                  <a:gd name="T5" fmla="*/ 551 h 861"/>
                  <a:gd name="T6" fmla="*/ 607 w 2390"/>
                  <a:gd name="T7" fmla="*/ 673 h 861"/>
                  <a:gd name="T8" fmla="*/ 1411 w 2390"/>
                  <a:gd name="T9" fmla="*/ 772 h 861"/>
                  <a:gd name="T10" fmla="*/ 2027 w 2390"/>
                  <a:gd name="T11" fmla="*/ 650 h 861"/>
                  <a:gd name="T12" fmla="*/ 2390 w 2390"/>
                  <a:gd name="T13" fmla="*/ 485 h 861"/>
                  <a:gd name="T14" fmla="*/ 2070 w 2390"/>
                  <a:gd name="T15" fmla="*/ 728 h 861"/>
                  <a:gd name="T16" fmla="*/ 1466 w 2390"/>
                  <a:gd name="T17" fmla="*/ 861 h 861"/>
                  <a:gd name="T18" fmla="*/ 639 w 2390"/>
                  <a:gd name="T19" fmla="*/ 783 h 861"/>
                  <a:gd name="T20" fmla="*/ 232 w 2390"/>
                  <a:gd name="T21" fmla="*/ 618 h 861"/>
                  <a:gd name="T22" fmla="*/ 67 w 2390"/>
                  <a:gd name="T23" fmla="*/ 409 h 861"/>
                  <a:gd name="T24" fmla="*/ 0 w 2390"/>
                  <a:gd name="T25" fmla="*/ 0 h 861"/>
                  <a:gd name="T26" fmla="*/ 0 w 2390"/>
                  <a:gd name="T27" fmla="*/ 0 h 8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0"/>
                  <a:gd name="T43" fmla="*/ 0 h 861"/>
                  <a:gd name="T44" fmla="*/ 2390 w 2390"/>
                  <a:gd name="T45" fmla="*/ 861 h 8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0" h="861">
                    <a:moveTo>
                      <a:pt x="0" y="0"/>
                    </a:moveTo>
                    <a:lnTo>
                      <a:pt x="166" y="464"/>
                    </a:lnTo>
                    <a:lnTo>
                      <a:pt x="276" y="551"/>
                    </a:lnTo>
                    <a:lnTo>
                      <a:pt x="607" y="673"/>
                    </a:lnTo>
                    <a:lnTo>
                      <a:pt x="1411" y="772"/>
                    </a:lnTo>
                    <a:lnTo>
                      <a:pt x="2027" y="650"/>
                    </a:lnTo>
                    <a:lnTo>
                      <a:pt x="2390" y="485"/>
                    </a:lnTo>
                    <a:lnTo>
                      <a:pt x="2070" y="728"/>
                    </a:lnTo>
                    <a:lnTo>
                      <a:pt x="1466" y="861"/>
                    </a:lnTo>
                    <a:lnTo>
                      <a:pt x="639" y="783"/>
                    </a:lnTo>
                    <a:lnTo>
                      <a:pt x="232" y="618"/>
                    </a:lnTo>
                    <a:lnTo>
                      <a:pt x="67" y="409"/>
                    </a:lnTo>
                    <a:lnTo>
                      <a:pt x="0" y="0"/>
                    </a:lnTo>
                    <a:close/>
                  </a:path>
                </a:pathLst>
              </a:custGeom>
              <a:solidFill>
                <a:srgbClr val="000000"/>
              </a:solidFill>
              <a:ln w="9525">
                <a:noFill/>
                <a:round/>
                <a:headEnd/>
                <a:tailEnd/>
              </a:ln>
            </p:spPr>
            <p:txBody>
              <a:bodyPr/>
              <a:lstStyle/>
              <a:p>
                <a:endParaRPr lang="id-ID"/>
              </a:p>
            </p:txBody>
          </p:sp>
          <p:sp>
            <p:nvSpPr>
              <p:cNvPr id="19483" name="Freeform 213"/>
              <p:cNvSpPr>
                <a:spLocks/>
              </p:cNvSpPr>
              <p:nvPr/>
            </p:nvSpPr>
            <p:spPr bwMode="auto">
              <a:xfrm>
                <a:off x="1302" y="1842"/>
                <a:ext cx="546" cy="304"/>
              </a:xfrm>
              <a:custGeom>
                <a:avLst/>
                <a:gdLst>
                  <a:gd name="T0" fmla="*/ 0 w 1091"/>
                  <a:gd name="T1" fmla="*/ 403 h 608"/>
                  <a:gd name="T2" fmla="*/ 563 w 1091"/>
                  <a:gd name="T3" fmla="*/ 329 h 608"/>
                  <a:gd name="T4" fmla="*/ 915 w 1091"/>
                  <a:gd name="T5" fmla="*/ 190 h 608"/>
                  <a:gd name="T6" fmla="*/ 989 w 1091"/>
                  <a:gd name="T7" fmla="*/ 0 h 608"/>
                  <a:gd name="T8" fmla="*/ 1091 w 1091"/>
                  <a:gd name="T9" fmla="*/ 608 h 608"/>
                  <a:gd name="T10" fmla="*/ 1010 w 1091"/>
                  <a:gd name="T11" fmla="*/ 454 h 608"/>
                  <a:gd name="T12" fmla="*/ 681 w 1091"/>
                  <a:gd name="T13" fmla="*/ 344 h 608"/>
                  <a:gd name="T14" fmla="*/ 645 w 1091"/>
                  <a:gd name="T15" fmla="*/ 593 h 608"/>
                  <a:gd name="T16" fmla="*/ 555 w 1091"/>
                  <a:gd name="T17" fmla="*/ 380 h 608"/>
                  <a:gd name="T18" fmla="*/ 0 w 1091"/>
                  <a:gd name="T19" fmla="*/ 403 h 608"/>
                  <a:gd name="T20" fmla="*/ 0 w 1091"/>
                  <a:gd name="T21" fmla="*/ 403 h 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1"/>
                  <a:gd name="T34" fmla="*/ 0 h 608"/>
                  <a:gd name="T35" fmla="*/ 1091 w 1091"/>
                  <a:gd name="T36" fmla="*/ 608 h 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1" h="608">
                    <a:moveTo>
                      <a:pt x="0" y="403"/>
                    </a:moveTo>
                    <a:lnTo>
                      <a:pt x="563" y="329"/>
                    </a:lnTo>
                    <a:lnTo>
                      <a:pt x="915" y="190"/>
                    </a:lnTo>
                    <a:lnTo>
                      <a:pt x="989" y="0"/>
                    </a:lnTo>
                    <a:lnTo>
                      <a:pt x="1091" y="608"/>
                    </a:lnTo>
                    <a:lnTo>
                      <a:pt x="1010" y="454"/>
                    </a:lnTo>
                    <a:lnTo>
                      <a:pt x="681" y="344"/>
                    </a:lnTo>
                    <a:lnTo>
                      <a:pt x="645" y="593"/>
                    </a:lnTo>
                    <a:lnTo>
                      <a:pt x="555" y="380"/>
                    </a:lnTo>
                    <a:lnTo>
                      <a:pt x="0" y="403"/>
                    </a:lnTo>
                    <a:close/>
                  </a:path>
                </a:pathLst>
              </a:custGeom>
              <a:solidFill>
                <a:srgbClr val="000000"/>
              </a:solidFill>
              <a:ln w="9525">
                <a:noFill/>
                <a:round/>
                <a:headEnd/>
                <a:tailEnd/>
              </a:ln>
            </p:spPr>
            <p:txBody>
              <a:bodyPr/>
              <a:lstStyle/>
              <a:p>
                <a:endParaRPr lang="id-ID"/>
              </a:p>
            </p:txBody>
          </p:sp>
          <p:sp>
            <p:nvSpPr>
              <p:cNvPr id="19484" name="Freeform 214"/>
              <p:cNvSpPr>
                <a:spLocks/>
              </p:cNvSpPr>
              <p:nvPr/>
            </p:nvSpPr>
            <p:spPr bwMode="auto">
              <a:xfrm>
                <a:off x="600" y="1718"/>
                <a:ext cx="1136" cy="288"/>
              </a:xfrm>
              <a:custGeom>
                <a:avLst/>
                <a:gdLst>
                  <a:gd name="T0" fmla="*/ 1967 w 2271"/>
                  <a:gd name="T1" fmla="*/ 462 h 578"/>
                  <a:gd name="T2" fmla="*/ 2224 w 2271"/>
                  <a:gd name="T3" fmla="*/ 367 h 578"/>
                  <a:gd name="T4" fmla="*/ 2271 w 2271"/>
                  <a:gd name="T5" fmla="*/ 253 h 578"/>
                  <a:gd name="T6" fmla="*/ 2178 w 2271"/>
                  <a:gd name="T7" fmla="*/ 183 h 578"/>
                  <a:gd name="T8" fmla="*/ 1733 w 2271"/>
                  <a:gd name="T9" fmla="*/ 44 h 578"/>
                  <a:gd name="T10" fmla="*/ 1330 w 2271"/>
                  <a:gd name="T11" fmla="*/ 0 h 578"/>
                  <a:gd name="T12" fmla="*/ 752 w 2271"/>
                  <a:gd name="T13" fmla="*/ 21 h 578"/>
                  <a:gd name="T14" fmla="*/ 306 w 2271"/>
                  <a:gd name="T15" fmla="*/ 95 h 578"/>
                  <a:gd name="T16" fmla="*/ 95 w 2271"/>
                  <a:gd name="T17" fmla="*/ 175 h 578"/>
                  <a:gd name="T18" fmla="*/ 0 w 2271"/>
                  <a:gd name="T19" fmla="*/ 249 h 578"/>
                  <a:gd name="T20" fmla="*/ 108 w 2271"/>
                  <a:gd name="T21" fmla="*/ 352 h 578"/>
                  <a:gd name="T22" fmla="*/ 292 w 2271"/>
                  <a:gd name="T23" fmla="*/ 432 h 578"/>
                  <a:gd name="T24" fmla="*/ 547 w 2271"/>
                  <a:gd name="T25" fmla="*/ 506 h 578"/>
                  <a:gd name="T26" fmla="*/ 1075 w 2271"/>
                  <a:gd name="T27" fmla="*/ 578 h 578"/>
                  <a:gd name="T28" fmla="*/ 1515 w 2271"/>
                  <a:gd name="T29" fmla="*/ 542 h 578"/>
                  <a:gd name="T30" fmla="*/ 1081 w 2271"/>
                  <a:gd name="T31" fmla="*/ 521 h 578"/>
                  <a:gd name="T32" fmla="*/ 665 w 2271"/>
                  <a:gd name="T33" fmla="*/ 475 h 578"/>
                  <a:gd name="T34" fmla="*/ 475 w 2271"/>
                  <a:gd name="T35" fmla="*/ 403 h 578"/>
                  <a:gd name="T36" fmla="*/ 520 w 2271"/>
                  <a:gd name="T37" fmla="*/ 215 h 578"/>
                  <a:gd name="T38" fmla="*/ 802 w 2271"/>
                  <a:gd name="T39" fmla="*/ 143 h 578"/>
                  <a:gd name="T40" fmla="*/ 1363 w 2271"/>
                  <a:gd name="T41" fmla="*/ 88 h 578"/>
                  <a:gd name="T42" fmla="*/ 1786 w 2271"/>
                  <a:gd name="T43" fmla="*/ 131 h 578"/>
                  <a:gd name="T44" fmla="*/ 2129 w 2271"/>
                  <a:gd name="T45" fmla="*/ 241 h 578"/>
                  <a:gd name="T46" fmla="*/ 2092 w 2271"/>
                  <a:gd name="T47" fmla="*/ 352 h 578"/>
                  <a:gd name="T48" fmla="*/ 1967 w 2271"/>
                  <a:gd name="T49" fmla="*/ 462 h 578"/>
                  <a:gd name="T50" fmla="*/ 1967 w 2271"/>
                  <a:gd name="T51" fmla="*/ 462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71"/>
                  <a:gd name="T79" fmla="*/ 0 h 578"/>
                  <a:gd name="T80" fmla="*/ 2271 w 2271"/>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71" h="578">
                    <a:moveTo>
                      <a:pt x="1967" y="462"/>
                    </a:moveTo>
                    <a:lnTo>
                      <a:pt x="2224" y="367"/>
                    </a:lnTo>
                    <a:lnTo>
                      <a:pt x="2271" y="253"/>
                    </a:lnTo>
                    <a:lnTo>
                      <a:pt x="2178" y="183"/>
                    </a:lnTo>
                    <a:lnTo>
                      <a:pt x="1733" y="44"/>
                    </a:lnTo>
                    <a:lnTo>
                      <a:pt x="1330" y="0"/>
                    </a:lnTo>
                    <a:lnTo>
                      <a:pt x="752" y="21"/>
                    </a:lnTo>
                    <a:lnTo>
                      <a:pt x="306" y="95"/>
                    </a:lnTo>
                    <a:lnTo>
                      <a:pt x="95" y="175"/>
                    </a:lnTo>
                    <a:lnTo>
                      <a:pt x="0" y="249"/>
                    </a:lnTo>
                    <a:lnTo>
                      <a:pt x="108" y="352"/>
                    </a:lnTo>
                    <a:lnTo>
                      <a:pt x="292" y="432"/>
                    </a:lnTo>
                    <a:lnTo>
                      <a:pt x="547" y="506"/>
                    </a:lnTo>
                    <a:lnTo>
                      <a:pt x="1075" y="578"/>
                    </a:lnTo>
                    <a:lnTo>
                      <a:pt x="1515" y="542"/>
                    </a:lnTo>
                    <a:lnTo>
                      <a:pt x="1081" y="521"/>
                    </a:lnTo>
                    <a:lnTo>
                      <a:pt x="665" y="475"/>
                    </a:lnTo>
                    <a:lnTo>
                      <a:pt x="475" y="403"/>
                    </a:lnTo>
                    <a:lnTo>
                      <a:pt x="520" y="215"/>
                    </a:lnTo>
                    <a:lnTo>
                      <a:pt x="802" y="143"/>
                    </a:lnTo>
                    <a:lnTo>
                      <a:pt x="1363" y="88"/>
                    </a:lnTo>
                    <a:lnTo>
                      <a:pt x="1786" y="131"/>
                    </a:lnTo>
                    <a:lnTo>
                      <a:pt x="2129" y="241"/>
                    </a:lnTo>
                    <a:lnTo>
                      <a:pt x="2092" y="352"/>
                    </a:lnTo>
                    <a:lnTo>
                      <a:pt x="1967" y="462"/>
                    </a:lnTo>
                    <a:close/>
                  </a:path>
                </a:pathLst>
              </a:custGeom>
              <a:solidFill>
                <a:srgbClr val="000000"/>
              </a:solidFill>
              <a:ln w="9525">
                <a:noFill/>
                <a:round/>
                <a:headEnd/>
                <a:tailEnd/>
              </a:ln>
            </p:spPr>
            <p:txBody>
              <a:bodyPr/>
              <a:lstStyle/>
              <a:p>
                <a:endParaRPr lang="id-ID"/>
              </a:p>
            </p:txBody>
          </p:sp>
          <p:sp>
            <p:nvSpPr>
              <p:cNvPr id="19485" name="Freeform 215"/>
              <p:cNvSpPr>
                <a:spLocks/>
              </p:cNvSpPr>
              <p:nvPr/>
            </p:nvSpPr>
            <p:spPr bwMode="auto">
              <a:xfrm>
                <a:off x="503" y="2001"/>
                <a:ext cx="126" cy="375"/>
              </a:xfrm>
              <a:custGeom>
                <a:avLst/>
                <a:gdLst>
                  <a:gd name="T0" fmla="*/ 186 w 252"/>
                  <a:gd name="T1" fmla="*/ 750 h 750"/>
                  <a:gd name="T2" fmla="*/ 142 w 252"/>
                  <a:gd name="T3" fmla="*/ 672 h 750"/>
                  <a:gd name="T4" fmla="*/ 252 w 252"/>
                  <a:gd name="T5" fmla="*/ 0 h 750"/>
                  <a:gd name="T6" fmla="*/ 0 w 252"/>
                  <a:gd name="T7" fmla="*/ 695 h 750"/>
                  <a:gd name="T8" fmla="*/ 186 w 252"/>
                  <a:gd name="T9" fmla="*/ 750 h 750"/>
                  <a:gd name="T10" fmla="*/ 186 w 252"/>
                  <a:gd name="T11" fmla="*/ 750 h 750"/>
                  <a:gd name="T12" fmla="*/ 0 60000 65536"/>
                  <a:gd name="T13" fmla="*/ 0 60000 65536"/>
                  <a:gd name="T14" fmla="*/ 0 60000 65536"/>
                  <a:gd name="T15" fmla="*/ 0 60000 65536"/>
                  <a:gd name="T16" fmla="*/ 0 60000 65536"/>
                  <a:gd name="T17" fmla="*/ 0 60000 65536"/>
                  <a:gd name="T18" fmla="*/ 0 w 252"/>
                  <a:gd name="T19" fmla="*/ 0 h 750"/>
                  <a:gd name="T20" fmla="*/ 252 w 252"/>
                  <a:gd name="T21" fmla="*/ 750 h 750"/>
                </a:gdLst>
                <a:ahLst/>
                <a:cxnLst>
                  <a:cxn ang="T12">
                    <a:pos x="T0" y="T1"/>
                  </a:cxn>
                  <a:cxn ang="T13">
                    <a:pos x="T2" y="T3"/>
                  </a:cxn>
                  <a:cxn ang="T14">
                    <a:pos x="T4" y="T5"/>
                  </a:cxn>
                  <a:cxn ang="T15">
                    <a:pos x="T6" y="T7"/>
                  </a:cxn>
                  <a:cxn ang="T16">
                    <a:pos x="T8" y="T9"/>
                  </a:cxn>
                  <a:cxn ang="T17">
                    <a:pos x="T10" y="T11"/>
                  </a:cxn>
                </a:cxnLst>
                <a:rect l="T18" t="T19" r="T20" b="T21"/>
                <a:pathLst>
                  <a:path w="252" h="750">
                    <a:moveTo>
                      <a:pt x="186" y="750"/>
                    </a:moveTo>
                    <a:lnTo>
                      <a:pt x="142" y="672"/>
                    </a:lnTo>
                    <a:lnTo>
                      <a:pt x="252" y="0"/>
                    </a:lnTo>
                    <a:lnTo>
                      <a:pt x="0" y="695"/>
                    </a:lnTo>
                    <a:lnTo>
                      <a:pt x="186" y="750"/>
                    </a:lnTo>
                    <a:close/>
                  </a:path>
                </a:pathLst>
              </a:custGeom>
              <a:solidFill>
                <a:srgbClr val="E5B27F"/>
              </a:solidFill>
              <a:ln w="9525">
                <a:noFill/>
                <a:round/>
                <a:headEnd/>
                <a:tailEnd/>
              </a:ln>
            </p:spPr>
            <p:txBody>
              <a:bodyPr/>
              <a:lstStyle/>
              <a:p>
                <a:endParaRPr lang="id-ID"/>
              </a:p>
            </p:txBody>
          </p:sp>
          <p:sp>
            <p:nvSpPr>
              <p:cNvPr id="19486" name="Freeform 216"/>
              <p:cNvSpPr>
                <a:spLocks/>
              </p:cNvSpPr>
              <p:nvPr/>
            </p:nvSpPr>
            <p:spPr bwMode="auto">
              <a:xfrm>
                <a:off x="412" y="2030"/>
                <a:ext cx="1516" cy="440"/>
              </a:xfrm>
              <a:custGeom>
                <a:avLst/>
                <a:gdLst>
                  <a:gd name="T0" fmla="*/ 112 w 3032"/>
                  <a:gd name="T1" fmla="*/ 381 h 881"/>
                  <a:gd name="T2" fmla="*/ 15 w 3032"/>
                  <a:gd name="T3" fmla="*/ 445 h 881"/>
                  <a:gd name="T4" fmla="*/ 0 w 3032"/>
                  <a:gd name="T5" fmla="*/ 542 h 881"/>
                  <a:gd name="T6" fmla="*/ 86 w 3032"/>
                  <a:gd name="T7" fmla="*/ 635 h 881"/>
                  <a:gd name="T8" fmla="*/ 352 w 3032"/>
                  <a:gd name="T9" fmla="*/ 732 h 881"/>
                  <a:gd name="T10" fmla="*/ 964 w 3032"/>
                  <a:gd name="T11" fmla="*/ 846 h 881"/>
                  <a:gd name="T12" fmla="*/ 1724 w 3032"/>
                  <a:gd name="T13" fmla="*/ 881 h 881"/>
                  <a:gd name="T14" fmla="*/ 2561 w 3032"/>
                  <a:gd name="T15" fmla="*/ 776 h 881"/>
                  <a:gd name="T16" fmla="*/ 2962 w 3032"/>
                  <a:gd name="T17" fmla="*/ 620 h 881"/>
                  <a:gd name="T18" fmla="*/ 3032 w 3032"/>
                  <a:gd name="T19" fmla="*/ 529 h 881"/>
                  <a:gd name="T20" fmla="*/ 2954 w 3032"/>
                  <a:gd name="T21" fmla="*/ 422 h 881"/>
                  <a:gd name="T22" fmla="*/ 2884 w 3032"/>
                  <a:gd name="T23" fmla="*/ 367 h 881"/>
                  <a:gd name="T24" fmla="*/ 2926 w 3032"/>
                  <a:gd name="T25" fmla="*/ 516 h 881"/>
                  <a:gd name="T26" fmla="*/ 2842 w 3032"/>
                  <a:gd name="T27" fmla="*/ 599 h 881"/>
                  <a:gd name="T28" fmla="*/ 2593 w 3032"/>
                  <a:gd name="T29" fmla="*/ 603 h 881"/>
                  <a:gd name="T30" fmla="*/ 2363 w 3032"/>
                  <a:gd name="T31" fmla="*/ 21 h 881"/>
                  <a:gd name="T32" fmla="*/ 2471 w 3032"/>
                  <a:gd name="T33" fmla="*/ 670 h 881"/>
                  <a:gd name="T34" fmla="*/ 1810 w 3032"/>
                  <a:gd name="T35" fmla="*/ 791 h 881"/>
                  <a:gd name="T36" fmla="*/ 1631 w 3032"/>
                  <a:gd name="T37" fmla="*/ 37 h 881"/>
                  <a:gd name="T38" fmla="*/ 1675 w 3032"/>
                  <a:gd name="T39" fmla="*/ 804 h 881"/>
                  <a:gd name="T40" fmla="*/ 1118 w 3032"/>
                  <a:gd name="T41" fmla="*/ 797 h 881"/>
                  <a:gd name="T42" fmla="*/ 795 w 3032"/>
                  <a:gd name="T43" fmla="*/ 768 h 881"/>
                  <a:gd name="T44" fmla="*/ 865 w 3032"/>
                  <a:gd name="T45" fmla="*/ 0 h 881"/>
                  <a:gd name="T46" fmla="*/ 717 w 3032"/>
                  <a:gd name="T47" fmla="*/ 747 h 881"/>
                  <a:gd name="T48" fmla="*/ 331 w 3032"/>
                  <a:gd name="T49" fmla="*/ 670 h 881"/>
                  <a:gd name="T50" fmla="*/ 240 w 3032"/>
                  <a:gd name="T51" fmla="*/ 620 h 881"/>
                  <a:gd name="T52" fmla="*/ 369 w 3032"/>
                  <a:gd name="T53" fmla="*/ 52 h 881"/>
                  <a:gd name="T54" fmla="*/ 177 w 3032"/>
                  <a:gd name="T55" fmla="*/ 578 h 881"/>
                  <a:gd name="T56" fmla="*/ 99 w 3032"/>
                  <a:gd name="T57" fmla="*/ 508 h 881"/>
                  <a:gd name="T58" fmla="*/ 112 w 3032"/>
                  <a:gd name="T59" fmla="*/ 381 h 881"/>
                  <a:gd name="T60" fmla="*/ 112 w 3032"/>
                  <a:gd name="T61" fmla="*/ 381 h 8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32"/>
                  <a:gd name="T94" fmla="*/ 0 h 881"/>
                  <a:gd name="T95" fmla="*/ 3032 w 3032"/>
                  <a:gd name="T96" fmla="*/ 881 h 8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32" h="881">
                    <a:moveTo>
                      <a:pt x="112" y="381"/>
                    </a:moveTo>
                    <a:lnTo>
                      <a:pt x="15" y="445"/>
                    </a:lnTo>
                    <a:lnTo>
                      <a:pt x="0" y="542"/>
                    </a:lnTo>
                    <a:lnTo>
                      <a:pt x="86" y="635"/>
                    </a:lnTo>
                    <a:lnTo>
                      <a:pt x="352" y="732"/>
                    </a:lnTo>
                    <a:lnTo>
                      <a:pt x="964" y="846"/>
                    </a:lnTo>
                    <a:lnTo>
                      <a:pt x="1724" y="881"/>
                    </a:lnTo>
                    <a:lnTo>
                      <a:pt x="2561" y="776"/>
                    </a:lnTo>
                    <a:lnTo>
                      <a:pt x="2962" y="620"/>
                    </a:lnTo>
                    <a:lnTo>
                      <a:pt x="3032" y="529"/>
                    </a:lnTo>
                    <a:lnTo>
                      <a:pt x="2954" y="422"/>
                    </a:lnTo>
                    <a:lnTo>
                      <a:pt x="2884" y="367"/>
                    </a:lnTo>
                    <a:lnTo>
                      <a:pt x="2926" y="516"/>
                    </a:lnTo>
                    <a:lnTo>
                      <a:pt x="2842" y="599"/>
                    </a:lnTo>
                    <a:lnTo>
                      <a:pt x="2593" y="603"/>
                    </a:lnTo>
                    <a:lnTo>
                      <a:pt x="2363" y="21"/>
                    </a:lnTo>
                    <a:lnTo>
                      <a:pt x="2471" y="670"/>
                    </a:lnTo>
                    <a:lnTo>
                      <a:pt x="1810" y="791"/>
                    </a:lnTo>
                    <a:lnTo>
                      <a:pt x="1631" y="37"/>
                    </a:lnTo>
                    <a:lnTo>
                      <a:pt x="1675" y="804"/>
                    </a:lnTo>
                    <a:lnTo>
                      <a:pt x="1118" y="797"/>
                    </a:lnTo>
                    <a:lnTo>
                      <a:pt x="795" y="768"/>
                    </a:lnTo>
                    <a:lnTo>
                      <a:pt x="865" y="0"/>
                    </a:lnTo>
                    <a:lnTo>
                      <a:pt x="717" y="747"/>
                    </a:lnTo>
                    <a:lnTo>
                      <a:pt x="331" y="670"/>
                    </a:lnTo>
                    <a:lnTo>
                      <a:pt x="240" y="620"/>
                    </a:lnTo>
                    <a:lnTo>
                      <a:pt x="369" y="52"/>
                    </a:lnTo>
                    <a:lnTo>
                      <a:pt x="177" y="578"/>
                    </a:lnTo>
                    <a:lnTo>
                      <a:pt x="99" y="508"/>
                    </a:lnTo>
                    <a:lnTo>
                      <a:pt x="112" y="381"/>
                    </a:lnTo>
                    <a:close/>
                  </a:path>
                </a:pathLst>
              </a:custGeom>
              <a:solidFill>
                <a:srgbClr val="000000"/>
              </a:solidFill>
              <a:ln w="9525">
                <a:noFill/>
                <a:round/>
                <a:headEnd/>
                <a:tailEnd/>
              </a:ln>
            </p:spPr>
            <p:txBody>
              <a:bodyPr/>
              <a:lstStyle/>
              <a:p>
                <a:endParaRPr lang="id-ID"/>
              </a:p>
            </p:txBody>
          </p:sp>
          <p:sp>
            <p:nvSpPr>
              <p:cNvPr id="19487" name="Freeform 217"/>
              <p:cNvSpPr>
                <a:spLocks/>
              </p:cNvSpPr>
              <p:nvPr/>
            </p:nvSpPr>
            <p:spPr bwMode="auto">
              <a:xfrm>
                <a:off x="472" y="1648"/>
                <a:ext cx="1269" cy="532"/>
              </a:xfrm>
              <a:custGeom>
                <a:avLst/>
                <a:gdLst>
                  <a:gd name="T0" fmla="*/ 0 w 2538"/>
                  <a:gd name="T1" fmla="*/ 1065 h 1065"/>
                  <a:gd name="T2" fmla="*/ 125 w 2538"/>
                  <a:gd name="T3" fmla="*/ 586 h 1065"/>
                  <a:gd name="T4" fmla="*/ 369 w 2538"/>
                  <a:gd name="T5" fmla="*/ 635 h 1065"/>
                  <a:gd name="T6" fmla="*/ 137 w 2538"/>
                  <a:gd name="T7" fmla="*/ 481 h 1065"/>
                  <a:gd name="T8" fmla="*/ 142 w 2538"/>
                  <a:gd name="T9" fmla="*/ 354 h 1065"/>
                  <a:gd name="T10" fmla="*/ 407 w 2538"/>
                  <a:gd name="T11" fmla="*/ 177 h 1065"/>
                  <a:gd name="T12" fmla="*/ 929 w 2538"/>
                  <a:gd name="T13" fmla="*/ 84 h 1065"/>
                  <a:gd name="T14" fmla="*/ 1386 w 2538"/>
                  <a:gd name="T15" fmla="*/ 46 h 1065"/>
                  <a:gd name="T16" fmla="*/ 1954 w 2538"/>
                  <a:gd name="T17" fmla="*/ 90 h 1065"/>
                  <a:gd name="T18" fmla="*/ 2538 w 2538"/>
                  <a:gd name="T19" fmla="*/ 266 h 1065"/>
                  <a:gd name="T20" fmla="*/ 2024 w 2538"/>
                  <a:gd name="T21" fmla="*/ 73 h 1065"/>
                  <a:gd name="T22" fmla="*/ 1756 w 2538"/>
                  <a:gd name="T23" fmla="*/ 40 h 1065"/>
                  <a:gd name="T24" fmla="*/ 1365 w 2538"/>
                  <a:gd name="T25" fmla="*/ 0 h 1065"/>
                  <a:gd name="T26" fmla="*/ 857 w 2538"/>
                  <a:gd name="T27" fmla="*/ 35 h 1065"/>
                  <a:gd name="T28" fmla="*/ 308 w 2538"/>
                  <a:gd name="T29" fmla="*/ 156 h 1065"/>
                  <a:gd name="T30" fmla="*/ 87 w 2538"/>
                  <a:gd name="T31" fmla="*/ 331 h 1065"/>
                  <a:gd name="T32" fmla="*/ 0 w 2538"/>
                  <a:gd name="T33" fmla="*/ 1065 h 1065"/>
                  <a:gd name="T34" fmla="*/ 0 w 2538"/>
                  <a:gd name="T35" fmla="*/ 1065 h 10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38"/>
                  <a:gd name="T55" fmla="*/ 0 h 1065"/>
                  <a:gd name="T56" fmla="*/ 2538 w 2538"/>
                  <a:gd name="T57" fmla="*/ 1065 h 10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38" h="1065">
                    <a:moveTo>
                      <a:pt x="0" y="1065"/>
                    </a:moveTo>
                    <a:lnTo>
                      <a:pt x="125" y="586"/>
                    </a:lnTo>
                    <a:lnTo>
                      <a:pt x="369" y="635"/>
                    </a:lnTo>
                    <a:lnTo>
                      <a:pt x="137" y="481"/>
                    </a:lnTo>
                    <a:lnTo>
                      <a:pt x="142" y="354"/>
                    </a:lnTo>
                    <a:lnTo>
                      <a:pt x="407" y="177"/>
                    </a:lnTo>
                    <a:lnTo>
                      <a:pt x="929" y="84"/>
                    </a:lnTo>
                    <a:lnTo>
                      <a:pt x="1386" y="46"/>
                    </a:lnTo>
                    <a:lnTo>
                      <a:pt x="1954" y="90"/>
                    </a:lnTo>
                    <a:lnTo>
                      <a:pt x="2538" y="266"/>
                    </a:lnTo>
                    <a:lnTo>
                      <a:pt x="2024" y="73"/>
                    </a:lnTo>
                    <a:lnTo>
                      <a:pt x="1756" y="40"/>
                    </a:lnTo>
                    <a:lnTo>
                      <a:pt x="1365" y="0"/>
                    </a:lnTo>
                    <a:lnTo>
                      <a:pt x="857" y="35"/>
                    </a:lnTo>
                    <a:lnTo>
                      <a:pt x="308" y="156"/>
                    </a:lnTo>
                    <a:lnTo>
                      <a:pt x="87" y="331"/>
                    </a:lnTo>
                    <a:lnTo>
                      <a:pt x="0" y="1065"/>
                    </a:lnTo>
                    <a:close/>
                  </a:path>
                </a:pathLst>
              </a:custGeom>
              <a:solidFill>
                <a:srgbClr val="000000"/>
              </a:solidFill>
              <a:ln w="9525">
                <a:noFill/>
                <a:round/>
                <a:headEnd/>
                <a:tailEnd/>
              </a:ln>
            </p:spPr>
            <p:txBody>
              <a:bodyPr/>
              <a:lstStyle/>
              <a:p>
                <a:endParaRPr lang="id-ID"/>
              </a:p>
            </p:txBody>
          </p:sp>
        </p:grpSp>
      </p:grpSp>
      <p:grpSp>
        <p:nvGrpSpPr>
          <p:cNvPr id="8" name="Group 218"/>
          <p:cNvGrpSpPr>
            <a:grpSpLocks/>
          </p:cNvGrpSpPr>
          <p:nvPr/>
        </p:nvGrpSpPr>
        <p:grpSpPr bwMode="auto">
          <a:xfrm>
            <a:off x="838200" y="1752600"/>
            <a:ext cx="2133600" cy="1828800"/>
            <a:chOff x="528" y="1104"/>
            <a:chExt cx="1344" cy="1152"/>
          </a:xfrm>
        </p:grpSpPr>
        <p:sp>
          <p:nvSpPr>
            <p:cNvPr id="42203" name="AutoShape 219"/>
            <p:cNvSpPr>
              <a:spLocks noChangeArrowheads="1"/>
            </p:cNvSpPr>
            <p:nvPr/>
          </p:nvSpPr>
          <p:spPr bwMode="auto">
            <a:xfrm>
              <a:off x="528" y="1104"/>
              <a:ext cx="1344" cy="1152"/>
            </a:xfrm>
            <a:prstGeom prst="cloudCallout">
              <a:avLst>
                <a:gd name="adj1" fmla="val 56250"/>
                <a:gd name="adj2" fmla="val 65801"/>
              </a:avLst>
            </a:prstGeom>
            <a:solidFill>
              <a:srgbClr val="FFFFFF"/>
            </a:solidFill>
            <a:ln w="9525">
              <a:solidFill>
                <a:schemeClr val="tx1"/>
              </a:solidFill>
              <a:round/>
              <a:headEnd/>
              <a:tailEnd/>
            </a:ln>
            <a:effectLst>
              <a:outerShdw dist="107763" dir="2700000" algn="ctr" rotWithShape="0">
                <a:schemeClr val="tx2"/>
              </a:outerShdw>
            </a:effectLst>
          </p:spPr>
          <p:txBody>
            <a:bodyPr wrap="none" anchor="ctr"/>
            <a:lstStyle/>
            <a:p>
              <a:pPr algn="ctr" eaLnBrk="0" hangingPunct="0">
                <a:spcBef>
                  <a:spcPct val="50000"/>
                </a:spcBef>
                <a:defRPr/>
              </a:pPr>
              <a:endParaRPr lang="en-US" sz="2800"/>
            </a:p>
          </p:txBody>
        </p:sp>
        <p:grpSp>
          <p:nvGrpSpPr>
            <p:cNvPr id="9" name="Group 220"/>
            <p:cNvGrpSpPr>
              <a:grpSpLocks/>
            </p:cNvGrpSpPr>
            <p:nvPr/>
          </p:nvGrpSpPr>
          <p:grpSpPr bwMode="auto">
            <a:xfrm rot="-339726">
              <a:off x="1008" y="1392"/>
              <a:ext cx="467" cy="641"/>
              <a:chOff x="2254" y="1068"/>
              <a:chExt cx="1232" cy="2165"/>
            </a:xfrm>
          </p:grpSpPr>
          <p:sp>
            <p:nvSpPr>
              <p:cNvPr id="19466" name="Freeform 221"/>
              <p:cNvSpPr>
                <a:spLocks/>
              </p:cNvSpPr>
              <p:nvPr/>
            </p:nvSpPr>
            <p:spPr bwMode="auto">
              <a:xfrm>
                <a:off x="2254" y="1157"/>
                <a:ext cx="1140" cy="2076"/>
              </a:xfrm>
              <a:custGeom>
                <a:avLst/>
                <a:gdLst>
                  <a:gd name="T0" fmla="*/ 626 w 2280"/>
                  <a:gd name="T1" fmla="*/ 2864 h 4151"/>
                  <a:gd name="T2" fmla="*/ 686 w 2280"/>
                  <a:gd name="T3" fmla="*/ 3022 h 4151"/>
                  <a:gd name="T4" fmla="*/ 812 w 2280"/>
                  <a:gd name="T5" fmla="*/ 3153 h 4151"/>
                  <a:gd name="T6" fmla="*/ 989 w 2280"/>
                  <a:gd name="T7" fmla="*/ 3231 h 4151"/>
                  <a:gd name="T8" fmla="*/ 1188 w 2280"/>
                  <a:gd name="T9" fmla="*/ 3246 h 4151"/>
                  <a:gd name="T10" fmla="*/ 1378 w 2280"/>
                  <a:gd name="T11" fmla="*/ 3197 h 4151"/>
                  <a:gd name="T12" fmla="*/ 1532 w 2280"/>
                  <a:gd name="T13" fmla="*/ 3090 h 4151"/>
                  <a:gd name="T14" fmla="*/ 1629 w 2280"/>
                  <a:gd name="T15" fmla="*/ 2946 h 4151"/>
                  <a:gd name="T16" fmla="*/ 1648 w 2280"/>
                  <a:gd name="T17" fmla="*/ 2780 h 4151"/>
                  <a:gd name="T18" fmla="*/ 1593 w 2280"/>
                  <a:gd name="T19" fmla="*/ 2615 h 4151"/>
                  <a:gd name="T20" fmla="*/ 1473 w 2280"/>
                  <a:gd name="T21" fmla="*/ 2484 h 4151"/>
                  <a:gd name="T22" fmla="*/ 1299 w 2280"/>
                  <a:gd name="T23" fmla="*/ 2397 h 4151"/>
                  <a:gd name="T24" fmla="*/ 489 w 2280"/>
                  <a:gd name="T25" fmla="*/ 2121 h 4151"/>
                  <a:gd name="T26" fmla="*/ 270 w 2280"/>
                  <a:gd name="T27" fmla="*/ 1952 h 4151"/>
                  <a:gd name="T28" fmla="*/ 110 w 2280"/>
                  <a:gd name="T29" fmla="*/ 1739 h 4151"/>
                  <a:gd name="T30" fmla="*/ 21 w 2280"/>
                  <a:gd name="T31" fmla="*/ 1501 h 4151"/>
                  <a:gd name="T32" fmla="*/ 10 w 2280"/>
                  <a:gd name="T33" fmla="*/ 1248 h 4151"/>
                  <a:gd name="T34" fmla="*/ 74 w 2280"/>
                  <a:gd name="T35" fmla="*/ 1003 h 4151"/>
                  <a:gd name="T36" fmla="*/ 213 w 2280"/>
                  <a:gd name="T37" fmla="*/ 785 h 4151"/>
                  <a:gd name="T38" fmla="*/ 414 w 2280"/>
                  <a:gd name="T39" fmla="*/ 600 h 4151"/>
                  <a:gd name="T40" fmla="*/ 662 w 2280"/>
                  <a:gd name="T41" fmla="*/ 465 h 4151"/>
                  <a:gd name="T42" fmla="*/ 945 w 2280"/>
                  <a:gd name="T43" fmla="*/ 393 h 4151"/>
                  <a:gd name="T44" fmla="*/ 1319 w 2280"/>
                  <a:gd name="T45" fmla="*/ 0 h 4151"/>
                  <a:gd name="T46" fmla="*/ 1435 w 2280"/>
                  <a:gd name="T47" fmla="*/ 412 h 4151"/>
                  <a:gd name="T48" fmla="*/ 1711 w 2280"/>
                  <a:gd name="T49" fmla="*/ 509 h 4151"/>
                  <a:gd name="T50" fmla="*/ 1947 w 2280"/>
                  <a:gd name="T51" fmla="*/ 659 h 4151"/>
                  <a:gd name="T52" fmla="*/ 2127 w 2280"/>
                  <a:gd name="T53" fmla="*/ 857 h 4151"/>
                  <a:gd name="T54" fmla="*/ 2240 w 2280"/>
                  <a:gd name="T55" fmla="*/ 1089 h 4151"/>
                  <a:gd name="T56" fmla="*/ 2280 w 2280"/>
                  <a:gd name="T57" fmla="*/ 1340 h 4151"/>
                  <a:gd name="T58" fmla="*/ 1658 w 2280"/>
                  <a:gd name="T59" fmla="*/ 1345 h 4151"/>
                  <a:gd name="T60" fmla="*/ 1622 w 2280"/>
                  <a:gd name="T61" fmla="*/ 1178 h 4151"/>
                  <a:gd name="T62" fmla="*/ 1511 w 2280"/>
                  <a:gd name="T63" fmla="*/ 1032 h 4151"/>
                  <a:gd name="T64" fmla="*/ 1352 w 2280"/>
                  <a:gd name="T65" fmla="*/ 937 h 4151"/>
                  <a:gd name="T66" fmla="*/ 1156 w 2280"/>
                  <a:gd name="T67" fmla="*/ 901 h 4151"/>
                  <a:gd name="T68" fmla="*/ 962 w 2280"/>
                  <a:gd name="T69" fmla="*/ 933 h 4151"/>
                  <a:gd name="T70" fmla="*/ 793 w 2280"/>
                  <a:gd name="T71" fmla="*/ 1017 h 4151"/>
                  <a:gd name="T72" fmla="*/ 677 w 2280"/>
                  <a:gd name="T73" fmla="*/ 1150 h 4151"/>
                  <a:gd name="T74" fmla="*/ 629 w 2280"/>
                  <a:gd name="T75" fmla="*/ 1315 h 4151"/>
                  <a:gd name="T76" fmla="*/ 658 w 2280"/>
                  <a:gd name="T77" fmla="*/ 1480 h 4151"/>
                  <a:gd name="T78" fmla="*/ 759 w 2280"/>
                  <a:gd name="T79" fmla="*/ 1629 h 4151"/>
                  <a:gd name="T80" fmla="*/ 916 w 2280"/>
                  <a:gd name="T81" fmla="*/ 1729 h 4151"/>
                  <a:gd name="T82" fmla="*/ 1622 w 2280"/>
                  <a:gd name="T83" fmla="*/ 1957 h 4151"/>
                  <a:gd name="T84" fmla="*/ 1869 w 2280"/>
                  <a:gd name="T85" fmla="*/ 2077 h 4151"/>
                  <a:gd name="T86" fmla="*/ 2067 w 2280"/>
                  <a:gd name="T87" fmla="*/ 2265 h 4151"/>
                  <a:gd name="T88" fmla="*/ 2205 w 2280"/>
                  <a:gd name="T89" fmla="*/ 2488 h 4151"/>
                  <a:gd name="T90" fmla="*/ 2266 w 2280"/>
                  <a:gd name="T91" fmla="*/ 2729 h 4151"/>
                  <a:gd name="T92" fmla="*/ 2255 w 2280"/>
                  <a:gd name="T93" fmla="*/ 2984 h 4151"/>
                  <a:gd name="T94" fmla="*/ 2165 w 2280"/>
                  <a:gd name="T95" fmla="*/ 3220 h 4151"/>
                  <a:gd name="T96" fmla="*/ 2006 w 2280"/>
                  <a:gd name="T97" fmla="*/ 3432 h 4151"/>
                  <a:gd name="T98" fmla="*/ 1785 w 2280"/>
                  <a:gd name="T99" fmla="*/ 3598 h 4151"/>
                  <a:gd name="T100" fmla="*/ 1521 w 2280"/>
                  <a:gd name="T101" fmla="*/ 3714 h 4151"/>
                  <a:gd name="T102" fmla="*/ 1319 w 2280"/>
                  <a:gd name="T103" fmla="*/ 3759 h 4151"/>
                  <a:gd name="T104" fmla="*/ 977 w 2280"/>
                  <a:gd name="T105" fmla="*/ 3769 h 4151"/>
                  <a:gd name="T106" fmla="*/ 747 w 2280"/>
                  <a:gd name="T107" fmla="*/ 3714 h 4151"/>
                  <a:gd name="T108" fmla="*/ 485 w 2280"/>
                  <a:gd name="T109" fmla="*/ 3598 h 4151"/>
                  <a:gd name="T110" fmla="*/ 264 w 2280"/>
                  <a:gd name="T111" fmla="*/ 3431 h 4151"/>
                  <a:gd name="T112" fmla="*/ 105 w 2280"/>
                  <a:gd name="T113" fmla="*/ 3220 h 4151"/>
                  <a:gd name="T114" fmla="*/ 17 w 2280"/>
                  <a:gd name="T115" fmla="*/ 2980 h 4151"/>
                  <a:gd name="T116" fmla="*/ 0 w 2280"/>
                  <a:gd name="T117" fmla="*/ 2792 h 4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0"/>
                  <a:gd name="T178" fmla="*/ 0 h 4151"/>
                  <a:gd name="T179" fmla="*/ 2280 w 2280"/>
                  <a:gd name="T180" fmla="*/ 4151 h 4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0" h="4151">
                    <a:moveTo>
                      <a:pt x="620" y="2792"/>
                    </a:moveTo>
                    <a:lnTo>
                      <a:pt x="620" y="2807"/>
                    </a:lnTo>
                    <a:lnTo>
                      <a:pt x="626" y="2864"/>
                    </a:lnTo>
                    <a:lnTo>
                      <a:pt x="639" y="2919"/>
                    </a:lnTo>
                    <a:lnTo>
                      <a:pt x="658" y="2976"/>
                    </a:lnTo>
                    <a:lnTo>
                      <a:pt x="686" y="3022"/>
                    </a:lnTo>
                    <a:lnTo>
                      <a:pt x="722" y="3071"/>
                    </a:lnTo>
                    <a:lnTo>
                      <a:pt x="766" y="3113"/>
                    </a:lnTo>
                    <a:lnTo>
                      <a:pt x="812" y="3153"/>
                    </a:lnTo>
                    <a:lnTo>
                      <a:pt x="869" y="3183"/>
                    </a:lnTo>
                    <a:lnTo>
                      <a:pt x="926" y="3210"/>
                    </a:lnTo>
                    <a:lnTo>
                      <a:pt x="989" y="3231"/>
                    </a:lnTo>
                    <a:lnTo>
                      <a:pt x="1053" y="3244"/>
                    </a:lnTo>
                    <a:lnTo>
                      <a:pt x="1120" y="3248"/>
                    </a:lnTo>
                    <a:lnTo>
                      <a:pt x="1188" y="3246"/>
                    </a:lnTo>
                    <a:lnTo>
                      <a:pt x="1249" y="3235"/>
                    </a:lnTo>
                    <a:lnTo>
                      <a:pt x="1316" y="3220"/>
                    </a:lnTo>
                    <a:lnTo>
                      <a:pt x="1378" y="3197"/>
                    </a:lnTo>
                    <a:lnTo>
                      <a:pt x="1434" y="3164"/>
                    </a:lnTo>
                    <a:lnTo>
                      <a:pt x="1489" y="3134"/>
                    </a:lnTo>
                    <a:lnTo>
                      <a:pt x="1532" y="3090"/>
                    </a:lnTo>
                    <a:lnTo>
                      <a:pt x="1572" y="3047"/>
                    </a:lnTo>
                    <a:lnTo>
                      <a:pt x="1601" y="2997"/>
                    </a:lnTo>
                    <a:lnTo>
                      <a:pt x="1629" y="2946"/>
                    </a:lnTo>
                    <a:lnTo>
                      <a:pt x="1645" y="2891"/>
                    </a:lnTo>
                    <a:lnTo>
                      <a:pt x="1652" y="2836"/>
                    </a:lnTo>
                    <a:lnTo>
                      <a:pt x="1648" y="2780"/>
                    </a:lnTo>
                    <a:lnTo>
                      <a:pt x="1639" y="2720"/>
                    </a:lnTo>
                    <a:lnTo>
                      <a:pt x="1622" y="2665"/>
                    </a:lnTo>
                    <a:lnTo>
                      <a:pt x="1593" y="2615"/>
                    </a:lnTo>
                    <a:lnTo>
                      <a:pt x="1557" y="2568"/>
                    </a:lnTo>
                    <a:lnTo>
                      <a:pt x="1519" y="2526"/>
                    </a:lnTo>
                    <a:lnTo>
                      <a:pt x="1473" y="2484"/>
                    </a:lnTo>
                    <a:lnTo>
                      <a:pt x="1418" y="2450"/>
                    </a:lnTo>
                    <a:lnTo>
                      <a:pt x="1359" y="2421"/>
                    </a:lnTo>
                    <a:lnTo>
                      <a:pt x="1299" y="2397"/>
                    </a:lnTo>
                    <a:lnTo>
                      <a:pt x="654" y="2195"/>
                    </a:lnTo>
                    <a:lnTo>
                      <a:pt x="563" y="2161"/>
                    </a:lnTo>
                    <a:lnTo>
                      <a:pt x="489" y="2121"/>
                    </a:lnTo>
                    <a:lnTo>
                      <a:pt x="411" y="2070"/>
                    </a:lnTo>
                    <a:lnTo>
                      <a:pt x="337" y="2013"/>
                    </a:lnTo>
                    <a:lnTo>
                      <a:pt x="270" y="1952"/>
                    </a:lnTo>
                    <a:lnTo>
                      <a:pt x="209" y="1885"/>
                    </a:lnTo>
                    <a:lnTo>
                      <a:pt x="154" y="1815"/>
                    </a:lnTo>
                    <a:lnTo>
                      <a:pt x="110" y="1739"/>
                    </a:lnTo>
                    <a:lnTo>
                      <a:pt x="74" y="1661"/>
                    </a:lnTo>
                    <a:lnTo>
                      <a:pt x="44" y="1583"/>
                    </a:lnTo>
                    <a:lnTo>
                      <a:pt x="21" y="1501"/>
                    </a:lnTo>
                    <a:lnTo>
                      <a:pt x="10" y="1418"/>
                    </a:lnTo>
                    <a:lnTo>
                      <a:pt x="6" y="1334"/>
                    </a:lnTo>
                    <a:lnTo>
                      <a:pt x="10" y="1248"/>
                    </a:lnTo>
                    <a:lnTo>
                      <a:pt x="21" y="1167"/>
                    </a:lnTo>
                    <a:lnTo>
                      <a:pt x="44" y="1085"/>
                    </a:lnTo>
                    <a:lnTo>
                      <a:pt x="74" y="1003"/>
                    </a:lnTo>
                    <a:lnTo>
                      <a:pt x="112" y="931"/>
                    </a:lnTo>
                    <a:lnTo>
                      <a:pt x="160" y="857"/>
                    </a:lnTo>
                    <a:lnTo>
                      <a:pt x="213" y="785"/>
                    </a:lnTo>
                    <a:lnTo>
                      <a:pt x="270" y="716"/>
                    </a:lnTo>
                    <a:lnTo>
                      <a:pt x="338" y="657"/>
                    </a:lnTo>
                    <a:lnTo>
                      <a:pt x="414" y="600"/>
                    </a:lnTo>
                    <a:lnTo>
                      <a:pt x="492" y="551"/>
                    </a:lnTo>
                    <a:lnTo>
                      <a:pt x="576" y="505"/>
                    </a:lnTo>
                    <a:lnTo>
                      <a:pt x="662" y="465"/>
                    </a:lnTo>
                    <a:lnTo>
                      <a:pt x="757" y="437"/>
                    </a:lnTo>
                    <a:lnTo>
                      <a:pt x="850" y="412"/>
                    </a:lnTo>
                    <a:lnTo>
                      <a:pt x="945" y="393"/>
                    </a:lnTo>
                    <a:lnTo>
                      <a:pt x="977" y="385"/>
                    </a:lnTo>
                    <a:lnTo>
                      <a:pt x="977" y="0"/>
                    </a:lnTo>
                    <a:lnTo>
                      <a:pt x="1319" y="0"/>
                    </a:lnTo>
                    <a:lnTo>
                      <a:pt x="1319" y="385"/>
                    </a:lnTo>
                    <a:lnTo>
                      <a:pt x="1342" y="389"/>
                    </a:lnTo>
                    <a:lnTo>
                      <a:pt x="1435" y="412"/>
                    </a:lnTo>
                    <a:lnTo>
                      <a:pt x="1532" y="437"/>
                    </a:lnTo>
                    <a:lnTo>
                      <a:pt x="1624" y="465"/>
                    </a:lnTo>
                    <a:lnTo>
                      <a:pt x="1711" y="509"/>
                    </a:lnTo>
                    <a:lnTo>
                      <a:pt x="1795" y="551"/>
                    </a:lnTo>
                    <a:lnTo>
                      <a:pt x="1873" y="602"/>
                    </a:lnTo>
                    <a:lnTo>
                      <a:pt x="1947" y="659"/>
                    </a:lnTo>
                    <a:lnTo>
                      <a:pt x="2011" y="720"/>
                    </a:lnTo>
                    <a:lnTo>
                      <a:pt x="2074" y="787"/>
                    </a:lnTo>
                    <a:lnTo>
                      <a:pt x="2127" y="857"/>
                    </a:lnTo>
                    <a:lnTo>
                      <a:pt x="2171" y="933"/>
                    </a:lnTo>
                    <a:lnTo>
                      <a:pt x="2209" y="1011"/>
                    </a:lnTo>
                    <a:lnTo>
                      <a:pt x="2240" y="1089"/>
                    </a:lnTo>
                    <a:lnTo>
                      <a:pt x="2261" y="1169"/>
                    </a:lnTo>
                    <a:lnTo>
                      <a:pt x="2276" y="1252"/>
                    </a:lnTo>
                    <a:lnTo>
                      <a:pt x="2280" y="1340"/>
                    </a:lnTo>
                    <a:lnTo>
                      <a:pt x="2280" y="1357"/>
                    </a:lnTo>
                    <a:lnTo>
                      <a:pt x="1658" y="1357"/>
                    </a:lnTo>
                    <a:lnTo>
                      <a:pt x="1658" y="1345"/>
                    </a:lnTo>
                    <a:lnTo>
                      <a:pt x="1652" y="1286"/>
                    </a:lnTo>
                    <a:lnTo>
                      <a:pt x="1641" y="1233"/>
                    </a:lnTo>
                    <a:lnTo>
                      <a:pt x="1622" y="1178"/>
                    </a:lnTo>
                    <a:lnTo>
                      <a:pt x="1593" y="1127"/>
                    </a:lnTo>
                    <a:lnTo>
                      <a:pt x="1553" y="1079"/>
                    </a:lnTo>
                    <a:lnTo>
                      <a:pt x="1511" y="1032"/>
                    </a:lnTo>
                    <a:lnTo>
                      <a:pt x="1466" y="996"/>
                    </a:lnTo>
                    <a:lnTo>
                      <a:pt x="1411" y="965"/>
                    </a:lnTo>
                    <a:lnTo>
                      <a:pt x="1352" y="937"/>
                    </a:lnTo>
                    <a:lnTo>
                      <a:pt x="1287" y="920"/>
                    </a:lnTo>
                    <a:lnTo>
                      <a:pt x="1224" y="906"/>
                    </a:lnTo>
                    <a:lnTo>
                      <a:pt x="1156" y="901"/>
                    </a:lnTo>
                    <a:lnTo>
                      <a:pt x="1091" y="906"/>
                    </a:lnTo>
                    <a:lnTo>
                      <a:pt x="1027" y="914"/>
                    </a:lnTo>
                    <a:lnTo>
                      <a:pt x="962" y="933"/>
                    </a:lnTo>
                    <a:lnTo>
                      <a:pt x="901" y="952"/>
                    </a:lnTo>
                    <a:lnTo>
                      <a:pt x="844" y="982"/>
                    </a:lnTo>
                    <a:lnTo>
                      <a:pt x="793" y="1017"/>
                    </a:lnTo>
                    <a:lnTo>
                      <a:pt x="747" y="1058"/>
                    </a:lnTo>
                    <a:lnTo>
                      <a:pt x="703" y="1104"/>
                    </a:lnTo>
                    <a:lnTo>
                      <a:pt x="677" y="1150"/>
                    </a:lnTo>
                    <a:lnTo>
                      <a:pt x="648" y="1209"/>
                    </a:lnTo>
                    <a:lnTo>
                      <a:pt x="633" y="1262"/>
                    </a:lnTo>
                    <a:lnTo>
                      <a:pt x="629" y="1315"/>
                    </a:lnTo>
                    <a:lnTo>
                      <a:pt x="629" y="1370"/>
                    </a:lnTo>
                    <a:lnTo>
                      <a:pt x="639" y="1425"/>
                    </a:lnTo>
                    <a:lnTo>
                      <a:pt x="658" y="1480"/>
                    </a:lnTo>
                    <a:lnTo>
                      <a:pt x="686" y="1534"/>
                    </a:lnTo>
                    <a:lnTo>
                      <a:pt x="719" y="1583"/>
                    </a:lnTo>
                    <a:lnTo>
                      <a:pt x="759" y="1629"/>
                    </a:lnTo>
                    <a:lnTo>
                      <a:pt x="806" y="1667"/>
                    </a:lnTo>
                    <a:lnTo>
                      <a:pt x="859" y="1699"/>
                    </a:lnTo>
                    <a:lnTo>
                      <a:pt x="916" y="1729"/>
                    </a:lnTo>
                    <a:lnTo>
                      <a:pt x="1038" y="1769"/>
                    </a:lnTo>
                    <a:lnTo>
                      <a:pt x="1607" y="1950"/>
                    </a:lnTo>
                    <a:lnTo>
                      <a:pt x="1622" y="1957"/>
                    </a:lnTo>
                    <a:lnTo>
                      <a:pt x="1707" y="1988"/>
                    </a:lnTo>
                    <a:lnTo>
                      <a:pt x="1791" y="2030"/>
                    </a:lnTo>
                    <a:lnTo>
                      <a:pt x="1869" y="2077"/>
                    </a:lnTo>
                    <a:lnTo>
                      <a:pt x="1943" y="2138"/>
                    </a:lnTo>
                    <a:lnTo>
                      <a:pt x="2008" y="2199"/>
                    </a:lnTo>
                    <a:lnTo>
                      <a:pt x="2067" y="2265"/>
                    </a:lnTo>
                    <a:lnTo>
                      <a:pt x="2124" y="2338"/>
                    </a:lnTo>
                    <a:lnTo>
                      <a:pt x="2165" y="2412"/>
                    </a:lnTo>
                    <a:lnTo>
                      <a:pt x="2205" y="2488"/>
                    </a:lnTo>
                    <a:lnTo>
                      <a:pt x="2234" y="2568"/>
                    </a:lnTo>
                    <a:lnTo>
                      <a:pt x="2255" y="2647"/>
                    </a:lnTo>
                    <a:lnTo>
                      <a:pt x="2266" y="2729"/>
                    </a:lnTo>
                    <a:lnTo>
                      <a:pt x="2276" y="2815"/>
                    </a:lnTo>
                    <a:lnTo>
                      <a:pt x="2272" y="2900"/>
                    </a:lnTo>
                    <a:lnTo>
                      <a:pt x="2255" y="2984"/>
                    </a:lnTo>
                    <a:lnTo>
                      <a:pt x="2234" y="3066"/>
                    </a:lnTo>
                    <a:lnTo>
                      <a:pt x="2205" y="3144"/>
                    </a:lnTo>
                    <a:lnTo>
                      <a:pt x="2165" y="3220"/>
                    </a:lnTo>
                    <a:lnTo>
                      <a:pt x="2120" y="3296"/>
                    </a:lnTo>
                    <a:lnTo>
                      <a:pt x="2065" y="3364"/>
                    </a:lnTo>
                    <a:lnTo>
                      <a:pt x="2006" y="3432"/>
                    </a:lnTo>
                    <a:lnTo>
                      <a:pt x="1937" y="3489"/>
                    </a:lnTo>
                    <a:lnTo>
                      <a:pt x="1861" y="3548"/>
                    </a:lnTo>
                    <a:lnTo>
                      <a:pt x="1785" y="3598"/>
                    </a:lnTo>
                    <a:lnTo>
                      <a:pt x="1702" y="3643"/>
                    </a:lnTo>
                    <a:lnTo>
                      <a:pt x="1614" y="3681"/>
                    </a:lnTo>
                    <a:lnTo>
                      <a:pt x="1521" y="3714"/>
                    </a:lnTo>
                    <a:lnTo>
                      <a:pt x="1430" y="3739"/>
                    </a:lnTo>
                    <a:lnTo>
                      <a:pt x="1333" y="3758"/>
                    </a:lnTo>
                    <a:lnTo>
                      <a:pt x="1319" y="3759"/>
                    </a:lnTo>
                    <a:lnTo>
                      <a:pt x="1319" y="4151"/>
                    </a:lnTo>
                    <a:lnTo>
                      <a:pt x="977" y="4151"/>
                    </a:lnTo>
                    <a:lnTo>
                      <a:pt x="977" y="3769"/>
                    </a:lnTo>
                    <a:lnTo>
                      <a:pt x="933" y="3759"/>
                    </a:lnTo>
                    <a:lnTo>
                      <a:pt x="840" y="3739"/>
                    </a:lnTo>
                    <a:lnTo>
                      <a:pt x="747" y="3714"/>
                    </a:lnTo>
                    <a:lnTo>
                      <a:pt x="654" y="3681"/>
                    </a:lnTo>
                    <a:lnTo>
                      <a:pt x="567" y="3642"/>
                    </a:lnTo>
                    <a:lnTo>
                      <a:pt x="485" y="3598"/>
                    </a:lnTo>
                    <a:lnTo>
                      <a:pt x="405" y="3548"/>
                    </a:lnTo>
                    <a:lnTo>
                      <a:pt x="329" y="3489"/>
                    </a:lnTo>
                    <a:lnTo>
                      <a:pt x="264" y="3431"/>
                    </a:lnTo>
                    <a:lnTo>
                      <a:pt x="205" y="3362"/>
                    </a:lnTo>
                    <a:lnTo>
                      <a:pt x="150" y="3292"/>
                    </a:lnTo>
                    <a:lnTo>
                      <a:pt x="105" y="3220"/>
                    </a:lnTo>
                    <a:lnTo>
                      <a:pt x="67" y="3138"/>
                    </a:lnTo>
                    <a:lnTo>
                      <a:pt x="38" y="3060"/>
                    </a:lnTo>
                    <a:lnTo>
                      <a:pt x="17" y="2980"/>
                    </a:lnTo>
                    <a:lnTo>
                      <a:pt x="6" y="2895"/>
                    </a:lnTo>
                    <a:lnTo>
                      <a:pt x="0" y="2811"/>
                    </a:lnTo>
                    <a:lnTo>
                      <a:pt x="0" y="2792"/>
                    </a:lnTo>
                    <a:lnTo>
                      <a:pt x="620" y="2792"/>
                    </a:lnTo>
                    <a:close/>
                  </a:path>
                </a:pathLst>
              </a:custGeom>
              <a:solidFill>
                <a:srgbClr val="000000"/>
              </a:solidFill>
              <a:ln w="9525">
                <a:noFill/>
                <a:round/>
                <a:headEnd/>
                <a:tailEnd/>
              </a:ln>
            </p:spPr>
            <p:txBody>
              <a:bodyPr/>
              <a:lstStyle/>
              <a:p>
                <a:endParaRPr lang="id-ID"/>
              </a:p>
            </p:txBody>
          </p:sp>
          <p:sp>
            <p:nvSpPr>
              <p:cNvPr id="19467" name="Freeform 222"/>
              <p:cNvSpPr>
                <a:spLocks/>
              </p:cNvSpPr>
              <p:nvPr/>
            </p:nvSpPr>
            <p:spPr bwMode="auto">
              <a:xfrm>
                <a:off x="2347" y="1068"/>
                <a:ext cx="1139" cy="2074"/>
              </a:xfrm>
              <a:custGeom>
                <a:avLst/>
                <a:gdLst>
                  <a:gd name="T0" fmla="*/ 626 w 2278"/>
                  <a:gd name="T1" fmla="*/ 2863 h 4148"/>
                  <a:gd name="T2" fmla="*/ 685 w 2278"/>
                  <a:gd name="T3" fmla="*/ 3020 h 4148"/>
                  <a:gd name="T4" fmla="*/ 812 w 2278"/>
                  <a:gd name="T5" fmla="*/ 3155 h 4148"/>
                  <a:gd name="T6" fmla="*/ 987 w 2278"/>
                  <a:gd name="T7" fmla="*/ 3229 h 4148"/>
                  <a:gd name="T8" fmla="*/ 1187 w 2278"/>
                  <a:gd name="T9" fmla="*/ 3245 h 4148"/>
                  <a:gd name="T10" fmla="*/ 1377 w 2278"/>
                  <a:gd name="T11" fmla="*/ 3195 h 4148"/>
                  <a:gd name="T12" fmla="*/ 1531 w 2278"/>
                  <a:gd name="T13" fmla="*/ 3089 h 4148"/>
                  <a:gd name="T14" fmla="*/ 1630 w 2278"/>
                  <a:gd name="T15" fmla="*/ 2944 h 4148"/>
                  <a:gd name="T16" fmla="*/ 1649 w 2278"/>
                  <a:gd name="T17" fmla="*/ 2779 h 4148"/>
                  <a:gd name="T18" fmla="*/ 1594 w 2278"/>
                  <a:gd name="T19" fmla="*/ 2615 h 4148"/>
                  <a:gd name="T20" fmla="*/ 1472 w 2278"/>
                  <a:gd name="T21" fmla="*/ 2482 h 4148"/>
                  <a:gd name="T22" fmla="*/ 1297 w 2278"/>
                  <a:gd name="T23" fmla="*/ 2395 h 4148"/>
                  <a:gd name="T24" fmla="*/ 489 w 2278"/>
                  <a:gd name="T25" fmla="*/ 2117 h 4148"/>
                  <a:gd name="T26" fmla="*/ 270 w 2278"/>
                  <a:gd name="T27" fmla="*/ 1952 h 4148"/>
                  <a:gd name="T28" fmla="*/ 109 w 2278"/>
                  <a:gd name="T29" fmla="*/ 1737 h 4148"/>
                  <a:gd name="T30" fmla="*/ 23 w 2278"/>
                  <a:gd name="T31" fmla="*/ 1502 h 4148"/>
                  <a:gd name="T32" fmla="*/ 8 w 2278"/>
                  <a:gd name="T33" fmla="*/ 1247 h 4148"/>
                  <a:gd name="T34" fmla="*/ 76 w 2278"/>
                  <a:gd name="T35" fmla="*/ 1005 h 4148"/>
                  <a:gd name="T36" fmla="*/ 213 w 2278"/>
                  <a:gd name="T37" fmla="*/ 781 h 4148"/>
                  <a:gd name="T38" fmla="*/ 415 w 2278"/>
                  <a:gd name="T39" fmla="*/ 599 h 4148"/>
                  <a:gd name="T40" fmla="*/ 662 w 2278"/>
                  <a:gd name="T41" fmla="*/ 466 h 4148"/>
                  <a:gd name="T42" fmla="*/ 943 w 2278"/>
                  <a:gd name="T43" fmla="*/ 391 h 4148"/>
                  <a:gd name="T44" fmla="*/ 1320 w 2278"/>
                  <a:gd name="T45" fmla="*/ 0 h 4148"/>
                  <a:gd name="T46" fmla="*/ 1438 w 2278"/>
                  <a:gd name="T47" fmla="*/ 409 h 4148"/>
                  <a:gd name="T48" fmla="*/ 1713 w 2278"/>
                  <a:gd name="T49" fmla="*/ 507 h 4148"/>
                  <a:gd name="T50" fmla="*/ 1947 w 2278"/>
                  <a:gd name="T51" fmla="*/ 658 h 4148"/>
                  <a:gd name="T52" fmla="*/ 2128 w 2278"/>
                  <a:gd name="T53" fmla="*/ 855 h 4148"/>
                  <a:gd name="T54" fmla="*/ 2238 w 2278"/>
                  <a:gd name="T55" fmla="*/ 1089 h 4148"/>
                  <a:gd name="T56" fmla="*/ 2278 w 2278"/>
                  <a:gd name="T57" fmla="*/ 1338 h 4148"/>
                  <a:gd name="T58" fmla="*/ 1658 w 2278"/>
                  <a:gd name="T59" fmla="*/ 1344 h 4148"/>
                  <a:gd name="T60" fmla="*/ 1620 w 2278"/>
                  <a:gd name="T61" fmla="*/ 1175 h 4148"/>
                  <a:gd name="T62" fmla="*/ 1514 w 2278"/>
                  <a:gd name="T63" fmla="*/ 1036 h 4148"/>
                  <a:gd name="T64" fmla="*/ 1350 w 2278"/>
                  <a:gd name="T65" fmla="*/ 937 h 4148"/>
                  <a:gd name="T66" fmla="*/ 1158 w 2278"/>
                  <a:gd name="T67" fmla="*/ 899 h 4148"/>
                  <a:gd name="T68" fmla="*/ 960 w 2278"/>
                  <a:gd name="T69" fmla="*/ 931 h 4148"/>
                  <a:gd name="T70" fmla="*/ 791 w 2278"/>
                  <a:gd name="T71" fmla="*/ 1015 h 4148"/>
                  <a:gd name="T72" fmla="*/ 673 w 2278"/>
                  <a:gd name="T73" fmla="*/ 1150 h 4148"/>
                  <a:gd name="T74" fmla="*/ 628 w 2278"/>
                  <a:gd name="T75" fmla="*/ 1313 h 4148"/>
                  <a:gd name="T76" fmla="*/ 658 w 2278"/>
                  <a:gd name="T77" fmla="*/ 1483 h 4148"/>
                  <a:gd name="T78" fmla="*/ 759 w 2278"/>
                  <a:gd name="T79" fmla="*/ 1625 h 4148"/>
                  <a:gd name="T80" fmla="*/ 917 w 2278"/>
                  <a:gd name="T81" fmla="*/ 1728 h 4148"/>
                  <a:gd name="T82" fmla="*/ 1624 w 2278"/>
                  <a:gd name="T83" fmla="*/ 1954 h 4148"/>
                  <a:gd name="T84" fmla="*/ 1869 w 2278"/>
                  <a:gd name="T85" fmla="*/ 2076 h 4148"/>
                  <a:gd name="T86" fmla="*/ 2069 w 2278"/>
                  <a:gd name="T87" fmla="*/ 2266 h 4148"/>
                  <a:gd name="T88" fmla="*/ 2204 w 2278"/>
                  <a:gd name="T89" fmla="*/ 2484 h 4148"/>
                  <a:gd name="T90" fmla="*/ 2268 w 2278"/>
                  <a:gd name="T91" fmla="*/ 2728 h 4148"/>
                  <a:gd name="T92" fmla="*/ 2255 w 2278"/>
                  <a:gd name="T93" fmla="*/ 2980 h 4148"/>
                  <a:gd name="T94" fmla="*/ 2168 w 2278"/>
                  <a:gd name="T95" fmla="*/ 3218 h 4148"/>
                  <a:gd name="T96" fmla="*/ 2008 w 2278"/>
                  <a:gd name="T97" fmla="*/ 3429 h 4148"/>
                  <a:gd name="T98" fmla="*/ 1786 w 2278"/>
                  <a:gd name="T99" fmla="*/ 3598 h 4148"/>
                  <a:gd name="T100" fmla="*/ 1521 w 2278"/>
                  <a:gd name="T101" fmla="*/ 3712 h 4148"/>
                  <a:gd name="T102" fmla="*/ 1320 w 2278"/>
                  <a:gd name="T103" fmla="*/ 3760 h 4148"/>
                  <a:gd name="T104" fmla="*/ 978 w 2278"/>
                  <a:gd name="T105" fmla="*/ 3765 h 4148"/>
                  <a:gd name="T106" fmla="*/ 746 w 2278"/>
                  <a:gd name="T107" fmla="*/ 3712 h 4148"/>
                  <a:gd name="T108" fmla="*/ 485 w 2278"/>
                  <a:gd name="T109" fmla="*/ 3598 h 4148"/>
                  <a:gd name="T110" fmla="*/ 265 w 2278"/>
                  <a:gd name="T111" fmla="*/ 3429 h 4148"/>
                  <a:gd name="T112" fmla="*/ 105 w 2278"/>
                  <a:gd name="T113" fmla="*/ 3218 h 4148"/>
                  <a:gd name="T114" fmla="*/ 17 w 2278"/>
                  <a:gd name="T115" fmla="*/ 2978 h 4148"/>
                  <a:gd name="T116" fmla="*/ 0 w 2278"/>
                  <a:gd name="T117" fmla="*/ 2792 h 4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8"/>
                  <a:gd name="T178" fmla="*/ 0 h 4148"/>
                  <a:gd name="T179" fmla="*/ 2278 w 2278"/>
                  <a:gd name="T180" fmla="*/ 4148 h 4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8" h="4148">
                    <a:moveTo>
                      <a:pt x="620" y="2792"/>
                    </a:moveTo>
                    <a:lnTo>
                      <a:pt x="620" y="2806"/>
                    </a:lnTo>
                    <a:lnTo>
                      <a:pt x="626" y="2863"/>
                    </a:lnTo>
                    <a:lnTo>
                      <a:pt x="639" y="2918"/>
                    </a:lnTo>
                    <a:lnTo>
                      <a:pt x="658" y="2975"/>
                    </a:lnTo>
                    <a:lnTo>
                      <a:pt x="685" y="3020"/>
                    </a:lnTo>
                    <a:lnTo>
                      <a:pt x="723" y="3070"/>
                    </a:lnTo>
                    <a:lnTo>
                      <a:pt x="767" y="3113"/>
                    </a:lnTo>
                    <a:lnTo>
                      <a:pt x="812" y="3155"/>
                    </a:lnTo>
                    <a:lnTo>
                      <a:pt x="867" y="3182"/>
                    </a:lnTo>
                    <a:lnTo>
                      <a:pt x="926" y="3208"/>
                    </a:lnTo>
                    <a:lnTo>
                      <a:pt x="987" y="3229"/>
                    </a:lnTo>
                    <a:lnTo>
                      <a:pt x="1055" y="3241"/>
                    </a:lnTo>
                    <a:lnTo>
                      <a:pt x="1122" y="3245"/>
                    </a:lnTo>
                    <a:lnTo>
                      <a:pt x="1187" y="3245"/>
                    </a:lnTo>
                    <a:lnTo>
                      <a:pt x="1249" y="3235"/>
                    </a:lnTo>
                    <a:lnTo>
                      <a:pt x="1318" y="3218"/>
                    </a:lnTo>
                    <a:lnTo>
                      <a:pt x="1377" y="3195"/>
                    </a:lnTo>
                    <a:lnTo>
                      <a:pt x="1436" y="3163"/>
                    </a:lnTo>
                    <a:lnTo>
                      <a:pt x="1485" y="3132"/>
                    </a:lnTo>
                    <a:lnTo>
                      <a:pt x="1531" y="3089"/>
                    </a:lnTo>
                    <a:lnTo>
                      <a:pt x="1571" y="3047"/>
                    </a:lnTo>
                    <a:lnTo>
                      <a:pt x="1603" y="2994"/>
                    </a:lnTo>
                    <a:lnTo>
                      <a:pt x="1630" y="2944"/>
                    </a:lnTo>
                    <a:lnTo>
                      <a:pt x="1643" y="2889"/>
                    </a:lnTo>
                    <a:lnTo>
                      <a:pt x="1651" y="2832"/>
                    </a:lnTo>
                    <a:lnTo>
                      <a:pt x="1649" y="2779"/>
                    </a:lnTo>
                    <a:lnTo>
                      <a:pt x="1639" y="2720"/>
                    </a:lnTo>
                    <a:lnTo>
                      <a:pt x="1620" y="2667"/>
                    </a:lnTo>
                    <a:lnTo>
                      <a:pt x="1594" y="2615"/>
                    </a:lnTo>
                    <a:lnTo>
                      <a:pt x="1559" y="2564"/>
                    </a:lnTo>
                    <a:lnTo>
                      <a:pt x="1519" y="2524"/>
                    </a:lnTo>
                    <a:lnTo>
                      <a:pt x="1472" y="2482"/>
                    </a:lnTo>
                    <a:lnTo>
                      <a:pt x="1417" y="2448"/>
                    </a:lnTo>
                    <a:lnTo>
                      <a:pt x="1360" y="2418"/>
                    </a:lnTo>
                    <a:lnTo>
                      <a:pt x="1297" y="2395"/>
                    </a:lnTo>
                    <a:lnTo>
                      <a:pt x="652" y="2193"/>
                    </a:lnTo>
                    <a:lnTo>
                      <a:pt x="561" y="2159"/>
                    </a:lnTo>
                    <a:lnTo>
                      <a:pt x="489" y="2117"/>
                    </a:lnTo>
                    <a:lnTo>
                      <a:pt x="411" y="2068"/>
                    </a:lnTo>
                    <a:lnTo>
                      <a:pt x="335" y="2009"/>
                    </a:lnTo>
                    <a:lnTo>
                      <a:pt x="270" y="1952"/>
                    </a:lnTo>
                    <a:lnTo>
                      <a:pt x="211" y="1884"/>
                    </a:lnTo>
                    <a:lnTo>
                      <a:pt x="154" y="1813"/>
                    </a:lnTo>
                    <a:lnTo>
                      <a:pt x="109" y="1737"/>
                    </a:lnTo>
                    <a:lnTo>
                      <a:pt x="76" y="1659"/>
                    </a:lnTo>
                    <a:lnTo>
                      <a:pt x="44" y="1581"/>
                    </a:lnTo>
                    <a:lnTo>
                      <a:pt x="23" y="1502"/>
                    </a:lnTo>
                    <a:lnTo>
                      <a:pt x="8" y="1416"/>
                    </a:lnTo>
                    <a:lnTo>
                      <a:pt x="4" y="1334"/>
                    </a:lnTo>
                    <a:lnTo>
                      <a:pt x="8" y="1247"/>
                    </a:lnTo>
                    <a:lnTo>
                      <a:pt x="23" y="1163"/>
                    </a:lnTo>
                    <a:lnTo>
                      <a:pt x="44" y="1083"/>
                    </a:lnTo>
                    <a:lnTo>
                      <a:pt x="76" y="1005"/>
                    </a:lnTo>
                    <a:lnTo>
                      <a:pt x="112" y="929"/>
                    </a:lnTo>
                    <a:lnTo>
                      <a:pt x="158" y="855"/>
                    </a:lnTo>
                    <a:lnTo>
                      <a:pt x="213" y="781"/>
                    </a:lnTo>
                    <a:lnTo>
                      <a:pt x="270" y="718"/>
                    </a:lnTo>
                    <a:lnTo>
                      <a:pt x="341" y="658"/>
                    </a:lnTo>
                    <a:lnTo>
                      <a:pt x="415" y="599"/>
                    </a:lnTo>
                    <a:lnTo>
                      <a:pt x="493" y="551"/>
                    </a:lnTo>
                    <a:lnTo>
                      <a:pt x="574" y="504"/>
                    </a:lnTo>
                    <a:lnTo>
                      <a:pt x="662" y="466"/>
                    </a:lnTo>
                    <a:lnTo>
                      <a:pt x="755" y="433"/>
                    </a:lnTo>
                    <a:lnTo>
                      <a:pt x="850" y="409"/>
                    </a:lnTo>
                    <a:lnTo>
                      <a:pt x="943" y="391"/>
                    </a:lnTo>
                    <a:lnTo>
                      <a:pt x="978" y="386"/>
                    </a:lnTo>
                    <a:lnTo>
                      <a:pt x="978" y="0"/>
                    </a:lnTo>
                    <a:lnTo>
                      <a:pt x="1320" y="0"/>
                    </a:lnTo>
                    <a:lnTo>
                      <a:pt x="1320" y="386"/>
                    </a:lnTo>
                    <a:lnTo>
                      <a:pt x="1341" y="388"/>
                    </a:lnTo>
                    <a:lnTo>
                      <a:pt x="1438" y="409"/>
                    </a:lnTo>
                    <a:lnTo>
                      <a:pt x="1531" y="433"/>
                    </a:lnTo>
                    <a:lnTo>
                      <a:pt x="1626" y="466"/>
                    </a:lnTo>
                    <a:lnTo>
                      <a:pt x="1713" y="507"/>
                    </a:lnTo>
                    <a:lnTo>
                      <a:pt x="1795" y="551"/>
                    </a:lnTo>
                    <a:lnTo>
                      <a:pt x="1871" y="602"/>
                    </a:lnTo>
                    <a:lnTo>
                      <a:pt x="1947" y="658"/>
                    </a:lnTo>
                    <a:lnTo>
                      <a:pt x="2014" y="718"/>
                    </a:lnTo>
                    <a:lnTo>
                      <a:pt x="2075" y="785"/>
                    </a:lnTo>
                    <a:lnTo>
                      <a:pt x="2128" y="855"/>
                    </a:lnTo>
                    <a:lnTo>
                      <a:pt x="2172" y="931"/>
                    </a:lnTo>
                    <a:lnTo>
                      <a:pt x="2210" y="1009"/>
                    </a:lnTo>
                    <a:lnTo>
                      <a:pt x="2238" y="1089"/>
                    </a:lnTo>
                    <a:lnTo>
                      <a:pt x="2261" y="1165"/>
                    </a:lnTo>
                    <a:lnTo>
                      <a:pt x="2274" y="1253"/>
                    </a:lnTo>
                    <a:lnTo>
                      <a:pt x="2278" y="1338"/>
                    </a:lnTo>
                    <a:lnTo>
                      <a:pt x="2278" y="1357"/>
                    </a:lnTo>
                    <a:lnTo>
                      <a:pt x="1658" y="1357"/>
                    </a:lnTo>
                    <a:lnTo>
                      <a:pt x="1658" y="1344"/>
                    </a:lnTo>
                    <a:lnTo>
                      <a:pt x="1654" y="1285"/>
                    </a:lnTo>
                    <a:lnTo>
                      <a:pt x="1641" y="1232"/>
                    </a:lnTo>
                    <a:lnTo>
                      <a:pt x="1620" y="1175"/>
                    </a:lnTo>
                    <a:lnTo>
                      <a:pt x="1594" y="1125"/>
                    </a:lnTo>
                    <a:lnTo>
                      <a:pt x="1554" y="1080"/>
                    </a:lnTo>
                    <a:lnTo>
                      <a:pt x="1514" y="1036"/>
                    </a:lnTo>
                    <a:lnTo>
                      <a:pt x="1466" y="996"/>
                    </a:lnTo>
                    <a:lnTo>
                      <a:pt x="1409" y="966"/>
                    </a:lnTo>
                    <a:lnTo>
                      <a:pt x="1350" y="937"/>
                    </a:lnTo>
                    <a:lnTo>
                      <a:pt x="1289" y="920"/>
                    </a:lnTo>
                    <a:lnTo>
                      <a:pt x="1225" y="905"/>
                    </a:lnTo>
                    <a:lnTo>
                      <a:pt x="1158" y="899"/>
                    </a:lnTo>
                    <a:lnTo>
                      <a:pt x="1090" y="905"/>
                    </a:lnTo>
                    <a:lnTo>
                      <a:pt x="1027" y="912"/>
                    </a:lnTo>
                    <a:lnTo>
                      <a:pt x="960" y="931"/>
                    </a:lnTo>
                    <a:lnTo>
                      <a:pt x="901" y="952"/>
                    </a:lnTo>
                    <a:lnTo>
                      <a:pt x="844" y="981"/>
                    </a:lnTo>
                    <a:lnTo>
                      <a:pt x="791" y="1015"/>
                    </a:lnTo>
                    <a:lnTo>
                      <a:pt x="746" y="1057"/>
                    </a:lnTo>
                    <a:lnTo>
                      <a:pt x="706" y="1102"/>
                    </a:lnTo>
                    <a:lnTo>
                      <a:pt x="673" y="1150"/>
                    </a:lnTo>
                    <a:lnTo>
                      <a:pt x="649" y="1205"/>
                    </a:lnTo>
                    <a:lnTo>
                      <a:pt x="633" y="1260"/>
                    </a:lnTo>
                    <a:lnTo>
                      <a:pt x="628" y="1313"/>
                    </a:lnTo>
                    <a:lnTo>
                      <a:pt x="628" y="1372"/>
                    </a:lnTo>
                    <a:lnTo>
                      <a:pt x="639" y="1426"/>
                    </a:lnTo>
                    <a:lnTo>
                      <a:pt x="658" y="1483"/>
                    </a:lnTo>
                    <a:lnTo>
                      <a:pt x="685" y="1530"/>
                    </a:lnTo>
                    <a:lnTo>
                      <a:pt x="719" y="1581"/>
                    </a:lnTo>
                    <a:lnTo>
                      <a:pt x="759" y="1625"/>
                    </a:lnTo>
                    <a:lnTo>
                      <a:pt x="806" y="1665"/>
                    </a:lnTo>
                    <a:lnTo>
                      <a:pt x="862" y="1697"/>
                    </a:lnTo>
                    <a:lnTo>
                      <a:pt x="917" y="1728"/>
                    </a:lnTo>
                    <a:lnTo>
                      <a:pt x="1038" y="1768"/>
                    </a:lnTo>
                    <a:lnTo>
                      <a:pt x="1607" y="1948"/>
                    </a:lnTo>
                    <a:lnTo>
                      <a:pt x="1624" y="1954"/>
                    </a:lnTo>
                    <a:lnTo>
                      <a:pt x="1708" y="1984"/>
                    </a:lnTo>
                    <a:lnTo>
                      <a:pt x="1789" y="2026"/>
                    </a:lnTo>
                    <a:lnTo>
                      <a:pt x="1869" y="2076"/>
                    </a:lnTo>
                    <a:lnTo>
                      <a:pt x="1943" y="2136"/>
                    </a:lnTo>
                    <a:lnTo>
                      <a:pt x="2010" y="2199"/>
                    </a:lnTo>
                    <a:lnTo>
                      <a:pt x="2069" y="2266"/>
                    </a:lnTo>
                    <a:lnTo>
                      <a:pt x="2122" y="2336"/>
                    </a:lnTo>
                    <a:lnTo>
                      <a:pt x="2168" y="2408"/>
                    </a:lnTo>
                    <a:lnTo>
                      <a:pt x="2204" y="2484"/>
                    </a:lnTo>
                    <a:lnTo>
                      <a:pt x="2232" y="2564"/>
                    </a:lnTo>
                    <a:lnTo>
                      <a:pt x="2255" y="2646"/>
                    </a:lnTo>
                    <a:lnTo>
                      <a:pt x="2268" y="2728"/>
                    </a:lnTo>
                    <a:lnTo>
                      <a:pt x="2274" y="2813"/>
                    </a:lnTo>
                    <a:lnTo>
                      <a:pt x="2268" y="2899"/>
                    </a:lnTo>
                    <a:lnTo>
                      <a:pt x="2255" y="2980"/>
                    </a:lnTo>
                    <a:lnTo>
                      <a:pt x="2232" y="3064"/>
                    </a:lnTo>
                    <a:lnTo>
                      <a:pt x="2204" y="3144"/>
                    </a:lnTo>
                    <a:lnTo>
                      <a:pt x="2168" y="3218"/>
                    </a:lnTo>
                    <a:lnTo>
                      <a:pt x="2122" y="3292"/>
                    </a:lnTo>
                    <a:lnTo>
                      <a:pt x="2065" y="3364"/>
                    </a:lnTo>
                    <a:lnTo>
                      <a:pt x="2008" y="3429"/>
                    </a:lnTo>
                    <a:lnTo>
                      <a:pt x="1938" y="3492"/>
                    </a:lnTo>
                    <a:lnTo>
                      <a:pt x="1864" y="3549"/>
                    </a:lnTo>
                    <a:lnTo>
                      <a:pt x="1786" y="3598"/>
                    </a:lnTo>
                    <a:lnTo>
                      <a:pt x="1704" y="3644"/>
                    </a:lnTo>
                    <a:lnTo>
                      <a:pt x="1616" y="3678"/>
                    </a:lnTo>
                    <a:lnTo>
                      <a:pt x="1521" y="3712"/>
                    </a:lnTo>
                    <a:lnTo>
                      <a:pt x="1428" y="3737"/>
                    </a:lnTo>
                    <a:lnTo>
                      <a:pt x="1333" y="3756"/>
                    </a:lnTo>
                    <a:lnTo>
                      <a:pt x="1320" y="3760"/>
                    </a:lnTo>
                    <a:lnTo>
                      <a:pt x="1320" y="4148"/>
                    </a:lnTo>
                    <a:lnTo>
                      <a:pt x="978" y="4148"/>
                    </a:lnTo>
                    <a:lnTo>
                      <a:pt x="978" y="3765"/>
                    </a:lnTo>
                    <a:lnTo>
                      <a:pt x="936" y="3760"/>
                    </a:lnTo>
                    <a:lnTo>
                      <a:pt x="841" y="3737"/>
                    </a:lnTo>
                    <a:lnTo>
                      <a:pt x="746" y="3712"/>
                    </a:lnTo>
                    <a:lnTo>
                      <a:pt x="652" y="3678"/>
                    </a:lnTo>
                    <a:lnTo>
                      <a:pt x="565" y="3640"/>
                    </a:lnTo>
                    <a:lnTo>
                      <a:pt x="485" y="3598"/>
                    </a:lnTo>
                    <a:lnTo>
                      <a:pt x="405" y="3549"/>
                    </a:lnTo>
                    <a:lnTo>
                      <a:pt x="333" y="3492"/>
                    </a:lnTo>
                    <a:lnTo>
                      <a:pt x="265" y="3429"/>
                    </a:lnTo>
                    <a:lnTo>
                      <a:pt x="204" y="3361"/>
                    </a:lnTo>
                    <a:lnTo>
                      <a:pt x="151" y="3292"/>
                    </a:lnTo>
                    <a:lnTo>
                      <a:pt x="105" y="3218"/>
                    </a:lnTo>
                    <a:lnTo>
                      <a:pt x="69" y="3138"/>
                    </a:lnTo>
                    <a:lnTo>
                      <a:pt x="38" y="3058"/>
                    </a:lnTo>
                    <a:lnTo>
                      <a:pt x="17" y="2978"/>
                    </a:lnTo>
                    <a:lnTo>
                      <a:pt x="4" y="2895"/>
                    </a:lnTo>
                    <a:lnTo>
                      <a:pt x="0" y="2809"/>
                    </a:lnTo>
                    <a:lnTo>
                      <a:pt x="0" y="2792"/>
                    </a:lnTo>
                    <a:lnTo>
                      <a:pt x="620" y="2792"/>
                    </a:lnTo>
                    <a:close/>
                  </a:path>
                </a:pathLst>
              </a:custGeom>
              <a:solidFill>
                <a:srgbClr val="0CC10C"/>
              </a:solidFill>
              <a:ln w="9525">
                <a:noFill/>
                <a:round/>
                <a:headEnd/>
                <a:tailEnd/>
              </a:ln>
            </p:spPr>
            <p:txBody>
              <a:bodyPr/>
              <a:lstStyle/>
              <a:p>
                <a:endParaRPr lang="id-ID"/>
              </a:p>
            </p:txBody>
          </p:sp>
        </p:grpSp>
      </p:grpSp>
      <p:sp>
        <p:nvSpPr>
          <p:cNvPr id="42207" name="AutoShape 22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2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0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1000" y="558800"/>
            <a:ext cx="8305800" cy="5994400"/>
          </a:xfrm>
          <a:prstGeom prst="rect">
            <a:avLst/>
          </a:prstGeom>
          <a:solidFill>
            <a:srgbClr val="FFD89F"/>
          </a:solidFill>
          <a:ln w="12700">
            <a:solidFill>
              <a:schemeClr val="tx1"/>
            </a:solidFill>
            <a:miter lim="800000"/>
            <a:headEnd/>
            <a:tailEnd/>
          </a:ln>
          <a:effectLst>
            <a:outerShdw dist="107763" dir="2700000" algn="ctr" rotWithShape="0">
              <a:schemeClr val="tx2"/>
            </a:outerShdw>
          </a:effectLst>
        </p:spPr>
        <p:txBody>
          <a:bodyPr wrap="none" anchor="ctr"/>
          <a:lstStyle/>
          <a:p>
            <a:pPr>
              <a:defRPr/>
            </a:pPr>
            <a:endParaRPr lang="id-ID"/>
          </a:p>
        </p:txBody>
      </p:sp>
      <p:sp>
        <p:nvSpPr>
          <p:cNvPr id="44035" name="Rectangle 3"/>
          <p:cNvSpPr>
            <a:spLocks noChangeArrowheads="1"/>
          </p:cNvSpPr>
          <p:nvPr/>
        </p:nvSpPr>
        <p:spPr bwMode="auto">
          <a:xfrm>
            <a:off x="457200" y="381000"/>
            <a:ext cx="8305800" cy="561975"/>
          </a:xfrm>
          <a:prstGeom prst="rect">
            <a:avLst/>
          </a:prstGeom>
          <a:solidFill>
            <a:srgbClr val="990000"/>
          </a:solidFill>
          <a:ln w="12700">
            <a:solidFill>
              <a:schemeClr val="tx1"/>
            </a:solidFill>
            <a:miter lim="800000"/>
            <a:headEnd/>
            <a:tailEnd/>
          </a:ln>
          <a:effectLst/>
        </p:spPr>
        <p:txBody>
          <a:bodyPr lIns="90488" tIns="44450" rIns="90488" bIns="44450" anchor="ctr"/>
          <a:lstStyle/>
          <a:p>
            <a:pPr algn="ctr" eaLnBrk="0" hangingPunct="0">
              <a:defRPr/>
            </a:pPr>
            <a:r>
              <a:rPr lang="en-US" sz="3200" b="1">
                <a:solidFill>
                  <a:srgbClr val="FFCC99"/>
                </a:solidFill>
                <a:effectLst>
                  <a:outerShdw blurRad="38100" dist="38100" dir="2700000" algn="tl">
                    <a:srgbClr val="000000"/>
                  </a:outerShdw>
                </a:effectLst>
              </a:rPr>
              <a:t>Retail Method of Estimating Inventory Cost</a:t>
            </a:r>
          </a:p>
        </p:txBody>
      </p:sp>
      <p:sp>
        <p:nvSpPr>
          <p:cNvPr id="20484" name="AutoShape 4"/>
          <p:cNvSpPr>
            <a:spLocks noChangeArrowheads="1"/>
          </p:cNvSpPr>
          <p:nvPr/>
        </p:nvSpPr>
        <p:spPr bwMode="auto">
          <a:xfrm>
            <a:off x="679450" y="1162050"/>
            <a:ext cx="7620000" cy="5162550"/>
          </a:xfrm>
          <a:prstGeom prst="roundRect">
            <a:avLst>
              <a:gd name="adj" fmla="val 12495"/>
            </a:avLst>
          </a:prstGeom>
          <a:solidFill>
            <a:schemeClr val="bg1"/>
          </a:solidFill>
          <a:ln w="12700">
            <a:solidFill>
              <a:schemeClr val="tx1"/>
            </a:solidFill>
            <a:round/>
            <a:headEnd/>
            <a:tailEnd/>
          </a:ln>
        </p:spPr>
        <p:txBody>
          <a:bodyPr wrap="none" anchor="ctr"/>
          <a:lstStyle/>
          <a:p>
            <a:pPr algn="ctr"/>
            <a:endParaRPr lang="en-US"/>
          </a:p>
        </p:txBody>
      </p:sp>
      <p:sp>
        <p:nvSpPr>
          <p:cNvPr id="44037" name="Rectangle 5"/>
          <p:cNvSpPr>
            <a:spLocks noGrp="1" noChangeArrowheads="1"/>
          </p:cNvSpPr>
          <p:nvPr>
            <p:ph type="body" idx="1"/>
          </p:nvPr>
        </p:nvSpPr>
        <p:spPr>
          <a:xfrm>
            <a:off x="927100" y="1295400"/>
            <a:ext cx="7302500" cy="3741738"/>
          </a:xfrm>
          <a:noFill/>
        </p:spPr>
        <p:txBody>
          <a:bodyPr lIns="90488" tIns="44450" rIns="90488" bIns="44450">
            <a:normAutofit fontScale="85000" lnSpcReduction="10000"/>
          </a:bodyPr>
          <a:lstStyle/>
          <a:p>
            <a:pPr eaLnBrk="1" hangingPunct="1">
              <a:lnSpc>
                <a:spcPct val="90000"/>
              </a:lnSpc>
              <a:buClr>
                <a:srgbClr val="990000"/>
              </a:buClr>
              <a:buFont typeface="Wingdings" pitchFamily="2" charset="2"/>
              <a:buChar char="§"/>
            </a:pPr>
            <a:r>
              <a:rPr lang="en-US" sz="2800" dirty="0" err="1" smtClean="0"/>
              <a:t>Metode</a:t>
            </a:r>
            <a:r>
              <a:rPr lang="en-US" sz="2800" dirty="0" smtClean="0"/>
              <a:t> </a:t>
            </a:r>
            <a:r>
              <a:rPr lang="en-US" sz="2800" dirty="0" err="1" smtClean="0"/>
              <a:t>hrg</a:t>
            </a:r>
            <a:r>
              <a:rPr lang="en-US" sz="2800" dirty="0" smtClean="0"/>
              <a:t> </a:t>
            </a:r>
            <a:r>
              <a:rPr lang="en-US" sz="2800" dirty="0" err="1" smtClean="0"/>
              <a:t>eceran</a:t>
            </a:r>
            <a:r>
              <a:rPr lang="en-US" sz="2800" dirty="0" smtClean="0"/>
              <a:t> </a:t>
            </a:r>
            <a:r>
              <a:rPr lang="en-US" sz="2800" dirty="0" err="1" smtClean="0"/>
              <a:t>berdasarkan</a:t>
            </a:r>
            <a:r>
              <a:rPr lang="en-US" sz="2800" dirty="0" smtClean="0"/>
              <a:t> </a:t>
            </a:r>
            <a:r>
              <a:rPr lang="en-US" sz="2800" dirty="0" err="1" smtClean="0"/>
              <a:t>hubungan</a:t>
            </a:r>
            <a:r>
              <a:rPr lang="en-US" sz="2800" dirty="0" smtClean="0"/>
              <a:t> </a:t>
            </a:r>
            <a:r>
              <a:rPr lang="en-US" sz="2800" dirty="0" err="1" smtClean="0"/>
              <a:t>antara</a:t>
            </a:r>
            <a:r>
              <a:rPr lang="en-US" sz="2800" dirty="0" smtClean="0"/>
              <a:t> </a:t>
            </a:r>
            <a:r>
              <a:rPr lang="en-US" sz="2800" dirty="0" err="1" smtClean="0"/>
              <a:t>hrg</a:t>
            </a:r>
            <a:r>
              <a:rPr lang="en-US" sz="2800" dirty="0" smtClean="0"/>
              <a:t> </a:t>
            </a:r>
            <a:r>
              <a:rPr lang="en-US" sz="2800" dirty="0" err="1" smtClean="0"/>
              <a:t>pokok</a:t>
            </a:r>
            <a:r>
              <a:rPr lang="en-US" sz="2800" dirty="0" smtClean="0"/>
              <a:t> </a:t>
            </a:r>
            <a:r>
              <a:rPr lang="en-US" sz="2800" dirty="0" err="1" smtClean="0"/>
              <a:t>brg</a:t>
            </a:r>
            <a:r>
              <a:rPr lang="en-US" sz="2800" dirty="0" smtClean="0"/>
              <a:t> </a:t>
            </a:r>
            <a:r>
              <a:rPr lang="en-US" sz="2800" dirty="0" err="1" smtClean="0"/>
              <a:t>tersedia</a:t>
            </a:r>
            <a:r>
              <a:rPr lang="en-US" sz="2800" dirty="0" smtClean="0"/>
              <a:t> </a:t>
            </a:r>
            <a:r>
              <a:rPr lang="en-US" sz="2800" dirty="0" err="1" smtClean="0"/>
              <a:t>dijual</a:t>
            </a:r>
            <a:r>
              <a:rPr lang="en-US" sz="2800" dirty="0" smtClean="0"/>
              <a:t> </a:t>
            </a:r>
            <a:r>
              <a:rPr lang="en-US" sz="2800" dirty="0" err="1" smtClean="0"/>
              <a:t>dgn</a:t>
            </a:r>
            <a:r>
              <a:rPr lang="en-US" sz="2800" dirty="0" smtClean="0"/>
              <a:t> </a:t>
            </a:r>
            <a:r>
              <a:rPr lang="en-US" sz="2800" dirty="0" err="1" smtClean="0"/>
              <a:t>hrg</a:t>
            </a:r>
            <a:r>
              <a:rPr lang="en-US" sz="2800" dirty="0" smtClean="0"/>
              <a:t> </a:t>
            </a:r>
            <a:r>
              <a:rPr lang="en-US" sz="2800" dirty="0" err="1" smtClean="0"/>
              <a:t>eceran</a:t>
            </a:r>
            <a:r>
              <a:rPr lang="en-US" sz="2800" dirty="0" smtClean="0"/>
              <a:t> </a:t>
            </a:r>
            <a:r>
              <a:rPr lang="en-US" sz="2800" dirty="0" err="1" smtClean="0"/>
              <a:t>dari</a:t>
            </a:r>
            <a:r>
              <a:rPr lang="en-US" sz="2800" dirty="0" smtClean="0"/>
              <a:t> </a:t>
            </a:r>
            <a:r>
              <a:rPr lang="en-US" sz="2800" dirty="0" err="1" smtClean="0"/>
              <a:t>barang</a:t>
            </a:r>
            <a:r>
              <a:rPr lang="en-US" sz="2800" dirty="0" smtClean="0"/>
              <a:t> </a:t>
            </a:r>
            <a:r>
              <a:rPr lang="en-US" sz="2800" dirty="0" err="1" smtClean="0"/>
              <a:t>yg</a:t>
            </a:r>
            <a:r>
              <a:rPr lang="en-US" sz="2800" dirty="0" smtClean="0"/>
              <a:t> </a:t>
            </a:r>
            <a:r>
              <a:rPr lang="en-US" sz="2800" dirty="0" err="1" smtClean="0"/>
              <a:t>sama</a:t>
            </a:r>
            <a:r>
              <a:rPr lang="en-US" sz="2800" dirty="0" smtClean="0"/>
              <a:t>.</a:t>
            </a:r>
          </a:p>
          <a:p>
            <a:pPr eaLnBrk="1" hangingPunct="1">
              <a:lnSpc>
                <a:spcPct val="90000"/>
              </a:lnSpc>
              <a:buClr>
                <a:srgbClr val="990000"/>
              </a:buClr>
              <a:buFont typeface="Wingdings" pitchFamily="2" charset="2"/>
              <a:buChar char="§"/>
            </a:pPr>
            <a:r>
              <a:rPr lang="en-US" sz="2800" dirty="0" err="1" smtClean="0"/>
              <a:t>Harga</a:t>
            </a:r>
            <a:r>
              <a:rPr lang="en-US" sz="2800" dirty="0" smtClean="0"/>
              <a:t> </a:t>
            </a:r>
            <a:r>
              <a:rPr lang="en-US" sz="2800" dirty="0" err="1" smtClean="0"/>
              <a:t>eceran</a:t>
            </a:r>
            <a:r>
              <a:rPr lang="en-US" sz="2800" dirty="0" smtClean="0"/>
              <a:t> </a:t>
            </a:r>
            <a:r>
              <a:rPr lang="en-US" sz="2800" dirty="0" err="1" smtClean="0"/>
              <a:t>semua</a:t>
            </a:r>
            <a:r>
              <a:rPr lang="en-US" sz="2800" dirty="0" smtClean="0"/>
              <a:t> </a:t>
            </a:r>
            <a:r>
              <a:rPr lang="en-US" sz="2800" dirty="0" err="1" smtClean="0"/>
              <a:t>brg</a:t>
            </a:r>
            <a:r>
              <a:rPr lang="en-US" sz="2800" dirty="0" smtClean="0"/>
              <a:t> dag </a:t>
            </a:r>
            <a:r>
              <a:rPr lang="en-US" sz="2800" dirty="0" err="1" smtClean="0"/>
              <a:t>harus</a:t>
            </a:r>
            <a:r>
              <a:rPr lang="en-US" sz="2800" dirty="0" smtClean="0"/>
              <a:t> </a:t>
            </a:r>
            <a:r>
              <a:rPr lang="en-US" sz="2800" dirty="0" err="1" smtClean="0"/>
              <a:t>ditetapkan</a:t>
            </a:r>
            <a:r>
              <a:rPr lang="en-US" sz="2800" dirty="0" smtClean="0"/>
              <a:t> </a:t>
            </a:r>
            <a:r>
              <a:rPr lang="en-US" sz="2800" dirty="0" err="1" smtClean="0"/>
              <a:t>dan</a:t>
            </a:r>
            <a:r>
              <a:rPr lang="en-US" sz="2800" dirty="0" smtClean="0"/>
              <a:t> </a:t>
            </a:r>
            <a:r>
              <a:rPr lang="en-US" sz="2800" dirty="0" err="1" smtClean="0"/>
              <a:t>dijumlah</a:t>
            </a:r>
            <a:r>
              <a:rPr lang="en-US" sz="2800" dirty="0" smtClean="0"/>
              <a:t> </a:t>
            </a:r>
            <a:r>
              <a:rPr lang="en-US" sz="2800" dirty="0" err="1" smtClean="0"/>
              <a:t>keseluruhan</a:t>
            </a:r>
            <a:r>
              <a:rPr lang="en-US" sz="2800" dirty="0" smtClean="0"/>
              <a:t>.</a:t>
            </a:r>
          </a:p>
          <a:p>
            <a:pPr eaLnBrk="1" hangingPunct="1">
              <a:lnSpc>
                <a:spcPct val="90000"/>
              </a:lnSpc>
              <a:buClr>
                <a:srgbClr val="990000"/>
              </a:buClr>
              <a:buFont typeface="Wingdings" pitchFamily="2" charset="2"/>
              <a:buChar char="§"/>
            </a:pPr>
            <a:r>
              <a:rPr lang="en-US" sz="2800" dirty="0" err="1" smtClean="0"/>
              <a:t>Persediaan</a:t>
            </a:r>
            <a:r>
              <a:rPr lang="en-US" sz="2800" dirty="0" smtClean="0"/>
              <a:t> </a:t>
            </a:r>
            <a:r>
              <a:rPr lang="en-US" sz="2800" dirty="0" err="1" smtClean="0"/>
              <a:t>eceran</a:t>
            </a:r>
            <a:r>
              <a:rPr lang="en-US" sz="2800" dirty="0" smtClean="0"/>
              <a:t> = HP </a:t>
            </a:r>
            <a:r>
              <a:rPr lang="en-US" sz="2800" dirty="0" err="1" smtClean="0"/>
              <a:t>Brg</a:t>
            </a:r>
            <a:r>
              <a:rPr lang="en-US" sz="2800" dirty="0" smtClean="0"/>
              <a:t> </a:t>
            </a:r>
            <a:r>
              <a:rPr lang="en-US" sz="2800" dirty="0" err="1" smtClean="0"/>
              <a:t>tersedia</a:t>
            </a:r>
            <a:r>
              <a:rPr lang="en-US" sz="2800" dirty="0" smtClean="0"/>
              <a:t> </a:t>
            </a:r>
            <a:r>
              <a:rPr lang="en-US" sz="2800" dirty="0" err="1" smtClean="0"/>
              <a:t>dijual</a:t>
            </a:r>
            <a:r>
              <a:rPr lang="en-US" sz="2800" dirty="0" smtClean="0"/>
              <a:t> (</a:t>
            </a:r>
            <a:r>
              <a:rPr lang="en-US" sz="2800" dirty="0" err="1" smtClean="0"/>
              <a:t>hrg</a:t>
            </a:r>
            <a:r>
              <a:rPr lang="en-US" sz="2800" dirty="0" smtClean="0"/>
              <a:t> </a:t>
            </a:r>
            <a:r>
              <a:rPr lang="en-US" sz="2800" dirty="0" err="1" smtClean="0"/>
              <a:t>eceran</a:t>
            </a:r>
            <a:r>
              <a:rPr lang="en-US" sz="2800" dirty="0" smtClean="0"/>
              <a:t>) – </a:t>
            </a:r>
            <a:r>
              <a:rPr lang="en-US" sz="2800" dirty="0" err="1" smtClean="0"/>
              <a:t>penjualan</a:t>
            </a:r>
            <a:r>
              <a:rPr lang="en-US" sz="2800" dirty="0" smtClean="0"/>
              <a:t> </a:t>
            </a:r>
            <a:r>
              <a:rPr lang="en-US" sz="2800" dirty="0" err="1" smtClean="0"/>
              <a:t>bersih</a:t>
            </a:r>
            <a:r>
              <a:rPr lang="en-US" sz="2800" dirty="0" smtClean="0"/>
              <a:t> </a:t>
            </a:r>
            <a:r>
              <a:rPr lang="en-US" sz="2800" dirty="0" err="1" smtClean="0"/>
              <a:t>satu</a:t>
            </a:r>
            <a:r>
              <a:rPr lang="en-US" sz="2800" dirty="0" smtClean="0"/>
              <a:t> </a:t>
            </a:r>
            <a:r>
              <a:rPr lang="en-US" sz="2800" dirty="0" err="1" smtClean="0"/>
              <a:t>periode</a:t>
            </a:r>
            <a:r>
              <a:rPr lang="en-US" sz="2800" dirty="0" smtClean="0"/>
              <a:t>.</a:t>
            </a:r>
          </a:p>
          <a:p>
            <a:pPr eaLnBrk="1" hangingPunct="1">
              <a:lnSpc>
                <a:spcPct val="90000"/>
              </a:lnSpc>
              <a:buClr>
                <a:srgbClr val="990000"/>
              </a:buClr>
              <a:buFont typeface="Wingdings" pitchFamily="2" charset="2"/>
              <a:buChar char="§"/>
            </a:pPr>
            <a:r>
              <a:rPr lang="en-US" sz="2800" dirty="0" err="1" smtClean="0"/>
              <a:t>Rasio</a:t>
            </a:r>
            <a:r>
              <a:rPr lang="en-US" sz="2800" dirty="0" smtClean="0"/>
              <a:t> </a:t>
            </a:r>
            <a:r>
              <a:rPr lang="en-US" sz="2800" dirty="0" err="1" smtClean="0"/>
              <a:t>biaya</a:t>
            </a:r>
            <a:r>
              <a:rPr lang="en-US" sz="2800" dirty="0" smtClean="0"/>
              <a:t> = </a:t>
            </a:r>
            <a:r>
              <a:rPr lang="en-US" sz="2800" u="sng" dirty="0" smtClean="0"/>
              <a:t>HP </a:t>
            </a:r>
            <a:r>
              <a:rPr lang="en-US" sz="2800" u="sng" dirty="0" err="1" smtClean="0"/>
              <a:t>brg</a:t>
            </a:r>
            <a:r>
              <a:rPr lang="en-US" sz="2800" u="sng" dirty="0" smtClean="0"/>
              <a:t> </a:t>
            </a:r>
            <a:r>
              <a:rPr lang="en-US" sz="2800" u="sng" dirty="0" err="1" smtClean="0"/>
              <a:t>tersedia</a:t>
            </a:r>
            <a:r>
              <a:rPr lang="en-US" sz="2800" u="sng" dirty="0" smtClean="0"/>
              <a:t> </a:t>
            </a:r>
            <a:r>
              <a:rPr lang="en-US" sz="2800" u="sng" dirty="0" err="1" smtClean="0"/>
              <a:t>dijual</a:t>
            </a:r>
            <a:r>
              <a:rPr lang="en-US" sz="2800" u="sng" dirty="0" smtClean="0"/>
              <a:t> </a:t>
            </a:r>
          </a:p>
          <a:p>
            <a:pPr eaLnBrk="1" hangingPunct="1">
              <a:lnSpc>
                <a:spcPct val="90000"/>
              </a:lnSpc>
              <a:buClr>
                <a:srgbClr val="990000"/>
              </a:buClr>
              <a:buFont typeface="Wingdings" pitchFamily="2" charset="2"/>
              <a:buNone/>
            </a:pPr>
            <a:r>
              <a:rPr lang="en-US" sz="2800" dirty="0" smtClean="0"/>
              <a:t>		                 HP </a:t>
            </a:r>
            <a:r>
              <a:rPr lang="en-US" sz="2800" dirty="0" err="1" smtClean="0"/>
              <a:t>brg</a:t>
            </a:r>
            <a:r>
              <a:rPr lang="en-US" sz="2800" dirty="0" smtClean="0"/>
              <a:t> </a:t>
            </a:r>
            <a:r>
              <a:rPr lang="en-US" sz="2800" dirty="0" err="1" smtClean="0"/>
              <a:t>tersedia</a:t>
            </a:r>
            <a:r>
              <a:rPr lang="en-US" sz="2800" dirty="0" smtClean="0"/>
              <a:t> </a:t>
            </a:r>
            <a:r>
              <a:rPr lang="en-US" sz="2800" dirty="0" err="1" smtClean="0"/>
              <a:t>dijual</a:t>
            </a:r>
            <a:r>
              <a:rPr lang="en-US" sz="2800" dirty="0" smtClean="0"/>
              <a:t> (</a:t>
            </a:r>
            <a:r>
              <a:rPr lang="en-US" sz="2800" dirty="0" err="1" smtClean="0"/>
              <a:t>eceran</a:t>
            </a:r>
            <a:r>
              <a:rPr lang="en-US" sz="2800" dirty="0" smtClean="0"/>
              <a:t>).</a:t>
            </a:r>
          </a:p>
          <a:p>
            <a:pPr eaLnBrk="1" hangingPunct="1">
              <a:lnSpc>
                <a:spcPct val="90000"/>
              </a:lnSpc>
              <a:buClr>
                <a:srgbClr val="990000"/>
              </a:buClr>
              <a:buFont typeface="Wingdings" pitchFamily="2" charset="2"/>
              <a:buChar char="§"/>
            </a:pPr>
            <a:r>
              <a:rPr lang="en-US" sz="2800" dirty="0" err="1" smtClean="0"/>
              <a:t>Estimasi</a:t>
            </a:r>
            <a:r>
              <a:rPr lang="en-US" sz="2800" dirty="0" smtClean="0"/>
              <a:t> </a:t>
            </a:r>
            <a:r>
              <a:rPr lang="en-US" sz="2800" dirty="0" err="1" smtClean="0"/>
              <a:t>Hrg</a:t>
            </a:r>
            <a:r>
              <a:rPr lang="en-US" sz="2800" dirty="0" smtClean="0"/>
              <a:t> </a:t>
            </a:r>
            <a:r>
              <a:rPr lang="en-US" sz="2800" dirty="0" err="1" smtClean="0"/>
              <a:t>pokok</a:t>
            </a:r>
            <a:r>
              <a:rPr lang="en-US" sz="2800" dirty="0" smtClean="0"/>
              <a:t> </a:t>
            </a:r>
            <a:r>
              <a:rPr lang="en-US" sz="2800" dirty="0" err="1" smtClean="0"/>
              <a:t>Persediaan</a:t>
            </a:r>
            <a:r>
              <a:rPr lang="en-US" sz="2800" dirty="0" smtClean="0"/>
              <a:t> = </a:t>
            </a:r>
            <a:r>
              <a:rPr lang="en-US" sz="2800" dirty="0" err="1" smtClean="0"/>
              <a:t>persediaan</a:t>
            </a:r>
            <a:r>
              <a:rPr lang="en-US" sz="2800" dirty="0" smtClean="0"/>
              <a:t> </a:t>
            </a:r>
            <a:r>
              <a:rPr lang="en-US" sz="2800" dirty="0" err="1" smtClean="0"/>
              <a:t>eceran</a:t>
            </a:r>
            <a:r>
              <a:rPr lang="en-US" sz="2800" dirty="0" smtClean="0"/>
              <a:t> x </a:t>
            </a:r>
            <a:r>
              <a:rPr lang="en-US" sz="2800" dirty="0" err="1" smtClean="0"/>
              <a:t>rasio</a:t>
            </a:r>
            <a:r>
              <a:rPr lang="en-US" sz="2800" dirty="0" smtClean="0"/>
              <a:t> </a:t>
            </a:r>
            <a:r>
              <a:rPr lang="en-US" sz="2800" dirty="0" err="1" smtClean="0"/>
              <a:t>biaya</a:t>
            </a:r>
            <a:r>
              <a:rPr lang="en-US" sz="2800" dirty="0" smtClean="0"/>
              <a:t> </a:t>
            </a:r>
            <a:r>
              <a:rPr lang="en-US" sz="2800" dirty="0" err="1" smtClean="0"/>
              <a:t>terhadap</a:t>
            </a:r>
            <a:r>
              <a:rPr lang="en-US" sz="2800" dirty="0" smtClean="0"/>
              <a:t> </a:t>
            </a:r>
            <a:r>
              <a:rPr lang="en-US" sz="2800" dirty="0" err="1" smtClean="0"/>
              <a:t>harga</a:t>
            </a:r>
            <a:r>
              <a:rPr lang="en-US" sz="2800" dirty="0" smtClean="0"/>
              <a:t> </a:t>
            </a:r>
            <a:r>
              <a:rPr lang="en-US" sz="2800" dirty="0" err="1" smtClean="0"/>
              <a:t>eceran</a:t>
            </a:r>
            <a:r>
              <a:rPr lang="en-US" sz="2800" dirty="0" smtClean="0"/>
              <a:t> </a:t>
            </a:r>
            <a:r>
              <a:rPr lang="en-US" sz="2800" dirty="0" err="1" smtClean="0"/>
              <a:t>brg</a:t>
            </a:r>
            <a:r>
              <a:rPr lang="en-US" sz="2800" dirty="0" smtClean="0"/>
              <a:t> </a:t>
            </a:r>
            <a:r>
              <a:rPr lang="en-US" sz="2800" dirty="0" err="1" smtClean="0"/>
              <a:t>tersedia</a:t>
            </a:r>
            <a:r>
              <a:rPr lang="en-US" sz="2800" dirty="0" smtClean="0"/>
              <a:t> </a:t>
            </a:r>
            <a:r>
              <a:rPr lang="en-US" sz="2800" dirty="0" err="1" smtClean="0"/>
              <a:t>dijual</a:t>
            </a:r>
            <a:r>
              <a:rPr lang="en-US" sz="2800" dirty="0" smtClean="0"/>
              <a:t>.</a:t>
            </a:r>
          </a:p>
        </p:txBody>
      </p:sp>
      <p:sp>
        <p:nvSpPr>
          <p:cNvPr id="44038" name="AutoShape 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slide(fromBottom)">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slide(fromBottom)">
                                      <p:cBhvr>
                                        <p:cTn id="12" dur="500"/>
                                        <p:tgtEl>
                                          <p:spTgt spid="44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slide(fromBottom)">
                                      <p:cBhvr>
                                        <p:cTn id="17" dur="500"/>
                                        <p:tgtEl>
                                          <p:spTgt spid="44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slide(fromBottom)">
                                      <p:cBhvr>
                                        <p:cTn id="22" dur="500"/>
                                        <p:tgtEl>
                                          <p:spTgt spid="440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037">
                                            <p:txEl>
                                              <p:pRg st="4" end="4"/>
                                            </p:txEl>
                                          </p:spTgt>
                                        </p:tgtEl>
                                        <p:attrNameLst>
                                          <p:attrName>style.visibility</p:attrName>
                                        </p:attrNameLst>
                                      </p:cBhvr>
                                      <p:to>
                                        <p:strVal val="visible"/>
                                      </p:to>
                                    </p:set>
                                    <p:animEffect transition="in" filter="slide(fromBottom)">
                                      <p:cBhvr>
                                        <p:cTn id="27" dur="500"/>
                                        <p:tgtEl>
                                          <p:spTgt spid="440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4037">
                                            <p:txEl>
                                              <p:pRg st="5" end="5"/>
                                            </p:txEl>
                                          </p:spTgt>
                                        </p:tgtEl>
                                        <p:attrNameLst>
                                          <p:attrName>style.visibility</p:attrName>
                                        </p:attrNameLst>
                                      </p:cBhvr>
                                      <p:to>
                                        <p:strVal val="visible"/>
                                      </p:to>
                                    </p:set>
                                    <p:animEffect transition="in" filter="slide(fromBottom)">
                                      <p:cBhvr>
                                        <p:cTn id="32" dur="500"/>
                                        <p:tgtEl>
                                          <p:spTgt spid="44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normAutofit fontScale="90000"/>
          </a:bodyPr>
          <a:lstStyle/>
          <a:p>
            <a:pPr eaLnBrk="1" hangingPunct="1"/>
            <a:r>
              <a:rPr lang="en-US" smtClean="0"/>
              <a:t>Penilaian Persediaan Menurut Harga Eceran </a:t>
            </a:r>
          </a:p>
        </p:txBody>
      </p:sp>
      <p:sp>
        <p:nvSpPr>
          <p:cNvPr id="63493" name="Rectangle 3"/>
          <p:cNvSpPr>
            <a:spLocks noGrp="1" noChangeArrowheads="1"/>
          </p:cNvSpPr>
          <p:nvPr>
            <p:ph type="body" idx="1"/>
          </p:nvPr>
        </p:nvSpPr>
        <p:spPr>
          <a:xfrm>
            <a:off x="685800" y="2057400"/>
            <a:ext cx="7772400" cy="4191000"/>
          </a:xfrm>
        </p:spPr>
        <p:txBody>
          <a:bodyPr/>
          <a:lstStyle/>
          <a:p>
            <a:pPr eaLnBrk="1" hangingPunct="1"/>
            <a:r>
              <a:rPr lang="en-US" sz="2800" smtClean="0"/>
              <a:t>Penilaian persediaan maupun harga pokok persediaan dihitung dengan melihat harga eceran masing-masing jenis persediaan.</a:t>
            </a:r>
          </a:p>
          <a:p>
            <a:pPr eaLnBrk="1" hangingPunct="1"/>
            <a:r>
              <a:rPr lang="en-US" sz="2800" smtClean="0"/>
              <a:t>Didasarkan pada hubungan antara harga pokok barang yang siap untuk  dijual dengan harga jualnya.</a:t>
            </a:r>
          </a:p>
          <a:p>
            <a:pPr eaLnBrk="1" hangingPunct="1"/>
            <a:r>
              <a:rPr lang="en-US" sz="2800" smtClean="0"/>
              <a:t>Biasa digunakan untuk perusahaan yang bergerak dalam bidang retail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dirty="0" err="1" smtClean="0"/>
              <a:t>Contoh</a:t>
            </a:r>
            <a:r>
              <a:rPr lang="en-US" dirty="0" smtClean="0"/>
              <a:t> Retail </a:t>
            </a:r>
            <a:r>
              <a:rPr lang="en-US" dirty="0" err="1" smtClean="0"/>
              <a:t>Methode</a:t>
            </a:r>
            <a:endParaRPr lang="en-US" dirty="0" smtClean="0"/>
          </a:p>
        </p:txBody>
      </p:sp>
      <p:sp>
        <p:nvSpPr>
          <p:cNvPr id="64517" name="Text Box 3"/>
          <p:cNvSpPr txBox="1">
            <a:spLocks noChangeArrowheads="1"/>
          </p:cNvSpPr>
          <p:nvPr/>
        </p:nvSpPr>
        <p:spPr bwMode="auto">
          <a:xfrm>
            <a:off x="827088" y="1628775"/>
            <a:ext cx="7631112" cy="4699000"/>
          </a:xfrm>
          <a:prstGeom prst="rect">
            <a:avLst/>
          </a:prstGeom>
          <a:noFill/>
          <a:ln w="9525">
            <a:noFill/>
            <a:miter lim="800000"/>
            <a:headEnd/>
            <a:tailEnd/>
          </a:ln>
        </p:spPr>
        <p:txBody>
          <a:bodyPr>
            <a:spAutoFit/>
          </a:bodyPr>
          <a:lstStyle/>
          <a:p>
            <a:pPr eaLnBrk="1" hangingPunct="1">
              <a:lnSpc>
                <a:spcPct val="65000"/>
              </a:lnSpc>
              <a:spcBef>
                <a:spcPct val="50000"/>
              </a:spcBef>
            </a:pPr>
            <a:r>
              <a:rPr lang="en-US" sz="2000" dirty="0">
                <a:latin typeface="Times New Roman" pitchFamily="18" charset="0"/>
              </a:rPr>
              <a:t>UD. </a:t>
            </a:r>
            <a:r>
              <a:rPr lang="en-US" sz="2000" dirty="0" err="1">
                <a:latin typeface="Times New Roman" pitchFamily="18" charset="0"/>
              </a:rPr>
              <a:t>Berkat</a:t>
            </a:r>
            <a:r>
              <a:rPr lang="en-US" sz="2000" dirty="0">
                <a:latin typeface="Times New Roman" pitchFamily="18" charset="0"/>
              </a:rPr>
              <a:t> </a:t>
            </a:r>
            <a:r>
              <a:rPr lang="en-US" sz="2000" dirty="0" err="1">
                <a:latin typeface="Times New Roman" pitchFamily="18" charset="0"/>
              </a:rPr>
              <a:t>mempunyai</a:t>
            </a:r>
            <a:r>
              <a:rPr lang="en-US" sz="2000" dirty="0">
                <a:latin typeface="Times New Roman" pitchFamily="18" charset="0"/>
              </a:rPr>
              <a:t> data </a:t>
            </a:r>
            <a:r>
              <a:rPr lang="en-US" sz="2000" dirty="0" err="1">
                <a:latin typeface="Times New Roman" pitchFamily="18" charset="0"/>
              </a:rPr>
              <a:t>persediaan</a:t>
            </a:r>
            <a:r>
              <a:rPr lang="en-US" sz="2000" dirty="0">
                <a:latin typeface="Times New Roman" pitchFamily="18" charset="0"/>
              </a:rPr>
              <a:t> </a:t>
            </a:r>
            <a:r>
              <a:rPr lang="en-US" sz="2000" dirty="0" err="1">
                <a:latin typeface="Times New Roman" pitchFamily="18" charset="0"/>
              </a:rPr>
              <a:t>sebagai</a:t>
            </a:r>
            <a:r>
              <a:rPr lang="en-US" sz="2000" dirty="0">
                <a:latin typeface="Times New Roman" pitchFamily="18" charset="0"/>
              </a:rPr>
              <a:t> </a:t>
            </a:r>
            <a:r>
              <a:rPr lang="en-US" sz="2000" dirty="0" err="1">
                <a:latin typeface="Times New Roman" pitchFamily="18" charset="0"/>
              </a:rPr>
              <a:t>berikut</a:t>
            </a:r>
            <a:r>
              <a:rPr lang="en-US" sz="2000" dirty="0">
                <a:latin typeface="Times New Roman" pitchFamily="18" charset="0"/>
              </a:rPr>
              <a:t> :</a:t>
            </a:r>
          </a:p>
          <a:p>
            <a:pPr eaLnBrk="1" hangingPunct="1">
              <a:lnSpc>
                <a:spcPct val="65000"/>
              </a:lnSpc>
              <a:spcBef>
                <a:spcPct val="50000"/>
              </a:spcBef>
            </a:pP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Pokok</a:t>
            </a: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Jual</a:t>
            </a:r>
            <a:endParaRPr lang="en-US" sz="2000" dirty="0">
              <a:latin typeface="Times New Roman" pitchFamily="18" charset="0"/>
            </a:endParaRPr>
          </a:p>
          <a:p>
            <a:pPr eaLnBrk="1" hangingPunct="1">
              <a:lnSpc>
                <a:spcPct val="65000"/>
              </a:lnSpc>
              <a:spcBef>
                <a:spcPct val="50000"/>
              </a:spcBef>
            </a:pPr>
            <a:r>
              <a:rPr lang="en-US" sz="2000" dirty="0" err="1">
                <a:latin typeface="Times New Roman" pitchFamily="18" charset="0"/>
              </a:rPr>
              <a:t>Persediaan</a:t>
            </a:r>
            <a:r>
              <a:rPr lang="en-US" sz="2000" dirty="0">
                <a:latin typeface="Times New Roman" pitchFamily="18" charset="0"/>
              </a:rPr>
              <a:t> </a:t>
            </a:r>
            <a:r>
              <a:rPr lang="en-US" sz="2000" dirty="0" err="1">
                <a:latin typeface="Times New Roman" pitchFamily="18" charset="0"/>
              </a:rPr>
              <a:t>awal</a:t>
            </a:r>
            <a:r>
              <a:rPr lang="en-US" sz="2000" dirty="0">
                <a:latin typeface="Times New Roman" pitchFamily="18" charset="0"/>
              </a:rPr>
              <a:t>	  	  3.500.000		  7.000.000</a:t>
            </a:r>
          </a:p>
          <a:p>
            <a:pPr eaLnBrk="1" hangingPunct="1">
              <a:lnSpc>
                <a:spcPct val="65000"/>
              </a:lnSpc>
              <a:spcBef>
                <a:spcPct val="50000"/>
              </a:spcBef>
            </a:pPr>
            <a:r>
              <a:rPr lang="en-US" sz="2000" dirty="0" err="1">
                <a:latin typeface="Times New Roman" pitchFamily="18" charset="0"/>
              </a:rPr>
              <a:t>Pembelian</a:t>
            </a:r>
            <a:r>
              <a:rPr lang="en-US" sz="2000" dirty="0">
                <a:latin typeface="Times New Roman" pitchFamily="18" charset="0"/>
              </a:rPr>
              <a:t>		</a:t>
            </a:r>
            <a:r>
              <a:rPr lang="en-US" sz="2000" u="sng" dirty="0">
                <a:latin typeface="Times New Roman" pitchFamily="18" charset="0"/>
              </a:rPr>
              <a:t>15.750.000</a:t>
            </a:r>
            <a:r>
              <a:rPr lang="en-US" sz="2000" dirty="0">
                <a:latin typeface="Times New Roman" pitchFamily="18" charset="0"/>
              </a:rPr>
              <a:t> +		</a:t>
            </a:r>
            <a:r>
              <a:rPr lang="en-US" sz="2000" u="sng" dirty="0">
                <a:latin typeface="Times New Roman" pitchFamily="18" charset="0"/>
              </a:rPr>
              <a:t>28.000.000</a:t>
            </a:r>
            <a:r>
              <a:rPr lang="en-US" sz="2000" dirty="0">
                <a:latin typeface="Times New Roman" pitchFamily="18" charset="0"/>
              </a:rPr>
              <a:t> +</a:t>
            </a:r>
            <a:endParaRPr lang="en-US" sz="2000" u="sng" dirty="0">
              <a:latin typeface="Times New Roman" pitchFamily="18" charset="0"/>
            </a:endParaRPr>
          </a:p>
          <a:p>
            <a:pPr eaLnBrk="1" hangingPunct="1">
              <a:lnSpc>
                <a:spcPct val="65000"/>
              </a:lnSpc>
              <a:spcBef>
                <a:spcPct val="50000"/>
              </a:spcBef>
            </a:pPr>
            <a:r>
              <a:rPr lang="en-US" sz="2000" dirty="0">
                <a:latin typeface="Times New Roman" pitchFamily="18" charset="0"/>
              </a:rPr>
              <a:t>BTUD			19.250.000		35.000.000</a:t>
            </a:r>
          </a:p>
          <a:p>
            <a:pPr eaLnBrk="1" hangingPunct="1">
              <a:lnSpc>
                <a:spcPct val="65000"/>
              </a:lnSpc>
              <a:spcBef>
                <a:spcPct val="50000"/>
              </a:spcBef>
            </a:pP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pokok</a:t>
            </a:r>
            <a:r>
              <a:rPr lang="en-US" sz="2000" dirty="0">
                <a:latin typeface="Times New Roman" pitchFamily="18" charset="0"/>
              </a:rPr>
              <a:t> </a:t>
            </a:r>
            <a:r>
              <a:rPr lang="en-US" sz="2000" dirty="0" err="1">
                <a:latin typeface="Times New Roman" pitchFamily="18" charset="0"/>
              </a:rPr>
              <a:t>terhadap</a:t>
            </a: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jual</a:t>
            </a:r>
            <a:r>
              <a:rPr lang="en-US" sz="2000" dirty="0">
                <a:latin typeface="Times New Roman" pitchFamily="18" charset="0"/>
              </a:rPr>
              <a:t> : </a:t>
            </a:r>
          </a:p>
          <a:p>
            <a:pPr eaLnBrk="1" hangingPunct="1">
              <a:lnSpc>
                <a:spcPct val="65000"/>
              </a:lnSpc>
              <a:spcBef>
                <a:spcPct val="50000"/>
              </a:spcBef>
            </a:pPr>
            <a:r>
              <a:rPr lang="en-US" sz="2000" dirty="0">
                <a:latin typeface="Times New Roman" pitchFamily="18" charset="0"/>
              </a:rPr>
              <a:t>	(19.250.000/35.000.000) x 100% </a:t>
            </a:r>
            <a:r>
              <a:rPr lang="en-US" sz="2000" b="1" dirty="0">
                <a:latin typeface="Times New Roman" pitchFamily="18" charset="0"/>
              </a:rPr>
              <a:t>= 55 %</a:t>
            </a:r>
          </a:p>
          <a:p>
            <a:pPr eaLnBrk="1" hangingPunct="1">
              <a:lnSpc>
                <a:spcPct val="65000"/>
              </a:lnSpc>
              <a:spcBef>
                <a:spcPct val="50000"/>
              </a:spcBef>
            </a:pPr>
            <a:r>
              <a:rPr lang="en-US" sz="2000" dirty="0" err="1">
                <a:latin typeface="Times New Roman" pitchFamily="18" charset="0"/>
              </a:rPr>
              <a:t>Penjualan</a:t>
            </a:r>
            <a:r>
              <a:rPr lang="en-US" sz="2000" dirty="0">
                <a:latin typeface="Times New Roman" pitchFamily="18" charset="0"/>
              </a:rPr>
              <a:t> </a:t>
            </a:r>
            <a:r>
              <a:rPr lang="en-US" sz="2000" dirty="0" err="1">
                <a:latin typeface="Times New Roman" pitchFamily="18" charset="0"/>
              </a:rPr>
              <a:t>bersih</a:t>
            </a:r>
            <a:r>
              <a:rPr lang="en-US" sz="2000" dirty="0">
                <a:latin typeface="Times New Roman" pitchFamily="18" charset="0"/>
              </a:rPr>
              <a:t> 					</a:t>
            </a:r>
            <a:r>
              <a:rPr lang="en-US" sz="2000" u="sng" dirty="0">
                <a:latin typeface="Times New Roman" pitchFamily="18" charset="0"/>
              </a:rPr>
              <a:t>29.500.000</a:t>
            </a:r>
            <a:r>
              <a:rPr lang="en-US" sz="2000" dirty="0">
                <a:latin typeface="Times New Roman" pitchFamily="18" charset="0"/>
              </a:rPr>
              <a:t> –</a:t>
            </a:r>
          </a:p>
          <a:p>
            <a:pPr eaLnBrk="1" hangingPunct="1">
              <a:lnSpc>
                <a:spcPct val="65000"/>
              </a:lnSpc>
              <a:spcBef>
                <a:spcPct val="50000"/>
              </a:spcBef>
            </a:pPr>
            <a:r>
              <a:rPr lang="en-US" sz="2000" dirty="0" err="1">
                <a:latin typeface="Times New Roman" pitchFamily="18" charset="0"/>
              </a:rPr>
              <a:t>Persediaan</a:t>
            </a:r>
            <a:r>
              <a:rPr lang="en-US" sz="2000" dirty="0">
                <a:latin typeface="Times New Roman" pitchFamily="18" charset="0"/>
              </a:rPr>
              <a:t> </a:t>
            </a:r>
            <a:r>
              <a:rPr lang="en-US" sz="2000" dirty="0" err="1">
                <a:latin typeface="Times New Roman" pitchFamily="18" charset="0"/>
              </a:rPr>
              <a:t>akhir</a:t>
            </a:r>
            <a:r>
              <a:rPr lang="en-US" sz="2000" dirty="0">
                <a:latin typeface="Times New Roman" pitchFamily="18" charset="0"/>
              </a:rPr>
              <a:t> </a:t>
            </a:r>
            <a:r>
              <a:rPr lang="en-US" sz="2000" dirty="0" err="1">
                <a:latin typeface="Times New Roman" pitchFamily="18" charset="0"/>
              </a:rPr>
              <a:t>eceran</a:t>
            </a:r>
            <a:r>
              <a:rPr lang="en-US" sz="2000" dirty="0">
                <a:latin typeface="Times New Roman" pitchFamily="18" charset="0"/>
              </a:rPr>
              <a:t>				  5.500.000</a:t>
            </a:r>
          </a:p>
          <a:p>
            <a:pPr eaLnBrk="1" hangingPunct="1">
              <a:lnSpc>
                <a:spcPct val="65000"/>
              </a:lnSpc>
              <a:spcBef>
                <a:spcPct val="50000"/>
              </a:spcBef>
            </a:pPr>
            <a:r>
              <a:rPr lang="en-US" sz="2000" dirty="0" err="1">
                <a:latin typeface="Times New Roman" pitchFamily="18" charset="0"/>
              </a:rPr>
              <a:t>Persediaan</a:t>
            </a:r>
            <a:r>
              <a:rPr lang="en-US" sz="2000" dirty="0">
                <a:latin typeface="Times New Roman" pitchFamily="18" charset="0"/>
              </a:rPr>
              <a:t> </a:t>
            </a:r>
            <a:r>
              <a:rPr lang="en-US" sz="2000" dirty="0" err="1">
                <a:latin typeface="Times New Roman" pitchFamily="18" charset="0"/>
              </a:rPr>
              <a:t>akhir</a:t>
            </a:r>
            <a:r>
              <a:rPr lang="en-US" sz="2000" dirty="0">
                <a:latin typeface="Times New Roman" pitchFamily="18" charset="0"/>
              </a:rPr>
              <a:t> </a:t>
            </a:r>
            <a:r>
              <a:rPr lang="en-US" sz="2000" dirty="0" err="1">
                <a:latin typeface="Times New Roman" pitchFamily="18" charset="0"/>
              </a:rPr>
              <a:t>eceran</a:t>
            </a:r>
            <a:r>
              <a:rPr lang="en-US" sz="2000" dirty="0">
                <a:latin typeface="Times New Roman" pitchFamily="18" charset="0"/>
              </a:rPr>
              <a:t> </a:t>
            </a:r>
            <a:r>
              <a:rPr lang="en-US" sz="2000" dirty="0" err="1">
                <a:latin typeface="Times New Roman" pitchFamily="18" charset="0"/>
              </a:rPr>
              <a:t>dengan</a:t>
            </a: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pokok</a:t>
            </a:r>
            <a:r>
              <a:rPr lang="en-US" sz="2000" dirty="0">
                <a:latin typeface="Times New Roman" pitchFamily="18" charset="0"/>
              </a:rPr>
              <a:t> (</a:t>
            </a:r>
            <a:r>
              <a:rPr lang="en-US" sz="2000" dirty="0" err="1">
                <a:latin typeface="Times New Roman" pitchFamily="18" charset="0"/>
              </a:rPr>
              <a:t>perolehan</a:t>
            </a:r>
            <a:r>
              <a:rPr lang="en-US" sz="2000" dirty="0">
                <a:latin typeface="Times New Roman" pitchFamily="18" charset="0"/>
              </a:rPr>
              <a:t>) :</a:t>
            </a:r>
          </a:p>
          <a:p>
            <a:pPr eaLnBrk="1" hangingPunct="1">
              <a:lnSpc>
                <a:spcPct val="65000"/>
              </a:lnSpc>
              <a:spcBef>
                <a:spcPct val="50000"/>
              </a:spcBef>
            </a:pPr>
            <a:r>
              <a:rPr lang="en-US" sz="2000" dirty="0">
                <a:latin typeface="Times New Roman" pitchFamily="18" charset="0"/>
              </a:rPr>
              <a:t>	55 %   x  5.500.000  = </a:t>
            </a:r>
            <a:r>
              <a:rPr lang="en-US" sz="2000" b="1" dirty="0">
                <a:latin typeface="Times New Roman" pitchFamily="18" charset="0"/>
              </a:rPr>
              <a:t>3.025.000</a:t>
            </a:r>
          </a:p>
          <a:p>
            <a:pPr eaLnBrk="1" hangingPunct="1">
              <a:lnSpc>
                <a:spcPct val="65000"/>
              </a:lnSpc>
              <a:spcBef>
                <a:spcPct val="50000"/>
              </a:spcBef>
            </a:pPr>
            <a:r>
              <a:rPr lang="en-US" sz="2000" dirty="0" err="1">
                <a:latin typeface="Times New Roman" pitchFamily="18" charset="0"/>
              </a:rPr>
              <a:t>Beban</a:t>
            </a:r>
            <a:r>
              <a:rPr lang="en-US" sz="2000" dirty="0">
                <a:latin typeface="Times New Roman" pitchFamily="18" charset="0"/>
              </a:rPr>
              <a:t> </a:t>
            </a:r>
            <a:r>
              <a:rPr lang="en-US" sz="2000" dirty="0" err="1">
                <a:latin typeface="Times New Roman" pitchFamily="18" charset="0"/>
              </a:rPr>
              <a:t>Pokok</a:t>
            </a:r>
            <a:r>
              <a:rPr lang="en-US" sz="2000" dirty="0">
                <a:latin typeface="Times New Roman" pitchFamily="18" charset="0"/>
              </a:rPr>
              <a:t> </a:t>
            </a:r>
            <a:r>
              <a:rPr lang="en-US" sz="2000" dirty="0" err="1">
                <a:latin typeface="Times New Roman" pitchFamily="18" charset="0"/>
              </a:rPr>
              <a:t>Penjualan</a:t>
            </a:r>
            <a:r>
              <a:rPr lang="en-US" sz="2000" dirty="0">
                <a:latin typeface="Times New Roman" pitchFamily="18" charset="0"/>
              </a:rPr>
              <a:t> :</a:t>
            </a:r>
          </a:p>
          <a:p>
            <a:pPr eaLnBrk="1" hangingPunct="1">
              <a:lnSpc>
                <a:spcPct val="65000"/>
              </a:lnSpc>
              <a:spcBef>
                <a:spcPct val="50000"/>
              </a:spcBef>
            </a:pPr>
            <a:r>
              <a:rPr lang="en-US" sz="2000" dirty="0">
                <a:latin typeface="Times New Roman" pitchFamily="18" charset="0"/>
              </a:rPr>
              <a:t>	</a:t>
            </a:r>
            <a:r>
              <a:rPr lang="en-US" sz="2000" dirty="0" smtClean="0">
                <a:latin typeface="Times New Roman" pitchFamily="18" charset="0"/>
              </a:rPr>
              <a:t>19.</a:t>
            </a:r>
            <a:r>
              <a:rPr lang="id-ID" sz="2000" dirty="0" smtClean="0">
                <a:latin typeface="Times New Roman" pitchFamily="18" charset="0"/>
              </a:rPr>
              <a:t>25</a:t>
            </a:r>
            <a:r>
              <a:rPr lang="en-US" sz="2000" dirty="0" smtClean="0">
                <a:latin typeface="Times New Roman" pitchFamily="18" charset="0"/>
              </a:rPr>
              <a:t>0.000 </a:t>
            </a:r>
            <a:r>
              <a:rPr lang="en-US" sz="2000" dirty="0">
                <a:latin typeface="Times New Roman" pitchFamily="18" charset="0"/>
              </a:rPr>
              <a:t>– 3.025.000 = </a:t>
            </a:r>
            <a:r>
              <a:rPr lang="en-US" sz="2000" b="1" dirty="0">
                <a:latin typeface="Times New Roman" pitchFamily="18" charset="0"/>
              </a:rPr>
              <a:t>16.225.000</a:t>
            </a:r>
            <a:r>
              <a:rPr lang="en-US" sz="2000" dirty="0">
                <a:latin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PENGAKUAN PERSEDIAAN</a:t>
            </a:r>
          </a:p>
        </p:txBody>
      </p:sp>
      <p:sp>
        <p:nvSpPr>
          <p:cNvPr id="9221" name="Rectangle 3"/>
          <p:cNvSpPr>
            <a:spLocks noGrp="1" noChangeArrowheads="1"/>
          </p:cNvSpPr>
          <p:nvPr>
            <p:ph type="body" idx="1"/>
          </p:nvPr>
        </p:nvSpPr>
        <p:spPr/>
        <p:txBody>
          <a:bodyPr/>
          <a:lstStyle/>
          <a:p>
            <a:pPr eaLnBrk="1" hangingPunct="1">
              <a:lnSpc>
                <a:spcPct val="90000"/>
              </a:lnSpc>
            </a:pPr>
            <a:r>
              <a:rPr lang="en-US" smtClean="0"/>
              <a:t>Persediaan diakui pada saat diterima atau hak kepemilikannya dan/atau kepenguasaannya berpindah</a:t>
            </a:r>
          </a:p>
          <a:p>
            <a:pPr eaLnBrk="1" hangingPunct="1">
              <a:lnSpc>
                <a:spcPct val="90000"/>
              </a:lnSpc>
            </a:pPr>
            <a:r>
              <a:rPr lang="en-US" smtClean="0"/>
              <a:t>Harga Pokok (Cost) Persediaan adalah jumlah semua pengeluaran langsung atau tidak langsung yang berhubungan dengan perolehan, penyiapan dan penempatan persediaan tersebut agar dapat dijual.</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219200" y="355600"/>
            <a:ext cx="6781800" cy="711200"/>
          </a:xfrm>
          <a:prstGeom prst="rect">
            <a:avLst/>
          </a:prstGeom>
          <a:solidFill>
            <a:srgbClr val="9900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eaLnBrk="0" hangingPunct="0">
              <a:spcBef>
                <a:spcPct val="50000"/>
              </a:spcBef>
              <a:defRPr/>
            </a:pPr>
            <a:r>
              <a:rPr lang="en-US" sz="4000"/>
              <a:t> </a:t>
            </a:r>
            <a:r>
              <a:rPr lang="en-US" sz="4000">
                <a:solidFill>
                  <a:srgbClr val="FFCC99"/>
                </a:solidFill>
                <a:effectLst>
                  <a:outerShdw blurRad="38100" dist="38100" dir="2700000" algn="tl">
                    <a:srgbClr val="000000"/>
                  </a:outerShdw>
                </a:effectLst>
              </a:rPr>
              <a:t>Retail Inventory Method</a:t>
            </a:r>
          </a:p>
        </p:txBody>
      </p:sp>
      <p:sp>
        <p:nvSpPr>
          <p:cNvPr id="45059" name="AutoShape 3"/>
          <p:cNvSpPr>
            <a:spLocks noChangeArrowheads="1"/>
          </p:cNvSpPr>
          <p:nvPr/>
        </p:nvSpPr>
        <p:spPr bwMode="auto">
          <a:xfrm>
            <a:off x="1676400" y="5029200"/>
            <a:ext cx="5791200" cy="1054100"/>
          </a:xfrm>
          <a:prstGeom prst="roundRect">
            <a:avLst>
              <a:gd name="adj" fmla="val 16667"/>
            </a:avLst>
          </a:prstGeom>
          <a:solidFill>
            <a:srgbClr val="990000"/>
          </a:solidFill>
          <a:ln w="12700">
            <a:solidFill>
              <a:schemeClr val="tx1"/>
            </a:solidFill>
            <a:round/>
            <a:headEnd/>
            <a:tailEnd/>
          </a:ln>
          <a:effectLst>
            <a:outerShdw dist="107763" dir="2700000" algn="ctr" rotWithShape="0">
              <a:schemeClr val="tx2"/>
            </a:outerShdw>
          </a:effectLst>
        </p:spPr>
        <p:txBody>
          <a:bodyPr anchor="ctr"/>
          <a:lstStyle/>
          <a:p>
            <a:pPr marL="1428750" indent="-1428750" eaLnBrk="0" hangingPunct="0">
              <a:spcBef>
                <a:spcPct val="50000"/>
              </a:spcBef>
              <a:defRPr/>
            </a:pPr>
            <a:r>
              <a:rPr lang="en-US" sz="3200">
                <a:solidFill>
                  <a:srgbClr val="FFCC99"/>
                </a:solidFill>
                <a:effectLst>
                  <a:outerShdw blurRad="38100" dist="38100" dir="2700000" algn="tl">
                    <a:srgbClr val="000000"/>
                  </a:outerShdw>
                </a:effectLst>
              </a:rPr>
              <a:t>Step 1: 	Menentukan rasio biaya thd harga eceran.</a:t>
            </a:r>
          </a:p>
        </p:txBody>
      </p:sp>
      <p:sp>
        <p:nvSpPr>
          <p:cNvPr id="45060" name="Rectangle 4"/>
          <p:cNvSpPr>
            <a:spLocks noChangeArrowheads="1"/>
          </p:cNvSpPr>
          <p:nvPr/>
        </p:nvSpPr>
        <p:spPr bwMode="auto">
          <a:xfrm>
            <a:off x="914400" y="1295400"/>
            <a:ext cx="8534400" cy="1370013"/>
          </a:xfrm>
          <a:prstGeom prst="rect">
            <a:avLst/>
          </a:prstGeom>
          <a:noFill/>
          <a:ln w="12700">
            <a:noFill/>
            <a:miter lim="800000"/>
            <a:headEnd/>
            <a:tailEnd/>
          </a:ln>
        </p:spPr>
        <p:txBody>
          <a:bodyPr lIns="90488" tIns="44450" rIns="90488" bIns="44450">
            <a:spAutoFit/>
          </a:bodyPr>
          <a:lstStyle/>
          <a:p>
            <a:pPr eaLnBrk="0" hangingPunct="0">
              <a:spcBef>
                <a:spcPct val="50000"/>
              </a:spcBef>
              <a:tabLst>
                <a:tab pos="6000750" algn="r"/>
                <a:tab pos="7829550" algn="r"/>
              </a:tabLst>
            </a:pPr>
            <a:r>
              <a:rPr lang="en-US" sz="2800" b="1"/>
              <a:t>                                                         </a:t>
            </a:r>
            <a:r>
              <a:rPr lang="en-US" sz="2800" b="1" u="sng"/>
              <a:t>Cost</a:t>
            </a:r>
            <a:r>
              <a:rPr lang="en-US" sz="2800" b="1"/>
              <a:t>     </a:t>
            </a:r>
            <a:r>
              <a:rPr lang="en-US" sz="2800">
                <a:solidFill>
                  <a:srgbClr val="00279F"/>
                </a:solidFill>
              </a:rPr>
              <a:t>       </a:t>
            </a:r>
            <a:r>
              <a:rPr lang="en-US" sz="2800" b="1" u="sng"/>
              <a:t>Retail</a:t>
            </a:r>
            <a:endParaRPr lang="en-US" sz="2800" b="1"/>
          </a:p>
          <a:p>
            <a:pPr eaLnBrk="0" hangingPunct="0">
              <a:tabLst>
                <a:tab pos="6000750" algn="r"/>
                <a:tab pos="7829550" algn="r"/>
              </a:tabLst>
            </a:pPr>
            <a:r>
              <a:rPr lang="en-US" sz="2800">
                <a:solidFill>
                  <a:schemeClr val="tx2"/>
                </a:solidFill>
              </a:rPr>
              <a:t>Merchandise inventory, Jan. 1	$19,400	$  36,000</a:t>
            </a:r>
          </a:p>
          <a:p>
            <a:pPr eaLnBrk="0" hangingPunct="0">
              <a:tabLst>
                <a:tab pos="6000750" algn="r"/>
                <a:tab pos="7829550" algn="r"/>
              </a:tabLst>
            </a:pPr>
            <a:r>
              <a:rPr lang="en-US" sz="2800">
                <a:solidFill>
                  <a:schemeClr val="tx2"/>
                </a:solidFill>
              </a:rPr>
              <a:t>Purchases in January (net)	      </a:t>
            </a:r>
            <a:r>
              <a:rPr lang="en-US" sz="2800" u="sng">
                <a:solidFill>
                  <a:schemeClr val="tx2"/>
                </a:solidFill>
              </a:rPr>
              <a:t>   42,600</a:t>
            </a:r>
            <a:r>
              <a:rPr lang="en-US" sz="2800">
                <a:solidFill>
                  <a:schemeClr val="tx2"/>
                </a:solidFill>
              </a:rPr>
              <a:t>	    </a:t>
            </a:r>
            <a:r>
              <a:rPr lang="en-US" sz="2800" u="sng">
                <a:solidFill>
                  <a:schemeClr val="tx2"/>
                </a:solidFill>
              </a:rPr>
              <a:t>    64,000</a:t>
            </a:r>
          </a:p>
        </p:txBody>
      </p:sp>
      <p:sp>
        <p:nvSpPr>
          <p:cNvPr id="45061" name="Rectangle 5"/>
          <p:cNvSpPr>
            <a:spLocks noChangeArrowheads="1"/>
          </p:cNvSpPr>
          <p:nvPr/>
        </p:nvSpPr>
        <p:spPr bwMode="auto">
          <a:xfrm>
            <a:off x="914400" y="2593975"/>
            <a:ext cx="8451850" cy="515938"/>
          </a:xfrm>
          <a:prstGeom prst="rect">
            <a:avLst/>
          </a:prstGeom>
          <a:noFill/>
          <a:ln w="12700">
            <a:noFill/>
            <a:miter lim="800000"/>
            <a:headEnd/>
            <a:tailEnd/>
          </a:ln>
        </p:spPr>
        <p:txBody>
          <a:bodyPr lIns="90488" tIns="44450" rIns="90488" bIns="44450">
            <a:spAutoFit/>
          </a:bodyPr>
          <a:lstStyle/>
          <a:p>
            <a:pPr eaLnBrk="0" hangingPunct="0">
              <a:tabLst>
                <a:tab pos="6000750" algn="r"/>
                <a:tab pos="7829550" algn="r"/>
              </a:tabLst>
            </a:pPr>
            <a:r>
              <a:rPr lang="en-US" sz="2800">
                <a:solidFill>
                  <a:schemeClr val="tx2"/>
                </a:solidFill>
              </a:rPr>
              <a:t>Merchandise available for sale	$62,000	 $100,000</a:t>
            </a:r>
          </a:p>
        </p:txBody>
      </p:sp>
      <p:sp>
        <p:nvSpPr>
          <p:cNvPr id="45062" name="Text Box 6"/>
          <p:cNvSpPr txBox="1">
            <a:spLocks noChangeArrowheads="1"/>
          </p:cNvSpPr>
          <p:nvPr/>
        </p:nvSpPr>
        <p:spPr bwMode="auto">
          <a:xfrm>
            <a:off x="1143000" y="3429000"/>
            <a:ext cx="4876800" cy="519113"/>
          </a:xfrm>
          <a:prstGeom prst="rect">
            <a:avLst/>
          </a:prstGeom>
          <a:noFill/>
          <a:ln w="9525">
            <a:noFill/>
            <a:miter lim="800000"/>
            <a:headEnd/>
            <a:tailEnd/>
          </a:ln>
        </p:spPr>
        <p:txBody>
          <a:bodyPr>
            <a:spAutoFit/>
          </a:bodyPr>
          <a:lstStyle/>
          <a:p>
            <a:pPr eaLnBrk="0" hangingPunct="0">
              <a:spcBef>
                <a:spcPct val="50000"/>
              </a:spcBef>
            </a:pPr>
            <a:r>
              <a:rPr lang="en-US" sz="2800"/>
              <a:t>Rasio biaya thd hrg eceran =</a:t>
            </a:r>
          </a:p>
        </p:txBody>
      </p:sp>
      <p:grpSp>
        <p:nvGrpSpPr>
          <p:cNvPr id="2" name="Group 7"/>
          <p:cNvGrpSpPr>
            <a:grpSpLocks/>
          </p:cNvGrpSpPr>
          <p:nvPr/>
        </p:nvGrpSpPr>
        <p:grpSpPr bwMode="auto">
          <a:xfrm>
            <a:off x="5105400" y="3181350"/>
            <a:ext cx="1905000" cy="1009650"/>
            <a:chOff x="2784" y="2064"/>
            <a:chExt cx="1200" cy="636"/>
          </a:xfrm>
        </p:grpSpPr>
        <p:sp>
          <p:nvSpPr>
            <p:cNvPr id="21514" name="Text Box 8"/>
            <p:cNvSpPr txBox="1">
              <a:spLocks noChangeArrowheads="1"/>
            </p:cNvSpPr>
            <p:nvPr/>
          </p:nvSpPr>
          <p:spPr bwMode="auto">
            <a:xfrm>
              <a:off x="2784" y="2064"/>
              <a:ext cx="1200" cy="636"/>
            </a:xfrm>
            <a:prstGeom prst="rect">
              <a:avLst/>
            </a:prstGeom>
            <a:noFill/>
            <a:ln w="9525">
              <a:noFill/>
              <a:miter lim="800000"/>
              <a:headEnd/>
              <a:tailEnd/>
            </a:ln>
          </p:spPr>
          <p:txBody>
            <a:bodyPr>
              <a:spAutoFit/>
            </a:bodyPr>
            <a:lstStyle/>
            <a:p>
              <a:pPr algn="ctr" eaLnBrk="0" hangingPunct="0">
                <a:spcBef>
                  <a:spcPct val="15000"/>
                </a:spcBef>
              </a:pPr>
              <a:r>
                <a:rPr lang="en-US" sz="2800"/>
                <a:t>$62,000</a:t>
              </a:r>
            </a:p>
            <a:p>
              <a:pPr algn="ctr" eaLnBrk="0" hangingPunct="0">
                <a:spcBef>
                  <a:spcPct val="15000"/>
                </a:spcBef>
              </a:pPr>
              <a:r>
                <a:rPr lang="en-US" sz="2800"/>
                <a:t>$100,000</a:t>
              </a:r>
            </a:p>
          </p:txBody>
        </p:sp>
        <p:sp>
          <p:nvSpPr>
            <p:cNvPr id="21515" name="Line 9"/>
            <p:cNvSpPr>
              <a:spLocks noChangeShapeType="1"/>
            </p:cNvSpPr>
            <p:nvPr/>
          </p:nvSpPr>
          <p:spPr bwMode="auto">
            <a:xfrm>
              <a:off x="3024" y="2400"/>
              <a:ext cx="720" cy="0"/>
            </a:xfrm>
            <a:prstGeom prst="line">
              <a:avLst/>
            </a:prstGeom>
            <a:noFill/>
            <a:ln w="19050">
              <a:solidFill>
                <a:schemeClr val="tx1"/>
              </a:solidFill>
              <a:round/>
              <a:headEnd/>
              <a:tailEnd/>
            </a:ln>
          </p:spPr>
          <p:txBody>
            <a:bodyPr wrap="none" anchor="ctr"/>
            <a:lstStyle/>
            <a:p>
              <a:endParaRPr lang="id-ID"/>
            </a:p>
          </p:txBody>
        </p:sp>
      </p:grpSp>
      <p:sp>
        <p:nvSpPr>
          <p:cNvPr id="45066" name="Text Box 10"/>
          <p:cNvSpPr txBox="1">
            <a:spLocks noChangeArrowheads="1"/>
          </p:cNvSpPr>
          <p:nvPr/>
        </p:nvSpPr>
        <p:spPr bwMode="auto">
          <a:xfrm>
            <a:off x="6781800" y="3429000"/>
            <a:ext cx="1524000" cy="519113"/>
          </a:xfrm>
          <a:prstGeom prst="rect">
            <a:avLst/>
          </a:prstGeom>
          <a:noFill/>
          <a:ln w="9525">
            <a:noFill/>
            <a:miter lim="800000"/>
            <a:headEnd/>
            <a:tailEnd/>
          </a:ln>
        </p:spPr>
        <p:txBody>
          <a:bodyPr>
            <a:spAutoFit/>
          </a:bodyPr>
          <a:lstStyle/>
          <a:p>
            <a:pPr eaLnBrk="0" hangingPunct="0">
              <a:spcBef>
                <a:spcPct val="50000"/>
              </a:spcBef>
            </a:pPr>
            <a:r>
              <a:rPr lang="en-US" sz="2800"/>
              <a:t>= 62%</a:t>
            </a:r>
          </a:p>
        </p:txBody>
      </p:sp>
      <p:sp>
        <p:nvSpPr>
          <p:cNvPr id="45067" name="AutoShape 11"/>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506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5061">
                                            <p:txEl>
                                              <p:pRg st="0" end="0"/>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45062"/>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2"/>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45066"/>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4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P spid="45061" grpId="0" build="p" autoUpdateAnimBg="0" advAuto="1000"/>
      <p:bldP spid="45062" grpId="0" autoUpdateAnimBg="0"/>
      <p:bldP spid="45066" grpId="0" autoUpdateAnimBg="0"/>
      <p:bldP spid="450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219200" y="355600"/>
            <a:ext cx="6781800" cy="711200"/>
          </a:xfrm>
          <a:prstGeom prst="rect">
            <a:avLst/>
          </a:prstGeom>
          <a:solidFill>
            <a:srgbClr val="9900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eaLnBrk="0" hangingPunct="0">
              <a:spcBef>
                <a:spcPct val="50000"/>
              </a:spcBef>
              <a:defRPr/>
            </a:pPr>
            <a:r>
              <a:rPr lang="en-US" sz="4000">
                <a:solidFill>
                  <a:srgbClr val="FFCC99"/>
                </a:solidFill>
              </a:rPr>
              <a:t> </a:t>
            </a:r>
            <a:r>
              <a:rPr lang="en-US" sz="4000">
                <a:solidFill>
                  <a:srgbClr val="FFCC99"/>
                </a:solidFill>
                <a:effectLst>
                  <a:outerShdw blurRad="38100" dist="38100" dir="2700000" algn="tl">
                    <a:srgbClr val="000000"/>
                  </a:outerShdw>
                </a:effectLst>
              </a:rPr>
              <a:t>Retail Inventory Method</a:t>
            </a:r>
          </a:p>
        </p:txBody>
      </p:sp>
      <p:sp>
        <p:nvSpPr>
          <p:cNvPr id="46083" name="AutoShape 3"/>
          <p:cNvSpPr>
            <a:spLocks noChangeArrowheads="1"/>
          </p:cNvSpPr>
          <p:nvPr/>
        </p:nvSpPr>
        <p:spPr bwMode="auto">
          <a:xfrm>
            <a:off x="1600200" y="4714884"/>
            <a:ext cx="5943600" cy="1368416"/>
          </a:xfrm>
          <a:prstGeom prst="roundRect">
            <a:avLst>
              <a:gd name="adj" fmla="val 16667"/>
            </a:avLst>
          </a:prstGeom>
          <a:solidFill>
            <a:srgbClr val="990000"/>
          </a:solidFill>
          <a:ln w="12700">
            <a:solidFill>
              <a:schemeClr val="tx1"/>
            </a:solidFill>
            <a:round/>
            <a:headEnd/>
            <a:tailEnd/>
          </a:ln>
          <a:effectLst>
            <a:outerShdw dist="107763" dir="2700000" algn="ctr" rotWithShape="0">
              <a:schemeClr val="tx2"/>
            </a:outerShdw>
          </a:effectLst>
        </p:spPr>
        <p:txBody>
          <a:bodyPr anchor="ctr"/>
          <a:lstStyle/>
          <a:p>
            <a:pPr marL="1428750" indent="-1428750" eaLnBrk="0" hangingPunct="0">
              <a:spcBef>
                <a:spcPct val="50000"/>
              </a:spcBef>
              <a:defRPr/>
            </a:pPr>
            <a:r>
              <a:rPr lang="en-US" sz="3200" dirty="0">
                <a:solidFill>
                  <a:srgbClr val="FFFF99"/>
                </a:solidFill>
                <a:effectLst>
                  <a:outerShdw blurRad="38100" dist="38100" dir="2700000" algn="tl">
                    <a:srgbClr val="000000"/>
                  </a:outerShdw>
                </a:effectLst>
              </a:rPr>
              <a:t>Step 2: 	</a:t>
            </a:r>
            <a:r>
              <a:rPr lang="en-US" sz="3200" dirty="0" err="1">
                <a:solidFill>
                  <a:srgbClr val="FFFF99"/>
                </a:solidFill>
                <a:effectLst>
                  <a:outerShdw blurRad="38100" dist="38100" dir="2700000" algn="tl">
                    <a:srgbClr val="000000"/>
                  </a:outerShdw>
                </a:effectLst>
              </a:rPr>
              <a:t>Menentukan</a:t>
            </a:r>
            <a:r>
              <a:rPr lang="en-US" sz="3200" dirty="0">
                <a:solidFill>
                  <a:srgbClr val="FFFF99"/>
                </a:solidFill>
                <a:effectLst>
                  <a:outerShdw blurRad="38100" dist="38100" dir="2700000" algn="tl">
                    <a:srgbClr val="000000"/>
                  </a:outerShdw>
                </a:effectLst>
              </a:rPr>
              <a:t> </a:t>
            </a:r>
            <a:r>
              <a:rPr lang="en-US" sz="3200" dirty="0" err="1">
                <a:solidFill>
                  <a:srgbClr val="FFFF99"/>
                </a:solidFill>
                <a:effectLst>
                  <a:outerShdw blurRad="38100" dist="38100" dir="2700000" algn="tl">
                    <a:srgbClr val="000000"/>
                  </a:outerShdw>
                </a:effectLst>
              </a:rPr>
              <a:t>persediaan</a:t>
            </a:r>
            <a:r>
              <a:rPr lang="en-US" sz="3200" dirty="0">
                <a:solidFill>
                  <a:srgbClr val="FFFF99"/>
                </a:solidFill>
                <a:effectLst>
                  <a:outerShdw blurRad="38100" dist="38100" dir="2700000" algn="tl">
                    <a:srgbClr val="000000"/>
                  </a:outerShdw>
                </a:effectLst>
              </a:rPr>
              <a:t> </a:t>
            </a:r>
            <a:r>
              <a:rPr lang="en-US" sz="3200" dirty="0" err="1">
                <a:solidFill>
                  <a:srgbClr val="FFFF99"/>
                </a:solidFill>
                <a:effectLst>
                  <a:outerShdw blurRad="38100" dist="38100" dir="2700000" algn="tl">
                    <a:srgbClr val="000000"/>
                  </a:outerShdw>
                </a:effectLst>
              </a:rPr>
              <a:t>akhir</a:t>
            </a:r>
            <a:r>
              <a:rPr lang="en-US" sz="3200" dirty="0">
                <a:solidFill>
                  <a:srgbClr val="FFFF99"/>
                </a:solidFill>
                <a:effectLst>
                  <a:outerShdw blurRad="38100" dist="38100" dir="2700000" algn="tl">
                    <a:srgbClr val="000000"/>
                  </a:outerShdw>
                </a:effectLst>
              </a:rPr>
              <a:t> </a:t>
            </a:r>
            <a:r>
              <a:rPr lang="en-US" sz="3200" dirty="0" err="1">
                <a:solidFill>
                  <a:srgbClr val="FFFF99"/>
                </a:solidFill>
                <a:effectLst>
                  <a:outerShdw blurRad="38100" dist="38100" dir="2700000" algn="tl">
                    <a:srgbClr val="000000"/>
                  </a:outerShdw>
                </a:effectLst>
              </a:rPr>
              <a:t>menurut</a:t>
            </a:r>
            <a:r>
              <a:rPr lang="en-US" sz="3200" dirty="0">
                <a:solidFill>
                  <a:srgbClr val="FFFF99"/>
                </a:solidFill>
                <a:effectLst>
                  <a:outerShdw blurRad="38100" dist="38100" dir="2700000" algn="tl">
                    <a:srgbClr val="000000"/>
                  </a:outerShdw>
                </a:effectLst>
              </a:rPr>
              <a:t> </a:t>
            </a:r>
            <a:r>
              <a:rPr lang="en-US" sz="3200" dirty="0" err="1">
                <a:solidFill>
                  <a:srgbClr val="FFFF99"/>
                </a:solidFill>
                <a:effectLst>
                  <a:outerShdw blurRad="38100" dist="38100" dir="2700000" algn="tl">
                    <a:srgbClr val="000000"/>
                  </a:outerShdw>
                </a:effectLst>
              </a:rPr>
              <a:t>hrg</a:t>
            </a:r>
            <a:r>
              <a:rPr lang="en-US" sz="3200" dirty="0">
                <a:solidFill>
                  <a:srgbClr val="FFFF99"/>
                </a:solidFill>
                <a:effectLst>
                  <a:outerShdw blurRad="38100" dist="38100" dir="2700000" algn="tl">
                    <a:srgbClr val="000000"/>
                  </a:outerShdw>
                </a:effectLst>
              </a:rPr>
              <a:t> </a:t>
            </a:r>
            <a:r>
              <a:rPr lang="en-US" sz="3200" dirty="0" err="1">
                <a:solidFill>
                  <a:srgbClr val="FFFF99"/>
                </a:solidFill>
                <a:effectLst>
                  <a:outerShdw blurRad="38100" dist="38100" dir="2700000" algn="tl">
                    <a:srgbClr val="000000"/>
                  </a:outerShdw>
                </a:effectLst>
              </a:rPr>
              <a:t>eceran</a:t>
            </a:r>
            <a:r>
              <a:rPr lang="en-US" sz="3200" dirty="0">
                <a:solidFill>
                  <a:srgbClr val="FFFF99"/>
                </a:solidFill>
                <a:effectLst>
                  <a:outerShdw blurRad="38100" dist="38100" dir="2700000" algn="tl">
                    <a:srgbClr val="000000"/>
                  </a:outerShdw>
                </a:effectLst>
              </a:rPr>
              <a:t>.</a:t>
            </a:r>
          </a:p>
        </p:txBody>
      </p:sp>
      <p:sp>
        <p:nvSpPr>
          <p:cNvPr id="46084" name="Rectangle 4"/>
          <p:cNvSpPr>
            <a:spLocks noChangeArrowheads="1"/>
          </p:cNvSpPr>
          <p:nvPr/>
        </p:nvSpPr>
        <p:spPr bwMode="auto">
          <a:xfrm>
            <a:off x="1066800" y="3124200"/>
            <a:ext cx="8229600" cy="942975"/>
          </a:xfrm>
          <a:prstGeom prst="rect">
            <a:avLst/>
          </a:prstGeom>
          <a:noFill/>
          <a:ln w="12700">
            <a:noFill/>
            <a:miter lim="800000"/>
            <a:headEnd/>
            <a:tailEnd/>
          </a:ln>
        </p:spPr>
        <p:txBody>
          <a:bodyPr lIns="90488" tIns="44450" rIns="90488" bIns="44450">
            <a:spAutoFit/>
          </a:bodyPr>
          <a:lstStyle/>
          <a:p>
            <a:pPr eaLnBrk="0" hangingPunct="0">
              <a:tabLst>
                <a:tab pos="5205413" algn="r"/>
                <a:tab pos="7772400" algn="r"/>
              </a:tabLst>
            </a:pPr>
            <a:r>
              <a:rPr lang="en-US" sz="2800">
                <a:solidFill>
                  <a:schemeClr val="tx2"/>
                </a:solidFill>
              </a:rPr>
              <a:t>Sales for January (net)		 </a:t>
            </a:r>
            <a:r>
              <a:rPr lang="en-US" sz="2800" u="sng">
                <a:solidFill>
                  <a:schemeClr val="tx2"/>
                </a:solidFill>
              </a:rPr>
              <a:t>    70,000</a:t>
            </a:r>
            <a:endParaRPr lang="en-US" sz="2800">
              <a:solidFill>
                <a:schemeClr val="tx2"/>
              </a:solidFill>
            </a:endParaRPr>
          </a:p>
          <a:p>
            <a:pPr eaLnBrk="0" hangingPunct="0">
              <a:tabLst>
                <a:tab pos="5205413" algn="r"/>
                <a:tab pos="7772400" algn="r"/>
              </a:tabLst>
            </a:pPr>
            <a:r>
              <a:rPr lang="en-US" sz="2800">
                <a:solidFill>
                  <a:schemeClr val="tx2"/>
                </a:solidFill>
              </a:rPr>
              <a:t>Merchandise inventory, January 31, at retail	$  30,000</a:t>
            </a:r>
            <a:endParaRPr lang="en-US" sz="2800" u="sng">
              <a:solidFill>
                <a:schemeClr val="tx2"/>
              </a:solidFill>
            </a:endParaRPr>
          </a:p>
        </p:txBody>
      </p:sp>
      <p:sp>
        <p:nvSpPr>
          <p:cNvPr id="46085" name="Line 5"/>
          <p:cNvSpPr>
            <a:spLocks noChangeShapeType="1"/>
          </p:cNvSpPr>
          <p:nvPr/>
        </p:nvSpPr>
        <p:spPr bwMode="auto">
          <a:xfrm>
            <a:off x="7620000" y="4038600"/>
            <a:ext cx="1295400" cy="0"/>
          </a:xfrm>
          <a:prstGeom prst="line">
            <a:avLst/>
          </a:prstGeom>
          <a:noFill/>
          <a:ln w="38100" cmpd="dbl">
            <a:solidFill>
              <a:srgbClr val="000000"/>
            </a:solidFill>
            <a:round/>
            <a:headEnd/>
            <a:tailEnd/>
          </a:ln>
        </p:spPr>
        <p:txBody>
          <a:bodyPr wrap="none" anchor="ctr"/>
          <a:lstStyle/>
          <a:p>
            <a:endParaRPr lang="id-ID"/>
          </a:p>
        </p:txBody>
      </p:sp>
      <p:sp>
        <p:nvSpPr>
          <p:cNvPr id="22534" name="Rectangle 6"/>
          <p:cNvSpPr>
            <a:spLocks noChangeArrowheads="1"/>
          </p:cNvSpPr>
          <p:nvPr/>
        </p:nvSpPr>
        <p:spPr bwMode="auto">
          <a:xfrm>
            <a:off x="990600" y="1295400"/>
            <a:ext cx="8534400" cy="1370013"/>
          </a:xfrm>
          <a:prstGeom prst="rect">
            <a:avLst/>
          </a:prstGeom>
          <a:noFill/>
          <a:ln w="12700">
            <a:noFill/>
            <a:miter lim="800000"/>
            <a:headEnd/>
            <a:tailEnd/>
          </a:ln>
        </p:spPr>
        <p:txBody>
          <a:bodyPr lIns="90488" tIns="44450" rIns="90488" bIns="44450">
            <a:spAutoFit/>
          </a:bodyPr>
          <a:lstStyle/>
          <a:p>
            <a:pPr eaLnBrk="0" hangingPunct="0">
              <a:spcBef>
                <a:spcPct val="50000"/>
              </a:spcBef>
              <a:tabLst>
                <a:tab pos="6000750" algn="r"/>
                <a:tab pos="7829550" algn="r"/>
              </a:tabLst>
            </a:pPr>
            <a:r>
              <a:rPr lang="en-US" sz="2800" b="1"/>
              <a:t>                                                         </a:t>
            </a:r>
            <a:r>
              <a:rPr lang="en-US" sz="2800" b="1" u="sng"/>
              <a:t>Cost</a:t>
            </a:r>
            <a:r>
              <a:rPr lang="en-US" sz="2800" b="1"/>
              <a:t>     </a:t>
            </a:r>
            <a:r>
              <a:rPr lang="en-US" sz="2800">
                <a:solidFill>
                  <a:srgbClr val="00279F"/>
                </a:solidFill>
              </a:rPr>
              <a:t>       </a:t>
            </a:r>
            <a:r>
              <a:rPr lang="en-US" sz="2800" b="1" u="sng"/>
              <a:t>Retail</a:t>
            </a:r>
            <a:endParaRPr lang="en-US" sz="2800" b="1"/>
          </a:p>
          <a:p>
            <a:pPr eaLnBrk="0" hangingPunct="0">
              <a:tabLst>
                <a:tab pos="6000750" algn="r"/>
                <a:tab pos="7829550" algn="r"/>
              </a:tabLst>
            </a:pPr>
            <a:r>
              <a:rPr lang="en-US" sz="2800">
                <a:solidFill>
                  <a:schemeClr val="tx2"/>
                </a:solidFill>
              </a:rPr>
              <a:t>Merchandise inventory, Jan. 1	$19,400	$  36,000</a:t>
            </a:r>
          </a:p>
          <a:p>
            <a:pPr eaLnBrk="0" hangingPunct="0">
              <a:tabLst>
                <a:tab pos="6000750" algn="r"/>
                <a:tab pos="7829550" algn="r"/>
              </a:tabLst>
            </a:pPr>
            <a:r>
              <a:rPr lang="en-US" sz="2800">
                <a:solidFill>
                  <a:schemeClr val="tx2"/>
                </a:solidFill>
              </a:rPr>
              <a:t>Purchases in January (net)	      </a:t>
            </a:r>
            <a:r>
              <a:rPr lang="en-US" sz="2800" u="sng">
                <a:solidFill>
                  <a:schemeClr val="tx2"/>
                </a:solidFill>
              </a:rPr>
              <a:t>   42,600</a:t>
            </a:r>
            <a:r>
              <a:rPr lang="en-US" sz="2800">
                <a:solidFill>
                  <a:schemeClr val="tx2"/>
                </a:solidFill>
              </a:rPr>
              <a:t>	    </a:t>
            </a:r>
            <a:r>
              <a:rPr lang="en-US" sz="2800" u="sng">
                <a:solidFill>
                  <a:schemeClr val="tx2"/>
                </a:solidFill>
              </a:rPr>
              <a:t>    64,000</a:t>
            </a:r>
          </a:p>
        </p:txBody>
      </p:sp>
      <p:sp>
        <p:nvSpPr>
          <p:cNvPr id="22535" name="Rectangle 7"/>
          <p:cNvSpPr>
            <a:spLocks noChangeArrowheads="1"/>
          </p:cNvSpPr>
          <p:nvPr/>
        </p:nvSpPr>
        <p:spPr bwMode="auto">
          <a:xfrm>
            <a:off x="990600" y="2593975"/>
            <a:ext cx="8451850" cy="515938"/>
          </a:xfrm>
          <a:prstGeom prst="rect">
            <a:avLst/>
          </a:prstGeom>
          <a:noFill/>
          <a:ln w="12700">
            <a:noFill/>
            <a:miter lim="800000"/>
            <a:headEnd/>
            <a:tailEnd/>
          </a:ln>
        </p:spPr>
        <p:txBody>
          <a:bodyPr lIns="90488" tIns="44450" rIns="90488" bIns="44450">
            <a:spAutoFit/>
          </a:bodyPr>
          <a:lstStyle/>
          <a:p>
            <a:pPr eaLnBrk="0" hangingPunct="0">
              <a:tabLst>
                <a:tab pos="6000750" algn="r"/>
                <a:tab pos="7829550" algn="r"/>
              </a:tabLst>
            </a:pPr>
            <a:r>
              <a:rPr lang="en-US" sz="2800">
                <a:solidFill>
                  <a:schemeClr val="tx2"/>
                </a:solidFill>
              </a:rPr>
              <a:t>Merchandise available for sale	$62,000	 $100,000</a:t>
            </a:r>
          </a:p>
        </p:txBody>
      </p:sp>
      <p:sp>
        <p:nvSpPr>
          <p:cNvPr id="46088" name="AutoShape 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46084">
                                            <p:txEl>
                                              <p:pRg st="0" end="0"/>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46084">
                                            <p:txEl>
                                              <p:pRg st="1" end="1"/>
                                            </p:txEl>
                                          </p:spTgt>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499"/>
                                          </p:stCondLst>
                                        </p:cTn>
                                        <p:tgtEl>
                                          <p:spTgt spid="46085"/>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1000"/>
                                  </p:stCondLst>
                                  <p:childTnLst>
                                    <p:set>
                                      <p:cBhvr>
                                        <p:cTn id="20" dur="1" fill="hold">
                                          <p:stCondLst>
                                            <p:cond delay="499"/>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P spid="46084" grpId="0" build="p" autoUpdateAnimBg="0" advAuto="1000"/>
      <p:bldP spid="46085" grpId="0" animBg="1"/>
      <p:bldP spid="4608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219200" y="355600"/>
            <a:ext cx="6781800" cy="711200"/>
          </a:xfrm>
          <a:prstGeom prst="rect">
            <a:avLst/>
          </a:prstGeom>
          <a:solidFill>
            <a:srgbClr val="9900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eaLnBrk="0" hangingPunct="0">
              <a:spcBef>
                <a:spcPct val="50000"/>
              </a:spcBef>
              <a:defRPr/>
            </a:pPr>
            <a:r>
              <a:rPr lang="en-US" sz="4000"/>
              <a:t> </a:t>
            </a:r>
            <a:r>
              <a:rPr lang="en-US" sz="4000">
                <a:solidFill>
                  <a:srgbClr val="FFFF99"/>
                </a:solidFill>
                <a:effectLst>
                  <a:outerShdw blurRad="38100" dist="38100" dir="2700000" algn="tl">
                    <a:srgbClr val="000000"/>
                  </a:outerShdw>
                </a:effectLst>
              </a:rPr>
              <a:t>Retail Inventory Method</a:t>
            </a:r>
          </a:p>
        </p:txBody>
      </p:sp>
      <p:sp>
        <p:nvSpPr>
          <p:cNvPr id="47107" name="AutoShape 3"/>
          <p:cNvSpPr>
            <a:spLocks noChangeArrowheads="1"/>
          </p:cNvSpPr>
          <p:nvPr/>
        </p:nvSpPr>
        <p:spPr bwMode="auto">
          <a:xfrm>
            <a:off x="1143000" y="5270500"/>
            <a:ext cx="6019800" cy="1054100"/>
          </a:xfrm>
          <a:prstGeom prst="roundRect">
            <a:avLst>
              <a:gd name="adj" fmla="val 16667"/>
            </a:avLst>
          </a:prstGeom>
          <a:solidFill>
            <a:srgbClr val="990000"/>
          </a:solidFill>
          <a:ln w="12700">
            <a:solidFill>
              <a:schemeClr val="tx1"/>
            </a:solidFill>
            <a:round/>
            <a:headEnd/>
            <a:tailEnd/>
          </a:ln>
          <a:effectLst>
            <a:outerShdw dist="107763" dir="2700000" algn="ctr" rotWithShape="0">
              <a:schemeClr val="tx2"/>
            </a:outerShdw>
          </a:effectLst>
        </p:spPr>
        <p:txBody>
          <a:bodyPr anchor="ctr"/>
          <a:lstStyle/>
          <a:p>
            <a:pPr marL="1428750" indent="-1428750" eaLnBrk="0" hangingPunct="0">
              <a:spcBef>
                <a:spcPct val="50000"/>
              </a:spcBef>
              <a:defRPr/>
            </a:pPr>
            <a:r>
              <a:rPr lang="en-US" sz="3200">
                <a:solidFill>
                  <a:srgbClr val="FFFF99"/>
                </a:solidFill>
                <a:effectLst>
                  <a:outerShdw blurRad="38100" dist="38100" dir="2700000" algn="tl">
                    <a:srgbClr val="000000"/>
                  </a:outerShdw>
                </a:effectLst>
              </a:rPr>
              <a:t>Step 3: 	Menghitung estimasi persediaan akhir.</a:t>
            </a:r>
          </a:p>
        </p:txBody>
      </p:sp>
      <p:grpSp>
        <p:nvGrpSpPr>
          <p:cNvPr id="2" name="Group 4"/>
          <p:cNvGrpSpPr>
            <a:grpSpLocks/>
          </p:cNvGrpSpPr>
          <p:nvPr/>
        </p:nvGrpSpPr>
        <p:grpSpPr bwMode="auto">
          <a:xfrm>
            <a:off x="990600" y="4041775"/>
            <a:ext cx="8534400" cy="987425"/>
            <a:chOff x="192" y="2546"/>
            <a:chExt cx="5376" cy="622"/>
          </a:xfrm>
        </p:grpSpPr>
        <p:sp>
          <p:nvSpPr>
            <p:cNvPr id="23563" name="Rectangle 5"/>
            <p:cNvSpPr>
              <a:spLocks noChangeArrowheads="1"/>
            </p:cNvSpPr>
            <p:nvPr/>
          </p:nvSpPr>
          <p:spPr bwMode="auto">
            <a:xfrm>
              <a:off x="192" y="2546"/>
              <a:ext cx="5376" cy="594"/>
            </a:xfrm>
            <a:prstGeom prst="rect">
              <a:avLst/>
            </a:prstGeom>
            <a:noFill/>
            <a:ln w="12700">
              <a:noFill/>
              <a:miter lim="800000"/>
              <a:headEnd/>
              <a:tailEnd/>
            </a:ln>
          </p:spPr>
          <p:txBody>
            <a:bodyPr lIns="90488" tIns="44450" rIns="90488" bIns="44450">
              <a:spAutoFit/>
            </a:bodyPr>
            <a:lstStyle/>
            <a:p>
              <a:pPr eaLnBrk="0" hangingPunct="0">
                <a:tabLst>
                  <a:tab pos="285750" algn="l"/>
                  <a:tab pos="5205413" algn="r"/>
                  <a:tab pos="7772400" algn="r"/>
                </a:tabLst>
              </a:pPr>
              <a:r>
                <a:rPr lang="en-US" sz="2800" dirty="0">
                  <a:solidFill>
                    <a:srgbClr val="FF0000"/>
                  </a:solidFill>
                </a:rPr>
                <a:t>Merchandise inventory, January 31, at cost</a:t>
              </a:r>
            </a:p>
            <a:p>
              <a:pPr eaLnBrk="0" hangingPunct="0">
                <a:tabLst>
                  <a:tab pos="285750" algn="l"/>
                  <a:tab pos="5205413" algn="r"/>
                  <a:tab pos="7772400" algn="r"/>
                </a:tabLst>
              </a:pPr>
              <a:r>
                <a:rPr lang="en-US" sz="2800" dirty="0">
                  <a:solidFill>
                    <a:srgbClr val="FF0000"/>
                  </a:solidFill>
                </a:rPr>
                <a:t>	($30,000 x 62%)		</a:t>
              </a:r>
              <a:r>
                <a:rPr lang="en-US" sz="2800" b="1" dirty="0">
                  <a:solidFill>
                    <a:srgbClr val="FF0000"/>
                  </a:solidFill>
                </a:rPr>
                <a:t>$18,600</a:t>
              </a:r>
              <a:endParaRPr lang="en-US" sz="2800" b="1" u="sng" dirty="0">
                <a:solidFill>
                  <a:srgbClr val="FF0000"/>
                </a:solidFill>
              </a:endParaRPr>
            </a:p>
          </p:txBody>
        </p:sp>
        <p:sp>
          <p:nvSpPr>
            <p:cNvPr id="23564" name="Line 6"/>
            <p:cNvSpPr>
              <a:spLocks noChangeShapeType="1"/>
            </p:cNvSpPr>
            <p:nvPr/>
          </p:nvSpPr>
          <p:spPr bwMode="auto">
            <a:xfrm>
              <a:off x="4416" y="3168"/>
              <a:ext cx="720" cy="0"/>
            </a:xfrm>
            <a:prstGeom prst="line">
              <a:avLst/>
            </a:prstGeom>
            <a:noFill/>
            <a:ln w="38100" cmpd="dbl">
              <a:solidFill>
                <a:srgbClr val="990000"/>
              </a:solidFill>
              <a:round/>
              <a:headEnd/>
              <a:tailEnd/>
            </a:ln>
          </p:spPr>
          <p:txBody>
            <a:bodyPr wrap="none" anchor="ctr"/>
            <a:lstStyle/>
            <a:p>
              <a:endParaRPr lang="id-ID"/>
            </a:p>
          </p:txBody>
        </p:sp>
      </p:grpSp>
      <p:grpSp>
        <p:nvGrpSpPr>
          <p:cNvPr id="3" name="Group 7"/>
          <p:cNvGrpSpPr>
            <a:grpSpLocks/>
          </p:cNvGrpSpPr>
          <p:nvPr/>
        </p:nvGrpSpPr>
        <p:grpSpPr bwMode="auto">
          <a:xfrm>
            <a:off x="1000100" y="1285860"/>
            <a:ext cx="8534400" cy="2771775"/>
            <a:chOff x="144" y="816"/>
            <a:chExt cx="5376" cy="1746"/>
          </a:xfrm>
        </p:grpSpPr>
        <p:sp>
          <p:nvSpPr>
            <p:cNvPr id="23559" name="Rectangle 8"/>
            <p:cNvSpPr>
              <a:spLocks noChangeArrowheads="1"/>
            </p:cNvSpPr>
            <p:nvPr/>
          </p:nvSpPr>
          <p:spPr bwMode="auto">
            <a:xfrm>
              <a:off x="192" y="1968"/>
              <a:ext cx="5184" cy="594"/>
            </a:xfrm>
            <a:prstGeom prst="rect">
              <a:avLst/>
            </a:prstGeom>
            <a:noFill/>
            <a:ln w="12700">
              <a:noFill/>
              <a:miter lim="800000"/>
              <a:headEnd/>
              <a:tailEnd/>
            </a:ln>
          </p:spPr>
          <p:txBody>
            <a:bodyPr lIns="90488" tIns="44450" rIns="90488" bIns="44450">
              <a:spAutoFit/>
            </a:bodyPr>
            <a:lstStyle/>
            <a:p>
              <a:pPr eaLnBrk="0" hangingPunct="0">
                <a:tabLst>
                  <a:tab pos="5205413" algn="r"/>
                  <a:tab pos="7772400" algn="r"/>
                </a:tabLst>
              </a:pPr>
              <a:r>
                <a:rPr lang="en-US" sz="2800" dirty="0">
                  <a:solidFill>
                    <a:schemeClr val="tx2"/>
                  </a:solidFill>
                </a:rPr>
                <a:t>Sales for January (net)		 </a:t>
              </a:r>
              <a:r>
                <a:rPr lang="en-US" sz="2800" u="sng" dirty="0">
                  <a:solidFill>
                    <a:schemeClr val="tx2"/>
                  </a:solidFill>
                </a:rPr>
                <a:t>    70,000</a:t>
              </a:r>
              <a:endParaRPr lang="en-US" sz="2800" dirty="0">
                <a:solidFill>
                  <a:schemeClr val="tx2"/>
                </a:solidFill>
              </a:endParaRPr>
            </a:p>
            <a:p>
              <a:pPr eaLnBrk="0" hangingPunct="0">
                <a:tabLst>
                  <a:tab pos="5205413" algn="r"/>
                  <a:tab pos="7772400" algn="r"/>
                </a:tabLst>
              </a:pPr>
              <a:r>
                <a:rPr lang="en-US" sz="2800" dirty="0">
                  <a:solidFill>
                    <a:schemeClr val="tx2"/>
                  </a:solidFill>
                </a:rPr>
                <a:t>Merchandise inventory, January 31, at retail	$  30,000</a:t>
              </a:r>
              <a:endParaRPr lang="en-US" sz="2800" u="sng" dirty="0">
                <a:solidFill>
                  <a:schemeClr val="tx2"/>
                </a:solidFill>
              </a:endParaRPr>
            </a:p>
          </p:txBody>
        </p:sp>
        <p:sp>
          <p:nvSpPr>
            <p:cNvPr id="23560" name="Line 9"/>
            <p:cNvSpPr>
              <a:spLocks noChangeShapeType="1"/>
            </p:cNvSpPr>
            <p:nvPr/>
          </p:nvSpPr>
          <p:spPr bwMode="auto">
            <a:xfrm>
              <a:off x="4320" y="2544"/>
              <a:ext cx="816" cy="0"/>
            </a:xfrm>
            <a:prstGeom prst="line">
              <a:avLst/>
            </a:prstGeom>
            <a:noFill/>
            <a:ln w="38100" cmpd="dbl">
              <a:solidFill>
                <a:srgbClr val="000000"/>
              </a:solidFill>
              <a:round/>
              <a:headEnd/>
              <a:tailEnd/>
            </a:ln>
          </p:spPr>
          <p:txBody>
            <a:bodyPr wrap="none" anchor="ctr"/>
            <a:lstStyle/>
            <a:p>
              <a:endParaRPr lang="id-ID"/>
            </a:p>
          </p:txBody>
        </p:sp>
        <p:sp>
          <p:nvSpPr>
            <p:cNvPr id="23561" name="Rectangle 10"/>
            <p:cNvSpPr>
              <a:spLocks noChangeArrowheads="1"/>
            </p:cNvSpPr>
            <p:nvPr/>
          </p:nvSpPr>
          <p:spPr bwMode="auto">
            <a:xfrm>
              <a:off x="144" y="816"/>
              <a:ext cx="5376" cy="863"/>
            </a:xfrm>
            <a:prstGeom prst="rect">
              <a:avLst/>
            </a:prstGeom>
            <a:noFill/>
            <a:ln w="12700">
              <a:noFill/>
              <a:miter lim="800000"/>
              <a:headEnd/>
              <a:tailEnd/>
            </a:ln>
          </p:spPr>
          <p:txBody>
            <a:bodyPr lIns="90488" tIns="44450" rIns="90488" bIns="44450">
              <a:spAutoFit/>
            </a:bodyPr>
            <a:lstStyle/>
            <a:p>
              <a:pPr eaLnBrk="0" hangingPunct="0">
                <a:spcBef>
                  <a:spcPct val="50000"/>
                </a:spcBef>
                <a:tabLst>
                  <a:tab pos="6000750" algn="r"/>
                  <a:tab pos="7829550" algn="r"/>
                </a:tabLst>
              </a:pPr>
              <a:r>
                <a:rPr lang="en-US" sz="2800" b="1"/>
                <a:t>                                                         </a:t>
              </a:r>
              <a:r>
                <a:rPr lang="en-US" sz="2800" b="1" u="sng"/>
                <a:t>Cost</a:t>
              </a:r>
              <a:r>
                <a:rPr lang="en-US" sz="2800" b="1"/>
                <a:t>     </a:t>
              </a:r>
              <a:r>
                <a:rPr lang="en-US" sz="2800">
                  <a:solidFill>
                    <a:srgbClr val="00279F"/>
                  </a:solidFill>
                </a:rPr>
                <a:t>       </a:t>
              </a:r>
              <a:r>
                <a:rPr lang="en-US" sz="2800" b="1" u="sng"/>
                <a:t>Retail</a:t>
              </a:r>
              <a:endParaRPr lang="en-US" sz="2800" b="1"/>
            </a:p>
            <a:p>
              <a:pPr eaLnBrk="0" hangingPunct="0">
                <a:tabLst>
                  <a:tab pos="6000750" algn="r"/>
                  <a:tab pos="7829550" algn="r"/>
                </a:tabLst>
              </a:pPr>
              <a:r>
                <a:rPr lang="en-US" sz="2800">
                  <a:solidFill>
                    <a:schemeClr val="tx2"/>
                  </a:solidFill>
                </a:rPr>
                <a:t>Merchandise inventory, Jan. 1	$19,400	$  36,000</a:t>
              </a:r>
            </a:p>
            <a:p>
              <a:pPr eaLnBrk="0" hangingPunct="0">
                <a:tabLst>
                  <a:tab pos="6000750" algn="r"/>
                  <a:tab pos="7829550" algn="r"/>
                </a:tabLst>
              </a:pPr>
              <a:r>
                <a:rPr lang="en-US" sz="2800">
                  <a:solidFill>
                    <a:schemeClr val="tx2"/>
                  </a:solidFill>
                </a:rPr>
                <a:t>Purchases in January (net)	      </a:t>
              </a:r>
              <a:r>
                <a:rPr lang="en-US" sz="2800" u="sng">
                  <a:solidFill>
                    <a:schemeClr val="tx2"/>
                  </a:solidFill>
                </a:rPr>
                <a:t>   42,600</a:t>
              </a:r>
              <a:r>
                <a:rPr lang="en-US" sz="2800">
                  <a:solidFill>
                    <a:schemeClr val="tx2"/>
                  </a:solidFill>
                </a:rPr>
                <a:t>	    </a:t>
              </a:r>
              <a:r>
                <a:rPr lang="en-US" sz="2800" u="sng">
                  <a:solidFill>
                    <a:schemeClr val="tx2"/>
                  </a:solidFill>
                </a:rPr>
                <a:t>    64,000</a:t>
              </a:r>
            </a:p>
          </p:txBody>
        </p:sp>
        <p:sp>
          <p:nvSpPr>
            <p:cNvPr id="23562" name="Rectangle 11"/>
            <p:cNvSpPr>
              <a:spLocks noChangeArrowheads="1"/>
            </p:cNvSpPr>
            <p:nvPr/>
          </p:nvSpPr>
          <p:spPr bwMode="auto">
            <a:xfrm>
              <a:off x="144" y="1634"/>
              <a:ext cx="5324" cy="325"/>
            </a:xfrm>
            <a:prstGeom prst="rect">
              <a:avLst/>
            </a:prstGeom>
            <a:noFill/>
            <a:ln w="12700">
              <a:noFill/>
              <a:miter lim="800000"/>
              <a:headEnd/>
              <a:tailEnd/>
            </a:ln>
          </p:spPr>
          <p:txBody>
            <a:bodyPr lIns="90488" tIns="44450" rIns="90488" bIns="44450">
              <a:spAutoFit/>
            </a:bodyPr>
            <a:lstStyle/>
            <a:p>
              <a:pPr eaLnBrk="0" hangingPunct="0">
                <a:tabLst>
                  <a:tab pos="6000750" algn="r"/>
                  <a:tab pos="7829550" algn="r"/>
                </a:tabLst>
              </a:pPr>
              <a:r>
                <a:rPr lang="en-US" sz="2800">
                  <a:solidFill>
                    <a:schemeClr val="tx2"/>
                  </a:solidFill>
                </a:rPr>
                <a:t>Merchandise available for sale	$62,000	 $100,000</a:t>
              </a:r>
            </a:p>
          </p:txBody>
        </p:sp>
      </p:grpSp>
      <p:sp>
        <p:nvSpPr>
          <p:cNvPr id="47116" name="AutoShape 12"/>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47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autoUpdateAnimBg="0"/>
      <p:bldP spid="4711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419100"/>
            <a:ext cx="9144000" cy="6438900"/>
          </a:xfrm>
          <a:prstGeom prst="rect">
            <a:avLst/>
          </a:prstGeom>
          <a:solidFill>
            <a:srgbClr val="FFD89F"/>
          </a:solidFill>
          <a:ln w="12700">
            <a:solidFill>
              <a:schemeClr val="tx1"/>
            </a:solidFill>
            <a:miter lim="800000"/>
            <a:headEnd/>
            <a:tailEnd/>
          </a:ln>
          <a:effectLst>
            <a:outerShdw dist="107763" dir="2700000" algn="ctr" rotWithShape="0">
              <a:schemeClr val="tx2"/>
            </a:outerShdw>
          </a:effectLst>
        </p:spPr>
        <p:txBody>
          <a:bodyPr wrap="none" anchor="ctr"/>
          <a:lstStyle/>
          <a:p>
            <a:pPr>
              <a:defRPr/>
            </a:pPr>
            <a:endParaRPr lang="id-ID"/>
          </a:p>
        </p:txBody>
      </p:sp>
      <p:sp>
        <p:nvSpPr>
          <p:cNvPr id="48131" name="Rectangle 3"/>
          <p:cNvSpPr>
            <a:spLocks noChangeArrowheads="1"/>
          </p:cNvSpPr>
          <p:nvPr/>
        </p:nvSpPr>
        <p:spPr bwMode="auto">
          <a:xfrm>
            <a:off x="0" y="0"/>
            <a:ext cx="9144000" cy="1143000"/>
          </a:xfrm>
          <a:prstGeom prst="rect">
            <a:avLst/>
          </a:prstGeom>
          <a:solidFill>
            <a:srgbClr val="336600"/>
          </a:solidFill>
          <a:ln w="12700">
            <a:solidFill>
              <a:schemeClr val="tx1"/>
            </a:solidFill>
            <a:miter lim="800000"/>
            <a:headEnd/>
            <a:tailEnd/>
          </a:ln>
          <a:effectLst/>
        </p:spPr>
        <p:txBody>
          <a:bodyPr lIns="90488" tIns="44450" rIns="90488" bIns="44450" anchor="ctr"/>
          <a:lstStyle/>
          <a:p>
            <a:pPr algn="ctr" eaLnBrk="0" hangingPunct="0">
              <a:defRPr/>
            </a:pPr>
            <a:r>
              <a:rPr lang="en-US" sz="3800">
                <a:solidFill>
                  <a:srgbClr val="FFFFFF"/>
                </a:solidFill>
                <a:effectLst>
                  <a:outerShdw blurRad="38100" dist="38100" dir="2700000" algn="tl">
                    <a:srgbClr val="000000"/>
                  </a:outerShdw>
                </a:effectLst>
              </a:rPr>
              <a:t>   Gross Profit Method of Estimating Inventory Cost</a:t>
            </a:r>
          </a:p>
        </p:txBody>
      </p:sp>
      <p:sp>
        <p:nvSpPr>
          <p:cNvPr id="24580" name="AutoShape 4"/>
          <p:cNvSpPr>
            <a:spLocks noChangeArrowheads="1"/>
          </p:cNvSpPr>
          <p:nvPr/>
        </p:nvSpPr>
        <p:spPr bwMode="auto">
          <a:xfrm>
            <a:off x="381000" y="1295400"/>
            <a:ext cx="8382000" cy="5257800"/>
          </a:xfrm>
          <a:prstGeom prst="roundRect">
            <a:avLst>
              <a:gd name="adj" fmla="val 12495"/>
            </a:avLst>
          </a:prstGeom>
          <a:solidFill>
            <a:schemeClr val="bg1"/>
          </a:solidFill>
          <a:ln w="12700">
            <a:solidFill>
              <a:schemeClr val="tx1"/>
            </a:solidFill>
            <a:round/>
            <a:headEnd/>
            <a:tailEnd/>
          </a:ln>
        </p:spPr>
        <p:txBody>
          <a:bodyPr wrap="none" anchor="ctr"/>
          <a:lstStyle/>
          <a:p>
            <a:endParaRPr lang="id-ID"/>
          </a:p>
        </p:txBody>
      </p:sp>
      <p:sp>
        <p:nvSpPr>
          <p:cNvPr id="48133" name="Rectangle 5"/>
          <p:cNvSpPr>
            <a:spLocks noGrp="1" noChangeArrowheads="1"/>
          </p:cNvSpPr>
          <p:nvPr>
            <p:ph type="body" idx="1"/>
          </p:nvPr>
        </p:nvSpPr>
        <p:spPr>
          <a:xfrm>
            <a:off x="685800" y="1439863"/>
            <a:ext cx="7924800" cy="3449637"/>
          </a:xfrm>
          <a:noFill/>
        </p:spPr>
        <p:txBody>
          <a:bodyPr lIns="90488" tIns="44450" rIns="90488" bIns="44450">
            <a:normAutofit fontScale="85000" lnSpcReduction="10000"/>
          </a:bodyPr>
          <a:lstStyle/>
          <a:p>
            <a:pPr eaLnBrk="1" hangingPunct="1">
              <a:lnSpc>
                <a:spcPct val="90000"/>
              </a:lnSpc>
              <a:spcBef>
                <a:spcPct val="50000"/>
              </a:spcBef>
              <a:buFontTx/>
              <a:buNone/>
            </a:pPr>
            <a:r>
              <a:rPr lang="en-US" sz="2800" smtClean="0"/>
              <a:t>1.	Prosentase Laba kotor diestimasikan dari tk aktual tahun sebelumnya yg disesuaikan dgn setiap perubahan dlm hrg pokok &amp; hrg jual selama periode berjalan.</a:t>
            </a:r>
          </a:p>
          <a:p>
            <a:pPr eaLnBrk="1" hangingPunct="1">
              <a:lnSpc>
                <a:spcPct val="90000"/>
              </a:lnSpc>
              <a:spcBef>
                <a:spcPct val="50000"/>
              </a:spcBef>
              <a:buFontTx/>
              <a:buNone/>
            </a:pPr>
            <a:r>
              <a:rPr lang="en-US" sz="2800" smtClean="0"/>
              <a:t>2.	Estimasi laba kotor = tk estimasi laba kotor x aktual penjualan bersih.</a:t>
            </a:r>
          </a:p>
          <a:p>
            <a:pPr eaLnBrk="1" hangingPunct="1">
              <a:lnSpc>
                <a:spcPct val="90000"/>
              </a:lnSpc>
              <a:spcBef>
                <a:spcPct val="50000"/>
              </a:spcBef>
              <a:buFontTx/>
              <a:buNone/>
            </a:pPr>
            <a:r>
              <a:rPr lang="en-US" sz="2800" smtClean="0"/>
              <a:t>3.	Estimasi HP Penjualan = aktual penjualan bersih – estimasi laba kotor.</a:t>
            </a:r>
          </a:p>
          <a:p>
            <a:pPr eaLnBrk="1" hangingPunct="1">
              <a:lnSpc>
                <a:spcPct val="90000"/>
              </a:lnSpc>
              <a:spcBef>
                <a:spcPct val="50000"/>
              </a:spcBef>
              <a:buFontTx/>
              <a:buNone/>
            </a:pPr>
            <a:r>
              <a:rPr lang="en-US" sz="2800" smtClean="0"/>
              <a:t>4.	Estimasi Persediaan akhir = HP Brg tersedia dijual – HPPenjualan.</a:t>
            </a:r>
          </a:p>
        </p:txBody>
      </p:sp>
      <p:sp>
        <p:nvSpPr>
          <p:cNvPr id="48134" name="AutoShape 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3">
                                            <p:txEl>
                                              <p:pRg st="3" end="3"/>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P spid="481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1219200"/>
            <a:ext cx="8610600" cy="3429000"/>
          </a:xfrm>
          <a:prstGeom prst="rect">
            <a:avLst/>
          </a:prstGeom>
          <a:solidFill>
            <a:srgbClr val="FDE111"/>
          </a:solidFill>
          <a:ln w="9525">
            <a:noFill/>
            <a:miter lim="800000"/>
            <a:headEnd/>
            <a:tailEnd/>
          </a:ln>
        </p:spPr>
        <p:txBody>
          <a:bodyPr wrap="none" anchor="ctr"/>
          <a:lstStyle/>
          <a:p>
            <a:endParaRPr lang="id-ID"/>
          </a:p>
        </p:txBody>
      </p:sp>
      <p:sp>
        <p:nvSpPr>
          <p:cNvPr id="25603" name="Rectangle 3"/>
          <p:cNvSpPr>
            <a:spLocks noChangeArrowheads="1"/>
          </p:cNvSpPr>
          <p:nvPr/>
        </p:nvSpPr>
        <p:spPr bwMode="auto">
          <a:xfrm>
            <a:off x="376238" y="1100138"/>
            <a:ext cx="8620125" cy="4324350"/>
          </a:xfrm>
          <a:prstGeom prst="rect">
            <a:avLst/>
          </a:prstGeom>
          <a:noFill/>
          <a:ln w="12700">
            <a:noFill/>
            <a:miter lim="800000"/>
            <a:headEnd/>
            <a:tailEnd/>
          </a:ln>
        </p:spPr>
        <p:txBody>
          <a:bodyPr lIns="90488" tIns="44450" rIns="90488" bIns="44450" anchor="ctr">
            <a:spAutoFit/>
          </a:bodyPr>
          <a:lstStyle/>
          <a:p>
            <a:pPr eaLnBrk="0" hangingPunct="0">
              <a:lnSpc>
                <a:spcPct val="120000"/>
              </a:lnSpc>
              <a:tabLst>
                <a:tab pos="6858000" algn="dec"/>
                <a:tab pos="8229600" algn="dec"/>
              </a:tabLst>
            </a:pPr>
            <a:r>
              <a:rPr lang="en-US" b="1" dirty="0">
                <a:solidFill>
                  <a:srgbClr val="000000"/>
                </a:solidFill>
              </a:rPr>
              <a:t>Merchandise inventory, January 1		 $  57,000</a:t>
            </a:r>
          </a:p>
          <a:p>
            <a:pPr eaLnBrk="0" hangingPunct="0">
              <a:lnSpc>
                <a:spcPct val="120000"/>
              </a:lnSpc>
              <a:tabLst>
                <a:tab pos="6858000" algn="dec"/>
                <a:tab pos="8229600" algn="dec"/>
              </a:tabLst>
            </a:pPr>
            <a:r>
              <a:rPr lang="en-US" b="1" dirty="0">
                <a:solidFill>
                  <a:srgbClr val="000000"/>
                </a:solidFill>
              </a:rPr>
              <a:t>Purchases in January (net)		</a:t>
            </a:r>
            <a:r>
              <a:rPr lang="en-US" b="1" u="sng" dirty="0">
                <a:solidFill>
                  <a:srgbClr val="000000"/>
                </a:solidFill>
              </a:rPr>
              <a:t>180,000</a:t>
            </a:r>
            <a:endParaRPr lang="en-US" b="1" dirty="0">
              <a:solidFill>
                <a:srgbClr val="000000"/>
              </a:solidFill>
            </a:endParaRPr>
          </a:p>
          <a:p>
            <a:pPr eaLnBrk="0" hangingPunct="0">
              <a:lnSpc>
                <a:spcPct val="120000"/>
              </a:lnSpc>
              <a:tabLst>
                <a:tab pos="6858000" algn="dec"/>
                <a:tab pos="8229600" algn="dec"/>
              </a:tabLst>
            </a:pPr>
            <a:r>
              <a:rPr lang="en-US" b="1" dirty="0">
                <a:solidFill>
                  <a:srgbClr val="000000"/>
                </a:solidFill>
              </a:rPr>
              <a:t>Merchandise available for sale	 </a:t>
            </a:r>
          </a:p>
          <a:p>
            <a:pPr eaLnBrk="0" hangingPunct="0">
              <a:lnSpc>
                <a:spcPct val="120000"/>
              </a:lnSpc>
              <a:tabLst>
                <a:tab pos="6858000" algn="dec"/>
                <a:tab pos="8229600" algn="dec"/>
              </a:tabLst>
            </a:pPr>
            <a:r>
              <a:rPr lang="en-US" b="1" dirty="0">
                <a:solidFill>
                  <a:srgbClr val="000000"/>
                </a:solidFill>
              </a:rPr>
              <a:t>Sales in January (net)	$250,000</a:t>
            </a:r>
          </a:p>
          <a:p>
            <a:pPr eaLnBrk="0" hangingPunct="0">
              <a:tabLst>
                <a:tab pos="6858000" algn="dec"/>
                <a:tab pos="8229600" algn="dec"/>
              </a:tabLst>
            </a:pPr>
            <a:r>
              <a:rPr lang="en-US" b="1" dirty="0">
                <a:solidFill>
                  <a:srgbClr val="000000"/>
                </a:solidFill>
              </a:rPr>
              <a:t>Less: Estimated gross profit  </a:t>
            </a:r>
          </a:p>
          <a:p>
            <a:pPr eaLnBrk="0" hangingPunct="0">
              <a:lnSpc>
                <a:spcPct val="120000"/>
              </a:lnSpc>
              <a:tabLst>
                <a:tab pos="6858000" algn="dec"/>
                <a:tab pos="8229600" algn="dec"/>
              </a:tabLst>
            </a:pPr>
            <a:r>
              <a:rPr lang="en-US" b="1" dirty="0">
                <a:solidFill>
                  <a:srgbClr val="000000"/>
                </a:solidFill>
              </a:rPr>
              <a:t> 		</a:t>
            </a:r>
          </a:p>
          <a:p>
            <a:pPr eaLnBrk="0" hangingPunct="0">
              <a:lnSpc>
                <a:spcPct val="120000"/>
              </a:lnSpc>
              <a:tabLst>
                <a:tab pos="6858000" algn="dec"/>
                <a:tab pos="8229600" algn="dec"/>
              </a:tabLst>
            </a:pPr>
            <a:r>
              <a:rPr lang="en-US" b="1" dirty="0">
                <a:solidFill>
                  <a:srgbClr val="000000"/>
                </a:solidFill>
              </a:rPr>
              <a:t>Estimated cost of merchandise sold		</a:t>
            </a:r>
          </a:p>
          <a:p>
            <a:pPr eaLnBrk="0" hangingPunct="0">
              <a:lnSpc>
                <a:spcPct val="120000"/>
              </a:lnSpc>
              <a:tabLst>
                <a:tab pos="6858000" algn="dec"/>
                <a:tab pos="8229600" algn="dec"/>
              </a:tabLst>
            </a:pPr>
            <a:r>
              <a:rPr lang="en-US" b="1" dirty="0">
                <a:solidFill>
                  <a:srgbClr val="000000"/>
                </a:solidFill>
              </a:rPr>
              <a:t>Estimated merchandise inventory, January 31		</a:t>
            </a:r>
          </a:p>
          <a:p>
            <a:pPr eaLnBrk="0" hangingPunct="0">
              <a:lnSpc>
                <a:spcPct val="120000"/>
              </a:lnSpc>
              <a:tabLst>
                <a:tab pos="6858000" algn="dec"/>
                <a:tab pos="8229600" algn="dec"/>
              </a:tabLst>
            </a:pPr>
            <a:r>
              <a:rPr lang="en-US" sz="2200" b="1" dirty="0">
                <a:solidFill>
                  <a:srgbClr val="000000"/>
                </a:solidFill>
              </a:rPr>
              <a:t>				</a:t>
            </a:r>
          </a:p>
        </p:txBody>
      </p:sp>
      <p:sp>
        <p:nvSpPr>
          <p:cNvPr id="49156" name="Rectangle 4"/>
          <p:cNvSpPr>
            <a:spLocks noChangeArrowheads="1"/>
          </p:cNvSpPr>
          <p:nvPr/>
        </p:nvSpPr>
        <p:spPr bwMode="auto">
          <a:xfrm>
            <a:off x="330200" y="2743200"/>
            <a:ext cx="8813800" cy="2209800"/>
          </a:xfrm>
          <a:prstGeom prst="rect">
            <a:avLst/>
          </a:prstGeom>
          <a:noFill/>
          <a:ln w="12700">
            <a:noFill/>
            <a:miter lim="800000"/>
            <a:headEnd/>
            <a:tailEnd/>
          </a:ln>
        </p:spPr>
        <p:txBody>
          <a:bodyPr lIns="90488" tIns="44450" rIns="90488" bIns="44450"/>
          <a:lstStyle/>
          <a:p>
            <a:pPr>
              <a:lnSpc>
                <a:spcPct val="120000"/>
              </a:lnSpc>
              <a:spcBef>
                <a:spcPct val="20000"/>
              </a:spcBef>
              <a:tabLst>
                <a:tab pos="457200" algn="l"/>
                <a:tab pos="6858000" algn="dec"/>
                <a:tab pos="8286750" algn="dec"/>
              </a:tabLst>
            </a:pPr>
            <a:r>
              <a:rPr lang="en-US" sz="2200" b="1">
                <a:solidFill>
                  <a:srgbClr val="063DE8"/>
                </a:solidFill>
              </a:rPr>
              <a:t> 			</a:t>
            </a:r>
            <a:r>
              <a:rPr lang="en-US" b="1">
                <a:solidFill>
                  <a:srgbClr val="336600"/>
                </a:solidFill>
              </a:rPr>
              <a:t>	($250,000 x 30%)</a:t>
            </a:r>
            <a:r>
              <a:rPr lang="en-US" b="1">
                <a:solidFill>
                  <a:srgbClr val="063DE8"/>
                </a:solidFill>
              </a:rPr>
              <a:t>	   </a:t>
            </a:r>
            <a:r>
              <a:rPr lang="en-US" b="1">
                <a:solidFill>
                  <a:srgbClr val="336600"/>
                </a:solidFill>
              </a:rPr>
              <a:t>  </a:t>
            </a:r>
            <a:r>
              <a:rPr lang="en-US" b="1" u="sng">
                <a:solidFill>
                  <a:srgbClr val="336600"/>
                </a:solidFill>
              </a:rPr>
              <a:t>  75,000</a:t>
            </a:r>
            <a:endParaRPr lang="en-US" b="1">
              <a:solidFill>
                <a:srgbClr val="336600"/>
              </a:solidFill>
            </a:endParaRPr>
          </a:p>
          <a:p>
            <a:pPr>
              <a:lnSpc>
                <a:spcPct val="120000"/>
              </a:lnSpc>
              <a:tabLst>
                <a:tab pos="457200" algn="l"/>
                <a:tab pos="6858000" algn="dec"/>
                <a:tab pos="8286750" algn="dec"/>
              </a:tabLst>
            </a:pPr>
            <a:r>
              <a:rPr lang="en-US" b="1">
                <a:solidFill>
                  <a:srgbClr val="336600"/>
                </a:solidFill>
              </a:rPr>
              <a:t>			</a:t>
            </a:r>
            <a:r>
              <a:rPr lang="en-US" b="1" u="sng">
                <a:solidFill>
                  <a:srgbClr val="336600"/>
                </a:solidFill>
              </a:rPr>
              <a:t> 175,000</a:t>
            </a:r>
          </a:p>
          <a:p>
            <a:pPr>
              <a:tabLst>
                <a:tab pos="457200" algn="l"/>
                <a:tab pos="6858000" algn="dec"/>
                <a:tab pos="8286750" algn="dec"/>
              </a:tabLst>
            </a:pPr>
            <a:r>
              <a:rPr lang="en-US" b="1">
                <a:solidFill>
                  <a:srgbClr val="336600"/>
                </a:solidFill>
              </a:rPr>
              <a:t>			$ 62,000</a:t>
            </a:r>
            <a:endParaRPr lang="en-US" sz="2200" b="1">
              <a:solidFill>
                <a:srgbClr val="063DE8"/>
              </a:solidFill>
            </a:endParaRPr>
          </a:p>
        </p:txBody>
      </p:sp>
      <p:sp>
        <p:nvSpPr>
          <p:cNvPr id="49157" name="AutoShape 5"/>
          <p:cNvSpPr>
            <a:spLocks noChangeArrowheads="1"/>
          </p:cNvSpPr>
          <p:nvPr/>
        </p:nvSpPr>
        <p:spPr bwMode="auto">
          <a:xfrm>
            <a:off x="1447800" y="234950"/>
            <a:ext cx="6324600" cy="831850"/>
          </a:xfrm>
          <a:prstGeom prst="roundRect">
            <a:avLst>
              <a:gd name="adj" fmla="val 12495"/>
            </a:avLst>
          </a:prstGeom>
          <a:solidFill>
            <a:srgbClr val="336600"/>
          </a:solidFill>
          <a:ln w="12700">
            <a:solidFill>
              <a:schemeClr val="tx1"/>
            </a:solidFill>
            <a:round/>
            <a:headEnd/>
            <a:tailEnd/>
          </a:ln>
          <a:effectLst>
            <a:outerShdw dist="107763" dir="2700000" algn="ctr" rotWithShape="0">
              <a:schemeClr val="tx2"/>
            </a:outerShdw>
          </a:effectLst>
        </p:spPr>
        <p:txBody>
          <a:bodyPr wrap="none" anchor="ctr"/>
          <a:lstStyle/>
          <a:p>
            <a:pPr algn="ctr" eaLnBrk="0" hangingPunct="0">
              <a:spcBef>
                <a:spcPct val="50000"/>
              </a:spcBef>
              <a:defRPr/>
            </a:pPr>
            <a:r>
              <a:rPr lang="en-US" sz="4000">
                <a:solidFill>
                  <a:schemeClr val="bg1"/>
                </a:solidFill>
                <a:effectLst>
                  <a:outerShdw blurRad="38100" dist="38100" dir="2700000" algn="tl">
                    <a:srgbClr val="000000"/>
                  </a:outerShdw>
                </a:effectLst>
              </a:rPr>
              <a:t>Gross Profit Method</a:t>
            </a:r>
          </a:p>
        </p:txBody>
      </p:sp>
      <p:sp>
        <p:nvSpPr>
          <p:cNvPr id="49158" name="Line 6"/>
          <p:cNvSpPr>
            <a:spLocks noChangeShapeType="1"/>
          </p:cNvSpPr>
          <p:nvPr/>
        </p:nvSpPr>
        <p:spPr bwMode="auto">
          <a:xfrm flipV="1">
            <a:off x="7620000" y="4457700"/>
            <a:ext cx="1066800" cy="0"/>
          </a:xfrm>
          <a:prstGeom prst="line">
            <a:avLst/>
          </a:prstGeom>
          <a:noFill/>
          <a:ln w="38100" cmpd="dbl">
            <a:solidFill>
              <a:srgbClr val="336600"/>
            </a:solidFill>
            <a:round/>
            <a:headEnd/>
            <a:tailEnd/>
          </a:ln>
        </p:spPr>
        <p:txBody>
          <a:bodyPr wrap="none" anchor="ctr"/>
          <a:lstStyle/>
          <a:p>
            <a:endParaRPr lang="id-ID"/>
          </a:p>
        </p:txBody>
      </p:sp>
      <p:sp>
        <p:nvSpPr>
          <p:cNvPr id="49159" name="Text Box 7"/>
          <p:cNvSpPr txBox="1">
            <a:spLocks noChangeArrowheads="1"/>
          </p:cNvSpPr>
          <p:nvPr/>
        </p:nvSpPr>
        <p:spPr bwMode="auto">
          <a:xfrm>
            <a:off x="533400" y="4876800"/>
            <a:ext cx="8077200" cy="1563688"/>
          </a:xfrm>
          <a:prstGeom prst="rect">
            <a:avLst/>
          </a:prstGeom>
          <a:solidFill>
            <a:srgbClr val="336600"/>
          </a:solidFill>
          <a:ln w="9525">
            <a:solidFill>
              <a:schemeClr val="tx1"/>
            </a:solidFill>
            <a:miter lim="800000"/>
            <a:headEnd/>
            <a:tailEnd/>
          </a:ln>
          <a:effectLst>
            <a:outerShdw dist="107763" dir="2700000" algn="ctr" rotWithShape="0">
              <a:schemeClr val="tx2"/>
            </a:outerShdw>
          </a:effectLst>
        </p:spPr>
        <p:txBody>
          <a:bodyPr>
            <a:spAutoFit/>
          </a:bodyPr>
          <a:lstStyle/>
          <a:p>
            <a:pPr algn="ctr" eaLnBrk="0" hangingPunct="0">
              <a:spcBef>
                <a:spcPct val="50000"/>
              </a:spcBef>
              <a:defRPr/>
            </a:pPr>
            <a:r>
              <a:rPr lang="en-US" sz="3200" dirty="0" err="1">
                <a:solidFill>
                  <a:srgbClr val="FFFF66"/>
                </a:solidFill>
                <a:effectLst>
                  <a:outerShdw blurRad="38100" dist="38100" dir="2700000" algn="tl">
                    <a:srgbClr val="000000"/>
                  </a:outerShdw>
                </a:effectLst>
              </a:rPr>
              <a:t>Metode</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Laba</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kotor</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berguna</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untuk</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estimasi</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persediaan</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pada</a:t>
            </a:r>
            <a:r>
              <a:rPr lang="en-US" sz="3200" dirty="0">
                <a:solidFill>
                  <a:srgbClr val="FFFF66"/>
                </a:solidFill>
                <a:effectLst>
                  <a:outerShdw blurRad="38100" dist="38100" dir="2700000" algn="tl">
                    <a:srgbClr val="000000"/>
                  </a:outerShdw>
                </a:effectLst>
              </a:rPr>
              <a:t> lap </a:t>
            </a:r>
            <a:r>
              <a:rPr lang="en-US" sz="3200" dirty="0" err="1">
                <a:solidFill>
                  <a:srgbClr val="FFFF66"/>
                </a:solidFill>
                <a:effectLst>
                  <a:outerShdw blurRad="38100" dist="38100" dir="2700000" algn="tl">
                    <a:srgbClr val="000000"/>
                  </a:outerShdw>
                </a:effectLst>
              </a:rPr>
              <a:t>keuangan</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bulanan</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atau</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triwulanan</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dalam</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sistem</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persediaan</a:t>
            </a:r>
            <a:r>
              <a:rPr lang="en-US" sz="3200" dirty="0">
                <a:solidFill>
                  <a:srgbClr val="FFFF66"/>
                </a:solidFill>
                <a:effectLst>
                  <a:outerShdw blurRad="38100" dist="38100" dir="2700000" algn="tl">
                    <a:srgbClr val="000000"/>
                  </a:outerShdw>
                </a:effectLst>
              </a:rPr>
              <a:t> </a:t>
            </a:r>
            <a:r>
              <a:rPr lang="en-US" sz="3200" dirty="0" err="1">
                <a:solidFill>
                  <a:srgbClr val="FFFF66"/>
                </a:solidFill>
                <a:effectLst>
                  <a:outerShdw blurRad="38100" dist="38100" dir="2700000" algn="tl">
                    <a:srgbClr val="000000"/>
                  </a:outerShdw>
                </a:effectLst>
              </a:rPr>
              <a:t>periodik</a:t>
            </a:r>
            <a:r>
              <a:rPr lang="en-US" sz="3200" dirty="0">
                <a:solidFill>
                  <a:srgbClr val="FFFF66"/>
                </a:solidFill>
                <a:effectLst>
                  <a:outerShdw blurRad="38100" dist="38100" dir="2700000" algn="tl">
                    <a:srgbClr val="000000"/>
                  </a:outerShdw>
                </a:effectLst>
              </a:rPr>
              <a:t>.</a:t>
            </a:r>
          </a:p>
        </p:txBody>
      </p:sp>
      <p:sp>
        <p:nvSpPr>
          <p:cNvPr id="49160" name="Text Box 8"/>
          <p:cNvSpPr txBox="1">
            <a:spLocks noChangeArrowheads="1"/>
          </p:cNvSpPr>
          <p:nvPr/>
        </p:nvSpPr>
        <p:spPr bwMode="auto">
          <a:xfrm>
            <a:off x="7200900" y="2185982"/>
            <a:ext cx="1905000" cy="369332"/>
          </a:xfrm>
          <a:prstGeom prst="rect">
            <a:avLst/>
          </a:prstGeom>
          <a:noFill/>
          <a:ln w="9525">
            <a:noFill/>
            <a:miter lim="800000"/>
            <a:headEnd/>
            <a:tailEnd/>
          </a:ln>
        </p:spPr>
        <p:txBody>
          <a:bodyPr>
            <a:spAutoFit/>
          </a:bodyPr>
          <a:lstStyle/>
          <a:p>
            <a:pPr algn="ctr" eaLnBrk="0" hangingPunct="0">
              <a:spcBef>
                <a:spcPct val="50000"/>
              </a:spcBef>
            </a:pPr>
            <a:r>
              <a:rPr lang="id-ID" b="1" dirty="0" smtClean="0">
                <a:solidFill>
                  <a:srgbClr val="336600"/>
                </a:solidFill>
              </a:rPr>
              <a:t>    </a:t>
            </a:r>
            <a:r>
              <a:rPr lang="en-US" b="1" dirty="0" smtClean="0">
                <a:solidFill>
                  <a:srgbClr val="336600"/>
                </a:solidFill>
              </a:rPr>
              <a:t>$</a:t>
            </a:r>
            <a:r>
              <a:rPr lang="en-US" b="1" dirty="0">
                <a:solidFill>
                  <a:srgbClr val="336600"/>
                </a:solidFill>
              </a:rPr>
              <a:t>237,000</a:t>
            </a:r>
          </a:p>
        </p:txBody>
      </p:sp>
      <p:sp>
        <p:nvSpPr>
          <p:cNvPr id="49161" name="AutoShape 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9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6">
                                            <p:txEl>
                                              <p:pRg st="2" end="2"/>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915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49159"/>
                                        </p:tgtEl>
                                        <p:attrNameLst>
                                          <p:attrName>style.visibility</p:attrName>
                                        </p:attrNameLst>
                                      </p:cBhvr>
                                      <p:to>
                                        <p:strVal val="visible"/>
                                      </p:to>
                                    </p:set>
                                    <p:animEffect transition="in" filter="slide(fromBottom)">
                                      <p:cBhvr>
                                        <p:cTn id="30"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p:bldP spid="49158" grpId="0" animBg="1"/>
      <p:bldP spid="49159" grpId="0" animBg="1" autoUpdateAnimBg="0"/>
      <p:bldP spid="49160" grpId="0" autoUpdateAnimBg="0"/>
      <p:bldP spid="491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smtClean="0"/>
              <a:t>PENGUNGKAPAN PERSEDIAAN</a:t>
            </a:r>
          </a:p>
        </p:txBody>
      </p:sp>
      <p:sp>
        <p:nvSpPr>
          <p:cNvPr id="65541" name="Rectangle 3"/>
          <p:cNvSpPr>
            <a:spLocks noGrp="1" noChangeArrowheads="1"/>
          </p:cNvSpPr>
          <p:nvPr>
            <p:ph type="body" idx="1"/>
          </p:nvPr>
        </p:nvSpPr>
        <p:spPr/>
        <p:txBody>
          <a:bodyPr/>
          <a:lstStyle/>
          <a:p>
            <a:pPr eaLnBrk="1" hangingPunct="1"/>
            <a:r>
              <a:rPr lang="en-US" dirty="0" err="1" smtClean="0"/>
              <a:t>Kebijakan</a:t>
            </a:r>
            <a:r>
              <a:rPr lang="en-US" dirty="0" smtClean="0"/>
              <a:t> </a:t>
            </a:r>
            <a:r>
              <a:rPr lang="en-US" dirty="0" err="1" smtClean="0"/>
              <a:t>akuntansi</a:t>
            </a:r>
            <a:r>
              <a:rPr lang="en-US" dirty="0" smtClean="0"/>
              <a:t> yang </a:t>
            </a:r>
            <a:r>
              <a:rPr lang="en-US" dirty="0" err="1" smtClean="0"/>
              <a:t>digunakan</a:t>
            </a:r>
            <a:endParaRPr lang="en-US" dirty="0" smtClean="0"/>
          </a:p>
          <a:p>
            <a:pPr eaLnBrk="1" hangingPunct="1"/>
            <a:r>
              <a:rPr lang="en-US" dirty="0" err="1" smtClean="0"/>
              <a:t>Penjelasan</a:t>
            </a:r>
            <a:r>
              <a:rPr lang="en-US" dirty="0" smtClean="0"/>
              <a:t> </a:t>
            </a:r>
            <a:r>
              <a:rPr lang="en-US" dirty="0" err="1" smtClean="0"/>
              <a:t>lebih</a:t>
            </a:r>
            <a:r>
              <a:rPr lang="en-US" dirty="0" smtClean="0"/>
              <a:t> </a:t>
            </a:r>
            <a:r>
              <a:rPr lang="en-US" dirty="0" err="1" smtClean="0"/>
              <a:t>lanjut</a:t>
            </a:r>
            <a:r>
              <a:rPr lang="en-US" dirty="0" smtClean="0"/>
              <a:t> </a:t>
            </a:r>
            <a:r>
              <a:rPr lang="en-US" dirty="0" err="1" smtClean="0"/>
              <a:t>tentang</a:t>
            </a:r>
            <a:r>
              <a:rPr lang="en-US" dirty="0" smtClean="0"/>
              <a:t> </a:t>
            </a:r>
            <a:r>
              <a:rPr lang="en-US" dirty="0" err="1" smtClean="0"/>
              <a:t>cakupan</a:t>
            </a:r>
            <a:r>
              <a:rPr lang="en-US" dirty="0" smtClean="0"/>
              <a:t> </a:t>
            </a:r>
            <a:r>
              <a:rPr lang="en-US" dirty="0" err="1" smtClean="0"/>
              <a:t>persediaan</a:t>
            </a:r>
            <a:endParaRPr lang="en-US" dirty="0" smtClean="0"/>
          </a:p>
          <a:p>
            <a:pPr eaLnBrk="1" hangingPunct="1"/>
            <a:r>
              <a:rPr lang="en-US" dirty="0" err="1" smtClean="0"/>
              <a:t>Kondisi</a:t>
            </a:r>
            <a:r>
              <a:rPr lang="en-US" dirty="0" smtClean="0"/>
              <a:t> </a:t>
            </a:r>
            <a:r>
              <a:rPr lang="en-US" dirty="0" err="1" smtClean="0"/>
              <a:t>persediaan</a:t>
            </a:r>
            <a:endParaRPr lang="en-US" dirty="0" smtClean="0"/>
          </a:p>
          <a:p>
            <a:pPr eaLnBrk="1" hangingPunct="1"/>
            <a:r>
              <a:rPr lang="en-US" dirty="0" smtClean="0"/>
              <a:t>Hal-</a:t>
            </a:r>
            <a:r>
              <a:rPr lang="en-US" dirty="0" err="1" smtClean="0"/>
              <a:t>hal</a:t>
            </a:r>
            <a:r>
              <a:rPr lang="en-US" dirty="0" smtClean="0"/>
              <a:t> lain, </a:t>
            </a:r>
            <a:r>
              <a:rPr lang="en-US" dirty="0" err="1" smtClean="0"/>
              <a:t>misalnya</a:t>
            </a:r>
            <a:r>
              <a:rPr lang="en-US" dirty="0" smtClean="0"/>
              <a:t> </a:t>
            </a:r>
            <a:r>
              <a:rPr lang="en-US" dirty="0" err="1" smtClean="0"/>
              <a:t>peruntukan</a:t>
            </a:r>
            <a:r>
              <a:rPr lang="en-US" dirty="0" smtClean="0"/>
              <a:t> </a:t>
            </a:r>
            <a:r>
              <a:rPr lang="en-US" dirty="0" err="1" smtClean="0"/>
              <a:t>dan</a:t>
            </a:r>
            <a:r>
              <a:rPr lang="en-US" dirty="0" smtClean="0"/>
              <a:t> </a:t>
            </a:r>
            <a:r>
              <a:rPr lang="en-US" dirty="0" err="1" smtClean="0"/>
              <a:t>asal</a:t>
            </a:r>
            <a:r>
              <a:rPr lang="en-US" dirty="0" smtClean="0"/>
              <a:t> </a:t>
            </a:r>
            <a:r>
              <a:rPr lang="en-US" dirty="0" err="1" smtClean="0"/>
              <a:t>persediaan</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en-US" smtClean="0"/>
              <a:t>Contoh Soal</a:t>
            </a:r>
          </a:p>
        </p:txBody>
      </p:sp>
      <p:sp>
        <p:nvSpPr>
          <p:cNvPr id="66565" name="Text Box 3"/>
          <p:cNvSpPr txBox="1">
            <a:spLocks noChangeArrowheads="1"/>
          </p:cNvSpPr>
          <p:nvPr/>
        </p:nvSpPr>
        <p:spPr bwMode="auto">
          <a:xfrm>
            <a:off x="152400" y="1828800"/>
            <a:ext cx="8839200" cy="4846007"/>
          </a:xfrm>
          <a:prstGeom prst="rect">
            <a:avLst/>
          </a:prstGeom>
          <a:noFill/>
          <a:ln w="9525">
            <a:noFill/>
            <a:miter lim="800000"/>
            <a:headEnd/>
            <a:tailEnd/>
          </a:ln>
        </p:spPr>
        <p:txBody>
          <a:bodyPr>
            <a:spAutoFit/>
          </a:bodyPr>
          <a:lstStyle/>
          <a:p>
            <a:pPr eaLnBrk="1" hangingPunct="1">
              <a:spcBef>
                <a:spcPct val="50000"/>
              </a:spcBef>
            </a:pPr>
            <a:r>
              <a:rPr lang="en-US" sz="2400" b="1" dirty="0" err="1">
                <a:latin typeface="Times New Roman" pitchFamily="18" charset="0"/>
              </a:rPr>
              <a:t>Soal</a:t>
            </a:r>
            <a:r>
              <a:rPr lang="en-US" sz="2400" b="1" dirty="0">
                <a:latin typeface="Times New Roman" pitchFamily="18" charset="0"/>
              </a:rPr>
              <a:t> 1</a:t>
            </a:r>
          </a:p>
          <a:p>
            <a:pPr eaLnBrk="1" hangingPunct="1">
              <a:lnSpc>
                <a:spcPct val="70000"/>
              </a:lnSpc>
              <a:spcBef>
                <a:spcPct val="50000"/>
              </a:spcBef>
            </a:pPr>
            <a:r>
              <a:rPr lang="en-US" sz="2000" dirty="0" err="1">
                <a:latin typeface="Times New Roman" pitchFamily="18" charset="0"/>
              </a:rPr>
              <a:t>Transaksi-transaksi</a:t>
            </a:r>
            <a:r>
              <a:rPr lang="en-US" sz="2000" dirty="0">
                <a:latin typeface="Times New Roman" pitchFamily="18" charset="0"/>
              </a:rPr>
              <a:t> </a:t>
            </a:r>
            <a:r>
              <a:rPr lang="en-US" sz="2000" dirty="0" err="1">
                <a:latin typeface="Times New Roman" pitchFamily="18" charset="0"/>
              </a:rPr>
              <a:t>dibawah</a:t>
            </a:r>
            <a:r>
              <a:rPr lang="en-US" sz="2000" dirty="0">
                <a:latin typeface="Times New Roman" pitchFamily="18" charset="0"/>
              </a:rPr>
              <a:t> </a:t>
            </a:r>
            <a:r>
              <a:rPr lang="en-US" sz="2000" dirty="0" err="1">
                <a:latin typeface="Times New Roman" pitchFamily="18" charset="0"/>
              </a:rPr>
              <a:t>ini</a:t>
            </a:r>
            <a:r>
              <a:rPr lang="en-US" sz="2000" dirty="0">
                <a:latin typeface="Times New Roman" pitchFamily="18" charset="0"/>
              </a:rPr>
              <a:t> </a:t>
            </a:r>
            <a:r>
              <a:rPr lang="en-US" sz="2000" dirty="0" err="1">
                <a:latin typeface="Times New Roman" pitchFamily="18" charset="0"/>
              </a:rPr>
              <a:t>adalah</a:t>
            </a:r>
            <a:r>
              <a:rPr lang="en-US" sz="2000" dirty="0">
                <a:latin typeface="Times New Roman" pitchFamily="18" charset="0"/>
              </a:rPr>
              <a:t> </a:t>
            </a:r>
            <a:r>
              <a:rPr lang="en-US" sz="2000" dirty="0" err="1">
                <a:latin typeface="Times New Roman" pitchFamily="18" charset="0"/>
              </a:rPr>
              <a:t>transaksi-transaksi</a:t>
            </a:r>
            <a:r>
              <a:rPr lang="en-US" sz="2000" dirty="0">
                <a:latin typeface="Times New Roman" pitchFamily="18" charset="0"/>
              </a:rPr>
              <a:t> yang </a:t>
            </a:r>
            <a:r>
              <a:rPr lang="en-US" sz="2000" dirty="0" err="1">
                <a:latin typeface="Times New Roman" pitchFamily="18" charset="0"/>
              </a:rPr>
              <a:t>bersangkutan</a:t>
            </a:r>
            <a:r>
              <a:rPr lang="en-US" sz="2000" dirty="0">
                <a:latin typeface="Times New Roman" pitchFamily="18" charset="0"/>
              </a:rPr>
              <a:t> </a:t>
            </a:r>
            <a:r>
              <a:rPr lang="en-US" sz="2000" dirty="0" err="1">
                <a:latin typeface="Times New Roman" pitchFamily="18" charset="0"/>
              </a:rPr>
              <a:t>dengan</a:t>
            </a:r>
            <a:r>
              <a:rPr lang="en-US" sz="2000" dirty="0">
                <a:latin typeface="Times New Roman" pitchFamily="18" charset="0"/>
              </a:rPr>
              <a:t> </a:t>
            </a:r>
            <a:r>
              <a:rPr lang="en-US" sz="2000" dirty="0" err="1">
                <a:latin typeface="Times New Roman" pitchFamily="18" charset="0"/>
              </a:rPr>
              <a:t>jual</a:t>
            </a:r>
            <a:r>
              <a:rPr lang="en-US" sz="2000" dirty="0">
                <a:latin typeface="Times New Roman" pitchFamily="18" charset="0"/>
              </a:rPr>
              <a:t> </a:t>
            </a:r>
            <a:r>
              <a:rPr lang="en-US" sz="2000" dirty="0" err="1">
                <a:latin typeface="Times New Roman" pitchFamily="18" charset="0"/>
              </a:rPr>
              <a:t>beli</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a:t>
            </a:r>
            <a:r>
              <a:rPr lang="en-US" sz="2000" dirty="0" err="1">
                <a:latin typeface="Times New Roman" pitchFamily="18" charset="0"/>
              </a:rPr>
              <a:t>dagangan</a:t>
            </a:r>
            <a:r>
              <a:rPr lang="en-US" sz="2000" dirty="0">
                <a:latin typeface="Times New Roman" pitchFamily="18" charset="0"/>
              </a:rPr>
              <a:t> UD </a:t>
            </a:r>
            <a:r>
              <a:rPr lang="en-US" sz="2000" dirty="0" err="1">
                <a:latin typeface="Times New Roman" pitchFamily="18" charset="0"/>
              </a:rPr>
              <a:t>Setia</a:t>
            </a:r>
            <a:r>
              <a:rPr lang="en-US" sz="2000" dirty="0">
                <a:latin typeface="Times New Roman" pitchFamily="18" charset="0"/>
              </a:rPr>
              <a:t> :</a:t>
            </a:r>
          </a:p>
          <a:p>
            <a:pPr eaLnBrk="1" hangingPunct="1">
              <a:lnSpc>
                <a:spcPct val="70000"/>
              </a:lnSpc>
              <a:spcBef>
                <a:spcPct val="50000"/>
              </a:spcBef>
            </a:pPr>
            <a:r>
              <a:rPr lang="en-US" sz="2000" dirty="0" smtClean="0">
                <a:latin typeface="Times New Roman" pitchFamily="18" charset="0"/>
              </a:rPr>
              <a:t>01/</a:t>
            </a:r>
            <a:r>
              <a:rPr lang="id-ID" sz="2000" dirty="0" smtClean="0">
                <a:latin typeface="Times New Roman" pitchFamily="18" charset="0"/>
              </a:rPr>
              <a:t>0</a:t>
            </a:r>
            <a:r>
              <a:rPr lang="en-US" sz="2000" dirty="0" smtClean="0">
                <a:latin typeface="Times New Roman" pitchFamily="18" charset="0"/>
              </a:rPr>
              <a:t>2  </a:t>
            </a:r>
            <a:r>
              <a:rPr lang="en-US" sz="2000" dirty="0">
                <a:latin typeface="Times New Roman" pitchFamily="18" charset="0"/>
              </a:rPr>
              <a:t>	</a:t>
            </a:r>
            <a:r>
              <a:rPr lang="en-US" sz="2000" dirty="0" err="1">
                <a:latin typeface="Times New Roman" pitchFamily="18" charset="0"/>
              </a:rPr>
              <a:t>Dibeli</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a:t>
            </a:r>
            <a:r>
              <a:rPr lang="en-US" sz="2000" dirty="0" err="1">
                <a:latin typeface="Times New Roman" pitchFamily="18" charset="0"/>
              </a:rPr>
              <a:t>dagang</a:t>
            </a:r>
            <a:r>
              <a:rPr lang="en-US" sz="2000" dirty="0">
                <a:latin typeface="Times New Roman" pitchFamily="18" charset="0"/>
              </a:rPr>
              <a:t> </a:t>
            </a:r>
            <a:r>
              <a:rPr lang="en-US" sz="2000" dirty="0" err="1">
                <a:latin typeface="Times New Roman" pitchFamily="18" charset="0"/>
              </a:rPr>
              <a:t>dari</a:t>
            </a:r>
            <a:r>
              <a:rPr lang="en-US" sz="2000" dirty="0">
                <a:latin typeface="Times New Roman" pitchFamily="18" charset="0"/>
              </a:rPr>
              <a:t> FA </a:t>
            </a:r>
            <a:r>
              <a:rPr lang="en-US" sz="2000" dirty="0" err="1">
                <a:latin typeface="Times New Roman" pitchFamily="18" charset="0"/>
              </a:rPr>
              <a:t>Berkat</a:t>
            </a:r>
            <a:r>
              <a:rPr lang="en-US" sz="2000" dirty="0">
                <a:latin typeface="Times New Roman" pitchFamily="18" charset="0"/>
              </a:rPr>
              <a:t> </a:t>
            </a:r>
            <a:r>
              <a:rPr lang="en-US" sz="2000" dirty="0" err="1">
                <a:latin typeface="Times New Roman" pitchFamily="18" charset="0"/>
              </a:rPr>
              <a:t>dengan</a:t>
            </a: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Rp</a:t>
            </a:r>
            <a:r>
              <a:rPr lang="en-US" sz="2000" dirty="0">
                <a:latin typeface="Times New Roman" pitchFamily="18" charset="0"/>
              </a:rPr>
              <a:t>. 53.760.000 </a:t>
            </a:r>
            <a:r>
              <a:rPr lang="en-US" sz="2000" dirty="0" err="1">
                <a:latin typeface="Times New Roman" pitchFamily="18" charset="0"/>
              </a:rPr>
              <a:t>dengan</a:t>
            </a:r>
            <a:r>
              <a:rPr lang="en-US" sz="2000" dirty="0">
                <a:latin typeface="Times New Roman" pitchFamily="18" charset="0"/>
              </a:rPr>
              <a:t> 	</a:t>
            </a:r>
            <a:r>
              <a:rPr lang="en-US" sz="2000" dirty="0" err="1">
                <a:latin typeface="Times New Roman" pitchFamily="18" charset="0"/>
              </a:rPr>
              <a:t>pembayaran</a:t>
            </a:r>
            <a:r>
              <a:rPr lang="en-US" sz="2000" dirty="0">
                <a:latin typeface="Times New Roman" pitchFamily="18" charset="0"/>
              </a:rPr>
              <a:t> 2/10 n/30</a:t>
            </a:r>
          </a:p>
          <a:p>
            <a:pPr eaLnBrk="1" hangingPunct="1">
              <a:lnSpc>
                <a:spcPct val="70000"/>
              </a:lnSpc>
              <a:spcBef>
                <a:spcPct val="50000"/>
              </a:spcBef>
            </a:pPr>
            <a:r>
              <a:rPr lang="en-US" sz="2000" dirty="0">
                <a:latin typeface="Times New Roman" pitchFamily="18" charset="0"/>
              </a:rPr>
              <a:t>03/02	</a:t>
            </a:r>
            <a:r>
              <a:rPr lang="en-US" sz="2000" dirty="0" err="1">
                <a:latin typeface="Times New Roman" pitchFamily="18" charset="0"/>
              </a:rPr>
              <a:t>Dibayar</a:t>
            </a:r>
            <a:r>
              <a:rPr lang="en-US" sz="2000" dirty="0">
                <a:latin typeface="Times New Roman" pitchFamily="18" charset="0"/>
              </a:rPr>
              <a:t> </a:t>
            </a:r>
            <a:r>
              <a:rPr lang="en-US" sz="2000" dirty="0" err="1">
                <a:latin typeface="Times New Roman" pitchFamily="18" charset="0"/>
              </a:rPr>
              <a:t>ongkos</a:t>
            </a:r>
            <a:r>
              <a:rPr lang="en-US" sz="2000" dirty="0">
                <a:latin typeface="Times New Roman" pitchFamily="18" charset="0"/>
              </a:rPr>
              <a:t> </a:t>
            </a:r>
            <a:r>
              <a:rPr lang="en-US" sz="2000" dirty="0" err="1">
                <a:latin typeface="Times New Roman" pitchFamily="18" charset="0"/>
              </a:rPr>
              <a:t>angkut</a:t>
            </a:r>
            <a:r>
              <a:rPr lang="en-US" sz="2000" dirty="0">
                <a:latin typeface="Times New Roman" pitchFamily="18" charset="0"/>
              </a:rPr>
              <a:t> </a:t>
            </a:r>
            <a:r>
              <a:rPr lang="en-US" sz="2000" dirty="0" err="1">
                <a:latin typeface="Times New Roman" pitchFamily="18" charset="0"/>
              </a:rPr>
              <a:t>pembelian</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a:t>
            </a:r>
            <a:r>
              <a:rPr lang="en-US" sz="2000" dirty="0" err="1">
                <a:latin typeface="Times New Roman" pitchFamily="18" charset="0"/>
              </a:rPr>
              <a:t>tersebut</a:t>
            </a:r>
            <a:r>
              <a:rPr lang="en-US" sz="2000" dirty="0">
                <a:latin typeface="Times New Roman" pitchFamily="18" charset="0"/>
              </a:rPr>
              <a:t> </a:t>
            </a:r>
            <a:r>
              <a:rPr lang="en-US" sz="2000" dirty="0" err="1">
                <a:latin typeface="Times New Roman" pitchFamily="18" charset="0"/>
              </a:rPr>
              <a:t>Rp</a:t>
            </a:r>
            <a:r>
              <a:rPr lang="en-US" sz="2000" dirty="0">
                <a:latin typeface="Times New Roman" pitchFamily="18" charset="0"/>
              </a:rPr>
              <a:t>. </a:t>
            </a:r>
            <a:r>
              <a:rPr lang="en-US" sz="2000" dirty="0" smtClean="0">
                <a:latin typeface="Times New Roman" pitchFamily="18" charset="0"/>
              </a:rPr>
              <a:t>1.260.00</a:t>
            </a:r>
            <a:r>
              <a:rPr lang="id-ID" sz="2000" dirty="0" smtClean="0">
                <a:latin typeface="Times New Roman" pitchFamily="18" charset="0"/>
              </a:rPr>
              <a:t>0</a:t>
            </a:r>
            <a:endParaRPr lang="en-US" sz="2000" dirty="0">
              <a:latin typeface="Times New Roman" pitchFamily="18" charset="0"/>
            </a:endParaRPr>
          </a:p>
          <a:p>
            <a:pPr eaLnBrk="1" hangingPunct="1">
              <a:lnSpc>
                <a:spcPct val="70000"/>
              </a:lnSpc>
              <a:spcBef>
                <a:spcPct val="50000"/>
              </a:spcBef>
            </a:pPr>
            <a:r>
              <a:rPr lang="en-US" sz="2000" dirty="0">
                <a:latin typeface="Times New Roman" pitchFamily="18" charset="0"/>
              </a:rPr>
              <a:t>07/02	</a:t>
            </a:r>
            <a:r>
              <a:rPr lang="en-US" sz="2000" dirty="0" err="1">
                <a:latin typeface="Times New Roman" pitchFamily="18" charset="0"/>
              </a:rPr>
              <a:t>Dijual</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a:t>
            </a:r>
            <a:r>
              <a:rPr lang="en-US" sz="2000" dirty="0" err="1">
                <a:latin typeface="Times New Roman" pitchFamily="18" charset="0"/>
              </a:rPr>
              <a:t>dagangan</a:t>
            </a:r>
            <a:r>
              <a:rPr lang="en-US" sz="2000" dirty="0">
                <a:latin typeface="Times New Roman" pitchFamily="18" charset="0"/>
              </a:rPr>
              <a:t> </a:t>
            </a:r>
            <a:r>
              <a:rPr lang="en-US" sz="2000" dirty="0" err="1">
                <a:latin typeface="Times New Roman" pitchFamily="18" charset="0"/>
              </a:rPr>
              <a:t>kepada</a:t>
            </a:r>
            <a:r>
              <a:rPr lang="en-US" sz="2000" dirty="0">
                <a:latin typeface="Times New Roman" pitchFamily="18" charset="0"/>
              </a:rPr>
              <a:t> </a:t>
            </a:r>
            <a:r>
              <a:rPr lang="en-US" sz="2000" dirty="0" err="1">
                <a:latin typeface="Times New Roman" pitchFamily="18" charset="0"/>
              </a:rPr>
              <a:t>Toko</a:t>
            </a:r>
            <a:r>
              <a:rPr lang="en-US" sz="2000" dirty="0">
                <a:latin typeface="Times New Roman" pitchFamily="18" charset="0"/>
              </a:rPr>
              <a:t> </a:t>
            </a:r>
            <a:r>
              <a:rPr lang="en-US" sz="2000" dirty="0" err="1">
                <a:latin typeface="Times New Roman" pitchFamily="18" charset="0"/>
              </a:rPr>
              <a:t>Sinar</a:t>
            </a:r>
            <a:r>
              <a:rPr lang="en-US" sz="2000" dirty="0">
                <a:latin typeface="Times New Roman" pitchFamily="18" charset="0"/>
              </a:rPr>
              <a:t> </a:t>
            </a:r>
            <a:r>
              <a:rPr lang="en-US" sz="2000" dirty="0" err="1">
                <a:latin typeface="Times New Roman" pitchFamily="18" charset="0"/>
              </a:rPr>
              <a:t>sebesar</a:t>
            </a:r>
            <a:r>
              <a:rPr lang="en-US" sz="2000" dirty="0">
                <a:latin typeface="Times New Roman" pitchFamily="18" charset="0"/>
              </a:rPr>
              <a:t> </a:t>
            </a:r>
            <a:r>
              <a:rPr lang="en-US" sz="2000" dirty="0" err="1">
                <a:latin typeface="Times New Roman" pitchFamily="18" charset="0"/>
              </a:rPr>
              <a:t>Rp</a:t>
            </a:r>
            <a:r>
              <a:rPr lang="en-US" sz="2000" dirty="0">
                <a:latin typeface="Times New Roman" pitchFamily="18" charset="0"/>
              </a:rPr>
              <a:t>. 41.300.000	</a:t>
            </a:r>
            <a:r>
              <a:rPr lang="en-US" sz="2000" dirty="0" err="1">
                <a:latin typeface="Times New Roman" pitchFamily="18" charset="0"/>
              </a:rPr>
              <a:t>dengan</a:t>
            </a:r>
            <a:r>
              <a:rPr lang="en-US" sz="2000" dirty="0">
                <a:latin typeface="Times New Roman" pitchFamily="18" charset="0"/>
              </a:rPr>
              <a:t> </a:t>
            </a:r>
            <a:r>
              <a:rPr lang="en-US" sz="2000" dirty="0" err="1">
                <a:latin typeface="Times New Roman" pitchFamily="18" charset="0"/>
              </a:rPr>
              <a:t>syarat</a:t>
            </a:r>
            <a:r>
              <a:rPr lang="en-US" sz="2000" dirty="0">
                <a:latin typeface="Times New Roman" pitchFamily="18" charset="0"/>
              </a:rPr>
              <a:t> </a:t>
            </a:r>
            <a:r>
              <a:rPr lang="en-US" sz="2000" dirty="0" err="1">
                <a:latin typeface="Times New Roman" pitchFamily="18" charset="0"/>
              </a:rPr>
              <a:t>pembayaran</a:t>
            </a:r>
            <a:r>
              <a:rPr lang="en-US" sz="2000" dirty="0">
                <a:latin typeface="Times New Roman" pitchFamily="18" charset="0"/>
              </a:rPr>
              <a:t> 1/10 n/30.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pokok</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a:t>
            </a:r>
            <a:r>
              <a:rPr lang="en-US" sz="2000" dirty="0" err="1">
                <a:latin typeface="Times New Roman" pitchFamily="18" charset="0"/>
              </a:rPr>
              <a:t>Rp</a:t>
            </a:r>
            <a:r>
              <a:rPr lang="en-US" sz="2000" dirty="0">
                <a:latin typeface="Times New Roman" pitchFamily="18" charset="0"/>
              </a:rPr>
              <a:t>. 30.250.000</a:t>
            </a:r>
          </a:p>
          <a:p>
            <a:pPr eaLnBrk="1" hangingPunct="1">
              <a:lnSpc>
                <a:spcPct val="70000"/>
              </a:lnSpc>
              <a:spcBef>
                <a:spcPct val="50000"/>
              </a:spcBef>
            </a:pPr>
            <a:r>
              <a:rPr lang="en-US" sz="2000" dirty="0" smtClean="0">
                <a:latin typeface="Times New Roman" pitchFamily="18" charset="0"/>
              </a:rPr>
              <a:t>09/</a:t>
            </a:r>
            <a:r>
              <a:rPr lang="id-ID" sz="2000" smtClean="0">
                <a:latin typeface="Times New Roman" pitchFamily="18" charset="0"/>
              </a:rPr>
              <a:t>0</a:t>
            </a:r>
            <a:r>
              <a:rPr lang="en-US" sz="2000" smtClean="0">
                <a:latin typeface="Times New Roman" pitchFamily="18" charset="0"/>
              </a:rPr>
              <a:t>2 </a:t>
            </a:r>
            <a:r>
              <a:rPr lang="en-US" sz="2000" dirty="0">
                <a:latin typeface="Times New Roman" pitchFamily="18" charset="0"/>
              </a:rPr>
              <a:t>	</a:t>
            </a:r>
            <a:r>
              <a:rPr lang="en-US" sz="2000" dirty="0" err="1">
                <a:latin typeface="Times New Roman" pitchFamily="18" charset="0"/>
              </a:rPr>
              <a:t>Dibayar</a:t>
            </a:r>
            <a:r>
              <a:rPr lang="en-US" sz="2000" dirty="0">
                <a:latin typeface="Times New Roman" pitchFamily="18" charset="0"/>
              </a:rPr>
              <a:t> </a:t>
            </a:r>
            <a:r>
              <a:rPr lang="en-US" sz="2000" dirty="0" err="1">
                <a:latin typeface="Times New Roman" pitchFamily="18" charset="0"/>
              </a:rPr>
              <a:t>pembelian</a:t>
            </a:r>
            <a:r>
              <a:rPr lang="en-US" sz="2000" dirty="0">
                <a:latin typeface="Times New Roman" pitchFamily="18" charset="0"/>
              </a:rPr>
              <a:t> </a:t>
            </a:r>
            <a:r>
              <a:rPr lang="en-US" sz="2000" dirty="0" err="1">
                <a:latin typeface="Times New Roman" pitchFamily="18" charset="0"/>
              </a:rPr>
              <a:t>tanggal</a:t>
            </a:r>
            <a:r>
              <a:rPr lang="en-US" sz="2000" dirty="0">
                <a:latin typeface="Times New Roman" pitchFamily="18" charset="0"/>
              </a:rPr>
              <a:t> 01 </a:t>
            </a:r>
            <a:r>
              <a:rPr lang="en-US" sz="2000" dirty="0" err="1">
                <a:latin typeface="Times New Roman" pitchFamily="18" charset="0"/>
              </a:rPr>
              <a:t>lalu</a:t>
            </a:r>
            <a:endParaRPr lang="en-US" sz="2000" dirty="0">
              <a:latin typeface="Times New Roman" pitchFamily="18" charset="0"/>
            </a:endParaRPr>
          </a:p>
          <a:p>
            <a:pPr eaLnBrk="1" hangingPunct="1">
              <a:lnSpc>
                <a:spcPct val="70000"/>
              </a:lnSpc>
              <a:spcBef>
                <a:spcPct val="50000"/>
              </a:spcBef>
            </a:pPr>
            <a:r>
              <a:rPr lang="en-US" sz="2000" dirty="0">
                <a:latin typeface="Times New Roman" pitchFamily="18" charset="0"/>
              </a:rPr>
              <a:t>11/02 	</a:t>
            </a:r>
            <a:r>
              <a:rPr lang="en-US" sz="2000" dirty="0" err="1">
                <a:latin typeface="Times New Roman" pitchFamily="18" charset="0"/>
              </a:rPr>
              <a:t>Karena</a:t>
            </a:r>
            <a:r>
              <a:rPr lang="en-US" sz="2000" dirty="0">
                <a:latin typeface="Times New Roman" pitchFamily="18" charset="0"/>
              </a:rPr>
              <a:t> </a:t>
            </a:r>
            <a:r>
              <a:rPr lang="en-US" sz="2000" dirty="0" err="1">
                <a:latin typeface="Times New Roman" pitchFamily="18" charset="0"/>
              </a:rPr>
              <a:t>rusak</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yang </a:t>
            </a:r>
            <a:r>
              <a:rPr lang="en-US" sz="2000" dirty="0" err="1">
                <a:latin typeface="Times New Roman" pitchFamily="18" charset="0"/>
              </a:rPr>
              <a:t>dijual</a:t>
            </a:r>
            <a:r>
              <a:rPr lang="en-US" sz="2000" dirty="0">
                <a:latin typeface="Times New Roman" pitchFamily="18" charset="0"/>
              </a:rPr>
              <a:t> </a:t>
            </a:r>
            <a:r>
              <a:rPr lang="en-US" sz="2000" dirty="0" err="1">
                <a:latin typeface="Times New Roman" pitchFamily="18" charset="0"/>
              </a:rPr>
              <a:t>tanggal</a:t>
            </a:r>
            <a:r>
              <a:rPr lang="en-US" sz="2000" dirty="0">
                <a:latin typeface="Times New Roman" pitchFamily="18" charset="0"/>
              </a:rPr>
              <a:t> 07 yang </a:t>
            </a:r>
            <a:r>
              <a:rPr lang="en-US" sz="2000" dirty="0" err="1">
                <a:latin typeface="Times New Roman" pitchFamily="18" charset="0"/>
              </a:rPr>
              <a:t>lalu</a:t>
            </a:r>
            <a:r>
              <a:rPr lang="en-US" sz="2000" dirty="0">
                <a:latin typeface="Times New Roman" pitchFamily="18" charset="0"/>
              </a:rPr>
              <a:t> </a:t>
            </a:r>
            <a:r>
              <a:rPr lang="en-US" sz="2000" dirty="0" err="1">
                <a:latin typeface="Times New Roman" pitchFamily="18" charset="0"/>
              </a:rPr>
              <a:t>dikembalikan</a:t>
            </a: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pokok</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yang </a:t>
            </a:r>
            <a:r>
              <a:rPr lang="en-US" sz="2000" dirty="0" err="1">
                <a:latin typeface="Times New Roman" pitchFamily="18" charset="0"/>
              </a:rPr>
              <a:t>diterima</a:t>
            </a:r>
            <a:r>
              <a:rPr lang="en-US" sz="2000" dirty="0">
                <a:latin typeface="Times New Roman" pitchFamily="18" charset="0"/>
              </a:rPr>
              <a:t> </a:t>
            </a:r>
            <a:r>
              <a:rPr lang="en-US" sz="2000" dirty="0" err="1">
                <a:latin typeface="Times New Roman" pitchFamily="18" charset="0"/>
              </a:rPr>
              <a:t>kembali</a:t>
            </a:r>
            <a:r>
              <a:rPr lang="en-US" sz="2000" dirty="0">
                <a:latin typeface="Times New Roman" pitchFamily="18" charset="0"/>
              </a:rPr>
              <a:t> </a:t>
            </a:r>
            <a:r>
              <a:rPr lang="en-US" sz="2000" dirty="0" err="1">
                <a:latin typeface="Times New Roman" pitchFamily="18" charset="0"/>
              </a:rPr>
              <a:t>itu</a:t>
            </a:r>
            <a:r>
              <a:rPr lang="en-US" sz="2000" dirty="0">
                <a:latin typeface="Times New Roman" pitchFamily="18" charset="0"/>
              </a:rPr>
              <a:t> </a:t>
            </a:r>
            <a:r>
              <a:rPr lang="en-US" sz="2000" dirty="0" err="1">
                <a:latin typeface="Times New Roman" pitchFamily="18" charset="0"/>
              </a:rPr>
              <a:t>Rp</a:t>
            </a:r>
            <a:r>
              <a:rPr lang="en-US" sz="2000" dirty="0">
                <a:latin typeface="Times New Roman" pitchFamily="18" charset="0"/>
              </a:rPr>
              <a:t>. 1.750.000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jualnya</a:t>
            </a:r>
            <a:r>
              <a:rPr lang="en-US" sz="2000" dirty="0">
                <a:latin typeface="Times New Roman" pitchFamily="18" charset="0"/>
              </a:rPr>
              <a:t> </a:t>
            </a:r>
            <a:r>
              <a:rPr lang="en-US" sz="2000" dirty="0" err="1">
                <a:latin typeface="Times New Roman" pitchFamily="18" charset="0"/>
              </a:rPr>
              <a:t>Rp</a:t>
            </a:r>
            <a:r>
              <a:rPr lang="en-US" sz="2000" dirty="0">
                <a:latin typeface="Times New Roman" pitchFamily="18" charset="0"/>
              </a:rPr>
              <a:t>. 2.380.000</a:t>
            </a:r>
          </a:p>
          <a:p>
            <a:pPr eaLnBrk="1" hangingPunct="1">
              <a:lnSpc>
                <a:spcPct val="70000"/>
              </a:lnSpc>
              <a:spcBef>
                <a:spcPct val="50000"/>
              </a:spcBef>
            </a:pPr>
            <a:r>
              <a:rPr lang="en-US" sz="2000" dirty="0">
                <a:latin typeface="Times New Roman" pitchFamily="18" charset="0"/>
              </a:rPr>
              <a:t>13/02	</a:t>
            </a:r>
            <a:r>
              <a:rPr lang="en-US" sz="2000" dirty="0" err="1">
                <a:latin typeface="Times New Roman" pitchFamily="18" charset="0"/>
              </a:rPr>
              <a:t>Diterima</a:t>
            </a:r>
            <a:r>
              <a:rPr lang="en-US" sz="2000" dirty="0">
                <a:latin typeface="Times New Roman" pitchFamily="18" charset="0"/>
              </a:rPr>
              <a:t> </a:t>
            </a:r>
            <a:r>
              <a:rPr lang="en-US" sz="2000" dirty="0" err="1">
                <a:latin typeface="Times New Roman" pitchFamily="18" charset="0"/>
              </a:rPr>
              <a:t>pembayaran</a:t>
            </a:r>
            <a:r>
              <a:rPr lang="en-US" sz="2000" dirty="0">
                <a:latin typeface="Times New Roman" pitchFamily="18" charset="0"/>
              </a:rPr>
              <a:t> </a:t>
            </a:r>
            <a:r>
              <a:rPr lang="en-US" sz="2000" dirty="0" err="1">
                <a:latin typeface="Times New Roman" pitchFamily="18" charset="0"/>
              </a:rPr>
              <a:t>harga</a:t>
            </a:r>
            <a:r>
              <a:rPr lang="en-US" sz="2000" dirty="0">
                <a:latin typeface="Times New Roman" pitchFamily="18" charset="0"/>
              </a:rPr>
              <a:t> </a:t>
            </a:r>
            <a:r>
              <a:rPr lang="en-US" sz="2000" dirty="0" err="1">
                <a:latin typeface="Times New Roman" pitchFamily="18" charset="0"/>
              </a:rPr>
              <a:t>barang</a:t>
            </a:r>
            <a:r>
              <a:rPr lang="en-US" sz="2000" dirty="0">
                <a:latin typeface="Times New Roman" pitchFamily="18" charset="0"/>
              </a:rPr>
              <a:t> yang </a:t>
            </a:r>
            <a:r>
              <a:rPr lang="en-US" sz="2000" dirty="0" err="1">
                <a:latin typeface="Times New Roman" pitchFamily="18" charset="0"/>
              </a:rPr>
              <a:t>dijual</a:t>
            </a:r>
            <a:r>
              <a:rPr lang="en-US" sz="2000" dirty="0">
                <a:latin typeface="Times New Roman" pitchFamily="18" charset="0"/>
              </a:rPr>
              <a:t> </a:t>
            </a:r>
            <a:r>
              <a:rPr lang="en-US" sz="2000" dirty="0" err="1">
                <a:latin typeface="Times New Roman" pitchFamily="18" charset="0"/>
              </a:rPr>
              <a:t>pada</a:t>
            </a:r>
            <a:r>
              <a:rPr lang="en-US" sz="2000" dirty="0">
                <a:latin typeface="Times New Roman" pitchFamily="18" charset="0"/>
              </a:rPr>
              <a:t> </a:t>
            </a:r>
            <a:r>
              <a:rPr lang="en-US" sz="2000" dirty="0" err="1">
                <a:latin typeface="Times New Roman" pitchFamily="18" charset="0"/>
              </a:rPr>
              <a:t>tanggal</a:t>
            </a:r>
            <a:r>
              <a:rPr lang="en-US" sz="2000" dirty="0">
                <a:latin typeface="Times New Roman" pitchFamily="18" charset="0"/>
              </a:rPr>
              <a:t> 07 </a:t>
            </a:r>
            <a:r>
              <a:rPr lang="en-US" sz="2000" dirty="0" err="1">
                <a:latin typeface="Times New Roman" pitchFamily="18" charset="0"/>
              </a:rPr>
              <a:t>lalu</a:t>
            </a:r>
            <a:endParaRPr lang="en-US" sz="2000" dirty="0">
              <a:latin typeface="Times New Roman" pitchFamily="18" charset="0"/>
            </a:endParaRPr>
          </a:p>
          <a:p>
            <a:pPr eaLnBrk="1" hangingPunct="1">
              <a:lnSpc>
                <a:spcPct val="70000"/>
              </a:lnSpc>
              <a:spcBef>
                <a:spcPct val="50000"/>
              </a:spcBef>
            </a:pPr>
            <a:r>
              <a:rPr lang="en-US" sz="2000" dirty="0" err="1">
                <a:latin typeface="Times New Roman" pitchFamily="18" charset="0"/>
              </a:rPr>
              <a:t>Diminta</a:t>
            </a:r>
            <a:r>
              <a:rPr lang="en-US" sz="2000" dirty="0">
                <a:latin typeface="Times New Roman" pitchFamily="18" charset="0"/>
              </a:rPr>
              <a:t> : </a:t>
            </a:r>
            <a:r>
              <a:rPr lang="en-US" sz="2000" dirty="0" err="1">
                <a:latin typeface="Times New Roman" pitchFamily="18" charset="0"/>
              </a:rPr>
              <a:t>Jurnal</a:t>
            </a:r>
            <a:r>
              <a:rPr lang="en-US" sz="2000" dirty="0">
                <a:latin typeface="Times New Roman" pitchFamily="18" charset="0"/>
              </a:rPr>
              <a:t> </a:t>
            </a:r>
            <a:r>
              <a:rPr lang="en-US" sz="2000" dirty="0" err="1">
                <a:latin typeface="Times New Roman" pitchFamily="18" charset="0"/>
              </a:rPr>
              <a:t>transaksi</a:t>
            </a:r>
            <a:r>
              <a:rPr lang="en-US" sz="2000" dirty="0">
                <a:latin typeface="Times New Roman" pitchFamily="18" charset="0"/>
              </a:rPr>
              <a:t> </a:t>
            </a:r>
            <a:r>
              <a:rPr lang="en-US" sz="2000" dirty="0" err="1">
                <a:latin typeface="Times New Roman" pitchFamily="18" charset="0"/>
              </a:rPr>
              <a:t>di</a:t>
            </a:r>
            <a:r>
              <a:rPr lang="en-US" sz="2000" dirty="0">
                <a:latin typeface="Times New Roman" pitchFamily="18" charset="0"/>
              </a:rPr>
              <a:t> </a:t>
            </a:r>
            <a:r>
              <a:rPr lang="en-US" sz="2000" dirty="0" err="1">
                <a:latin typeface="Times New Roman" pitchFamily="18" charset="0"/>
              </a:rPr>
              <a:t>atas</a:t>
            </a:r>
            <a:r>
              <a:rPr lang="en-US" sz="2000" dirty="0">
                <a:latin typeface="Times New Roman" pitchFamily="18" charset="0"/>
              </a:rPr>
              <a:t> </a:t>
            </a:r>
            <a:r>
              <a:rPr lang="en-US" sz="2000" dirty="0" err="1">
                <a:latin typeface="Times New Roman" pitchFamily="18" charset="0"/>
              </a:rPr>
              <a:t>dengan</a:t>
            </a:r>
            <a:r>
              <a:rPr lang="en-US" sz="2000" dirty="0">
                <a:latin typeface="Times New Roman" pitchFamily="18" charset="0"/>
              </a:rPr>
              <a:t> </a:t>
            </a:r>
            <a:r>
              <a:rPr lang="en-US" sz="2000" dirty="0" err="1">
                <a:latin typeface="Times New Roman" pitchFamily="18" charset="0"/>
              </a:rPr>
              <a:t>metode</a:t>
            </a:r>
            <a:r>
              <a:rPr lang="en-US" sz="2000" dirty="0">
                <a:latin typeface="Times New Roman" pitchFamily="18" charset="0"/>
              </a:rPr>
              <a:t> </a:t>
            </a:r>
            <a:r>
              <a:rPr lang="en-US" sz="2000" dirty="0" err="1">
                <a:latin typeface="Times New Roman" pitchFamily="18" charset="0"/>
              </a:rPr>
              <a:t>fisik</a:t>
            </a:r>
            <a:r>
              <a:rPr lang="en-US" sz="2000" dirty="0">
                <a:latin typeface="Times New Roman" pitchFamily="18" charset="0"/>
              </a:rPr>
              <a:t> </a:t>
            </a:r>
            <a:r>
              <a:rPr lang="en-US" sz="2000" dirty="0" err="1">
                <a:latin typeface="Times New Roman" pitchFamily="18" charset="0"/>
              </a:rPr>
              <a:t>atau</a:t>
            </a:r>
            <a:r>
              <a:rPr lang="en-US" sz="2000" dirty="0">
                <a:latin typeface="Times New Roman" pitchFamily="18" charset="0"/>
              </a:rPr>
              <a:t> </a:t>
            </a:r>
            <a:r>
              <a:rPr lang="en-US" sz="2000" dirty="0" err="1">
                <a:latin typeface="Times New Roman" pitchFamily="18" charset="0"/>
              </a:rPr>
              <a:t>perpectual</a:t>
            </a:r>
            <a:endParaRPr lang="en-US" sz="2000" dirty="0">
              <a:latin typeface="Times New Roman" pitchFamily="18" charset="0"/>
            </a:endParaRPr>
          </a:p>
          <a:p>
            <a:pPr eaLnBrk="1" hangingPunct="1">
              <a:lnSpc>
                <a:spcPct val="60000"/>
              </a:lnSpc>
              <a:spcBef>
                <a:spcPct val="50000"/>
              </a:spcBef>
            </a:pPr>
            <a:endParaRPr 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smtClean="0"/>
              <a:t>Contoh Soal</a:t>
            </a:r>
          </a:p>
        </p:txBody>
      </p:sp>
      <p:sp>
        <p:nvSpPr>
          <p:cNvPr id="67589" name="Text Box 3"/>
          <p:cNvSpPr txBox="1">
            <a:spLocks noChangeArrowheads="1"/>
          </p:cNvSpPr>
          <p:nvPr/>
        </p:nvSpPr>
        <p:spPr bwMode="auto">
          <a:xfrm>
            <a:off x="304800" y="1557338"/>
            <a:ext cx="8534400" cy="4856714"/>
          </a:xfrm>
          <a:prstGeom prst="rect">
            <a:avLst/>
          </a:prstGeom>
          <a:noFill/>
          <a:ln w="9525">
            <a:noFill/>
            <a:miter lim="800000"/>
            <a:headEnd/>
            <a:tailEnd/>
          </a:ln>
        </p:spPr>
        <p:txBody>
          <a:bodyPr>
            <a:spAutoFit/>
          </a:bodyPr>
          <a:lstStyle/>
          <a:p>
            <a:pPr eaLnBrk="1" hangingPunct="1">
              <a:spcBef>
                <a:spcPct val="50000"/>
              </a:spcBef>
            </a:pPr>
            <a:r>
              <a:rPr lang="en-US" sz="2400" b="1" dirty="0" err="1">
                <a:latin typeface="Times New Roman" pitchFamily="18" charset="0"/>
              </a:rPr>
              <a:t>Soal</a:t>
            </a:r>
            <a:r>
              <a:rPr lang="en-US" sz="2400" b="1" dirty="0">
                <a:latin typeface="Times New Roman" pitchFamily="18" charset="0"/>
              </a:rPr>
              <a:t> 2</a:t>
            </a:r>
          </a:p>
          <a:p>
            <a:pPr eaLnBrk="1" hangingPunct="1">
              <a:lnSpc>
                <a:spcPct val="70000"/>
              </a:lnSpc>
              <a:spcBef>
                <a:spcPct val="50000"/>
              </a:spcBef>
            </a:pPr>
            <a:r>
              <a:rPr lang="en-US" sz="2400" dirty="0">
                <a:latin typeface="Times New Roman" pitchFamily="18" charset="0"/>
              </a:rPr>
              <a:t>Dari </a:t>
            </a:r>
            <a:r>
              <a:rPr lang="en-US" sz="2400" dirty="0" err="1">
                <a:latin typeface="Times New Roman" pitchFamily="18" charset="0"/>
              </a:rPr>
              <a:t>catatan</a:t>
            </a:r>
            <a:r>
              <a:rPr lang="en-US" sz="2400" dirty="0">
                <a:latin typeface="Times New Roman" pitchFamily="18" charset="0"/>
              </a:rPr>
              <a:t> </a:t>
            </a:r>
            <a:r>
              <a:rPr lang="en-US" sz="2400" dirty="0" err="1">
                <a:latin typeface="Times New Roman" pitchFamily="18" charset="0"/>
              </a:rPr>
              <a:t>perusahaan</a:t>
            </a:r>
            <a:r>
              <a:rPr lang="en-US" sz="2400" dirty="0">
                <a:latin typeface="Times New Roman" pitchFamily="18" charset="0"/>
              </a:rPr>
              <a:t> </a:t>
            </a:r>
            <a:r>
              <a:rPr lang="en-US" sz="2400" dirty="0" err="1">
                <a:latin typeface="Times New Roman" pitchFamily="18" charset="0"/>
              </a:rPr>
              <a:t>diperoleh</a:t>
            </a:r>
            <a:r>
              <a:rPr lang="en-US" sz="2400" dirty="0">
                <a:latin typeface="Times New Roman" pitchFamily="18" charset="0"/>
              </a:rPr>
              <a:t> </a:t>
            </a:r>
            <a:r>
              <a:rPr lang="en-US" sz="2400" dirty="0" err="1">
                <a:latin typeface="Times New Roman" pitchFamily="18" charset="0"/>
              </a:rPr>
              <a:t>keterangan-keterangan</a:t>
            </a:r>
            <a:r>
              <a:rPr lang="en-US" sz="2400" dirty="0">
                <a:latin typeface="Times New Roman" pitchFamily="18" charset="0"/>
              </a:rPr>
              <a:t> </a:t>
            </a:r>
            <a:r>
              <a:rPr lang="en-US" sz="2400" dirty="0" err="1">
                <a:latin typeface="Times New Roman" pitchFamily="18" charset="0"/>
              </a:rPr>
              <a:t>sebagai</a:t>
            </a:r>
            <a:r>
              <a:rPr lang="en-US" sz="2400" dirty="0">
                <a:latin typeface="Times New Roman" pitchFamily="18" charset="0"/>
              </a:rPr>
              <a:t> </a:t>
            </a:r>
            <a:r>
              <a:rPr lang="en-US" sz="2400" dirty="0" err="1">
                <a:latin typeface="Times New Roman" pitchFamily="18" charset="0"/>
              </a:rPr>
              <a:t>berikut</a:t>
            </a:r>
            <a:r>
              <a:rPr lang="en-US" sz="2400" dirty="0">
                <a:latin typeface="Times New Roman" pitchFamily="18" charset="0"/>
              </a:rPr>
              <a:t> :</a:t>
            </a:r>
          </a:p>
          <a:p>
            <a:pPr eaLnBrk="1" hangingPunct="1">
              <a:lnSpc>
                <a:spcPct val="60000"/>
              </a:lnSpc>
              <a:spcBef>
                <a:spcPct val="50000"/>
              </a:spcBef>
            </a:pPr>
            <a:r>
              <a:rPr lang="en-US" sz="2400" dirty="0" err="1">
                <a:latin typeface="Times New Roman" pitchFamily="18" charset="0"/>
              </a:rPr>
              <a:t>Persediaan</a:t>
            </a:r>
            <a:r>
              <a:rPr lang="en-US" sz="2400" dirty="0">
                <a:latin typeface="Times New Roman" pitchFamily="18" charset="0"/>
              </a:rPr>
              <a:t> </a:t>
            </a:r>
            <a:r>
              <a:rPr lang="en-US" sz="2400" dirty="0" err="1">
                <a:latin typeface="Times New Roman" pitchFamily="18" charset="0"/>
              </a:rPr>
              <a:t>awal</a:t>
            </a:r>
            <a:r>
              <a:rPr lang="en-US" sz="2400" dirty="0">
                <a:latin typeface="Times New Roman" pitchFamily="18" charset="0"/>
              </a:rPr>
              <a:t> 300 unit @ </a:t>
            </a:r>
            <a:r>
              <a:rPr lang="en-US" sz="2400" dirty="0" err="1">
                <a:latin typeface="Times New Roman" pitchFamily="18" charset="0"/>
              </a:rPr>
              <a:t>Rp</a:t>
            </a:r>
            <a:r>
              <a:rPr lang="en-US" sz="2400" dirty="0">
                <a:latin typeface="Times New Roman" pitchFamily="18" charset="0"/>
              </a:rPr>
              <a:t>. </a:t>
            </a:r>
            <a:r>
              <a:rPr lang="en-US" sz="2400" dirty="0" smtClean="0">
                <a:latin typeface="Times New Roman" pitchFamily="18" charset="0"/>
              </a:rPr>
              <a:t>60/unit</a:t>
            </a:r>
            <a:r>
              <a:rPr lang="id-ID" sz="2400" dirty="0" smtClean="0">
                <a:latin typeface="Times New Roman" pitchFamily="18" charset="0"/>
              </a:rPr>
              <a:t> </a:t>
            </a:r>
            <a:endParaRPr lang="en-US" sz="2400" dirty="0">
              <a:latin typeface="Times New Roman" pitchFamily="18" charset="0"/>
            </a:endParaRPr>
          </a:p>
          <a:p>
            <a:pPr eaLnBrk="1" hangingPunct="1">
              <a:lnSpc>
                <a:spcPct val="60000"/>
              </a:lnSpc>
              <a:spcBef>
                <a:spcPct val="50000"/>
              </a:spcBef>
            </a:pPr>
            <a:r>
              <a:rPr lang="en-US" sz="2400" dirty="0">
                <a:latin typeface="Times New Roman" pitchFamily="18" charset="0"/>
              </a:rPr>
              <a:t>03/12	</a:t>
            </a:r>
            <a:r>
              <a:rPr lang="en-US" sz="2400" dirty="0" err="1">
                <a:latin typeface="Times New Roman" pitchFamily="18" charset="0"/>
              </a:rPr>
              <a:t>Pembelian</a:t>
            </a:r>
            <a:r>
              <a:rPr lang="en-US" sz="2400" dirty="0">
                <a:latin typeface="Times New Roman" pitchFamily="18" charset="0"/>
              </a:rPr>
              <a:t> 750 unit 	@ </a:t>
            </a:r>
            <a:r>
              <a:rPr lang="en-US" sz="2400" dirty="0" err="1">
                <a:latin typeface="Times New Roman" pitchFamily="18" charset="0"/>
              </a:rPr>
              <a:t>Rp</a:t>
            </a:r>
            <a:r>
              <a:rPr lang="en-US" sz="2400" dirty="0">
                <a:latin typeface="Times New Roman" pitchFamily="18" charset="0"/>
              </a:rPr>
              <a:t>. 63/unit</a:t>
            </a:r>
          </a:p>
          <a:p>
            <a:pPr eaLnBrk="1" hangingPunct="1">
              <a:lnSpc>
                <a:spcPct val="60000"/>
              </a:lnSpc>
              <a:spcBef>
                <a:spcPct val="50000"/>
              </a:spcBef>
            </a:pPr>
            <a:r>
              <a:rPr lang="id-ID" sz="2400" dirty="0" smtClean="0">
                <a:latin typeface="Times New Roman" pitchFamily="18" charset="0"/>
              </a:rPr>
              <a:t>5/12	Penjualan 500 unit dengan harga Rp 35000</a:t>
            </a:r>
          </a:p>
          <a:p>
            <a:pPr eaLnBrk="1" hangingPunct="1">
              <a:lnSpc>
                <a:spcPct val="60000"/>
              </a:lnSpc>
              <a:spcBef>
                <a:spcPct val="50000"/>
              </a:spcBef>
            </a:pPr>
            <a:r>
              <a:rPr lang="en-US" sz="2400" dirty="0" smtClean="0">
                <a:latin typeface="Times New Roman" pitchFamily="18" charset="0"/>
              </a:rPr>
              <a:t>12/12 </a:t>
            </a:r>
            <a:r>
              <a:rPr lang="en-US" sz="2400" dirty="0">
                <a:latin typeface="Times New Roman" pitchFamily="18" charset="0"/>
              </a:rPr>
              <a:t>	</a:t>
            </a:r>
            <a:r>
              <a:rPr lang="en-US" sz="2400" dirty="0" err="1">
                <a:latin typeface="Times New Roman" pitchFamily="18" charset="0"/>
              </a:rPr>
              <a:t>Pembelian</a:t>
            </a:r>
            <a:r>
              <a:rPr lang="en-US" sz="2400" dirty="0">
                <a:latin typeface="Times New Roman" pitchFamily="18" charset="0"/>
              </a:rPr>
              <a:t> 600 unit	@ </a:t>
            </a:r>
            <a:r>
              <a:rPr lang="en-US" sz="2400" dirty="0" err="1">
                <a:latin typeface="Times New Roman" pitchFamily="18" charset="0"/>
              </a:rPr>
              <a:t>Rp</a:t>
            </a:r>
            <a:r>
              <a:rPr lang="en-US" sz="2400" dirty="0">
                <a:latin typeface="Times New Roman" pitchFamily="18" charset="0"/>
              </a:rPr>
              <a:t>. 61/unit</a:t>
            </a:r>
          </a:p>
          <a:p>
            <a:pPr eaLnBrk="1" hangingPunct="1">
              <a:lnSpc>
                <a:spcPct val="60000"/>
              </a:lnSpc>
              <a:spcBef>
                <a:spcPct val="50000"/>
              </a:spcBef>
            </a:pPr>
            <a:r>
              <a:rPr lang="id-ID" sz="2400" dirty="0" smtClean="0">
                <a:latin typeface="Times New Roman" pitchFamily="18" charset="0"/>
              </a:rPr>
              <a:t>15/12 	Penjualan 450 unit dengan Rp 33750</a:t>
            </a:r>
          </a:p>
          <a:p>
            <a:pPr eaLnBrk="1" hangingPunct="1">
              <a:lnSpc>
                <a:spcPct val="60000"/>
              </a:lnSpc>
              <a:spcBef>
                <a:spcPct val="50000"/>
              </a:spcBef>
            </a:pPr>
            <a:r>
              <a:rPr lang="en-US" sz="2400" dirty="0" smtClean="0">
                <a:latin typeface="Times New Roman" pitchFamily="18" charset="0"/>
              </a:rPr>
              <a:t>18/12</a:t>
            </a:r>
            <a:r>
              <a:rPr lang="en-US" sz="2400" dirty="0">
                <a:latin typeface="Times New Roman" pitchFamily="18" charset="0"/>
              </a:rPr>
              <a:t>	</a:t>
            </a:r>
            <a:r>
              <a:rPr lang="en-US" sz="2400" dirty="0" err="1">
                <a:latin typeface="Times New Roman" pitchFamily="18" charset="0"/>
              </a:rPr>
              <a:t>Pembelian</a:t>
            </a:r>
            <a:r>
              <a:rPr lang="en-US" sz="2400" dirty="0">
                <a:latin typeface="Times New Roman" pitchFamily="18" charset="0"/>
              </a:rPr>
              <a:t> 800 unit	@ </a:t>
            </a:r>
            <a:r>
              <a:rPr lang="en-US" sz="2400" dirty="0" err="1">
                <a:latin typeface="Times New Roman" pitchFamily="18" charset="0"/>
              </a:rPr>
              <a:t>Rp</a:t>
            </a:r>
            <a:r>
              <a:rPr lang="en-US" sz="2400" dirty="0">
                <a:latin typeface="Times New Roman" pitchFamily="18" charset="0"/>
              </a:rPr>
              <a:t>. 65/unit</a:t>
            </a:r>
          </a:p>
          <a:p>
            <a:pPr eaLnBrk="1" hangingPunct="1">
              <a:lnSpc>
                <a:spcPct val="60000"/>
              </a:lnSpc>
              <a:spcBef>
                <a:spcPct val="50000"/>
              </a:spcBef>
            </a:pPr>
            <a:r>
              <a:rPr lang="id-ID" sz="2400" dirty="0" smtClean="0">
                <a:latin typeface="Times New Roman" pitchFamily="18" charset="0"/>
              </a:rPr>
              <a:t>21/12	Penjualan 100 unit dengan 8000</a:t>
            </a:r>
          </a:p>
          <a:p>
            <a:pPr eaLnBrk="1" hangingPunct="1">
              <a:lnSpc>
                <a:spcPct val="60000"/>
              </a:lnSpc>
              <a:spcBef>
                <a:spcPct val="50000"/>
              </a:spcBef>
            </a:pPr>
            <a:r>
              <a:rPr lang="en-US" sz="2400" dirty="0" smtClean="0">
                <a:latin typeface="Times New Roman" pitchFamily="18" charset="0"/>
              </a:rPr>
              <a:t>25/12</a:t>
            </a:r>
            <a:r>
              <a:rPr lang="en-US" sz="2400" dirty="0">
                <a:latin typeface="Times New Roman" pitchFamily="18" charset="0"/>
              </a:rPr>
              <a:t>	</a:t>
            </a:r>
            <a:r>
              <a:rPr lang="en-US" sz="2400" dirty="0" err="1">
                <a:latin typeface="Times New Roman" pitchFamily="18" charset="0"/>
              </a:rPr>
              <a:t>Pembelian</a:t>
            </a:r>
            <a:r>
              <a:rPr lang="en-US" sz="2400" dirty="0">
                <a:latin typeface="Times New Roman" pitchFamily="18" charset="0"/>
              </a:rPr>
              <a:t> 500 unit	@ </a:t>
            </a:r>
            <a:r>
              <a:rPr lang="en-US" sz="2400" dirty="0" err="1">
                <a:latin typeface="Times New Roman" pitchFamily="18" charset="0"/>
              </a:rPr>
              <a:t>Rp</a:t>
            </a:r>
            <a:r>
              <a:rPr lang="en-US" sz="2400" dirty="0">
                <a:latin typeface="Times New Roman" pitchFamily="18" charset="0"/>
              </a:rPr>
              <a:t>. 62/unit</a:t>
            </a:r>
          </a:p>
          <a:p>
            <a:pPr eaLnBrk="1" hangingPunct="1">
              <a:lnSpc>
                <a:spcPct val="70000"/>
              </a:lnSpc>
              <a:spcBef>
                <a:spcPct val="50000"/>
              </a:spcBef>
            </a:pPr>
            <a:r>
              <a:rPr lang="en-US" sz="2400" dirty="0">
                <a:latin typeface="Times New Roman" pitchFamily="18"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smtClean="0"/>
              <a:t>Contoh Soal</a:t>
            </a:r>
          </a:p>
        </p:txBody>
      </p:sp>
      <p:sp>
        <p:nvSpPr>
          <p:cNvPr id="67589" name="Text Box 3"/>
          <p:cNvSpPr txBox="1">
            <a:spLocks noChangeArrowheads="1"/>
          </p:cNvSpPr>
          <p:nvPr/>
        </p:nvSpPr>
        <p:spPr bwMode="auto">
          <a:xfrm>
            <a:off x="304800" y="1557338"/>
            <a:ext cx="8534400" cy="2554545"/>
          </a:xfrm>
          <a:prstGeom prst="rect">
            <a:avLst/>
          </a:prstGeom>
          <a:noFill/>
          <a:ln w="9525">
            <a:noFill/>
            <a:miter lim="800000"/>
            <a:headEnd/>
            <a:tailEnd/>
          </a:ln>
        </p:spPr>
        <p:txBody>
          <a:bodyPr wrap="square">
            <a:spAutoFit/>
          </a:bodyPr>
          <a:lstStyle/>
          <a:p>
            <a:pPr eaLnBrk="1" hangingPunct="1">
              <a:lnSpc>
                <a:spcPct val="70000"/>
              </a:lnSpc>
              <a:spcBef>
                <a:spcPct val="50000"/>
              </a:spcBef>
            </a:pPr>
            <a:r>
              <a:rPr lang="id-ID" sz="4000" dirty="0" smtClean="0">
                <a:latin typeface="Times New Roman" pitchFamily="18" charset="0"/>
              </a:rPr>
              <a:t>Dengan menggunakan metode fifo, lifo dan rata – rata tentuakan laba kotor baik menggunakan metode fisik maupun perpetual</a:t>
            </a:r>
          </a:p>
          <a:p>
            <a:pPr eaLnBrk="1" hangingPunct="1">
              <a:lnSpc>
                <a:spcPct val="70000"/>
              </a:lnSpc>
              <a:spcBef>
                <a:spcPct val="50000"/>
              </a:spcBef>
            </a:pPr>
            <a:r>
              <a:rPr lang="en-US" sz="4000" dirty="0">
                <a:latin typeface="Times New Roman" pitchFamily="18"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457200" y="274638"/>
            <a:ext cx="8229600" cy="582594"/>
          </a:xfrm>
        </p:spPr>
        <p:txBody>
          <a:bodyPr>
            <a:normAutofit/>
          </a:bodyPr>
          <a:lstStyle/>
          <a:p>
            <a:pPr eaLnBrk="1" hangingPunct="1"/>
            <a:r>
              <a:rPr lang="en-US" sz="2400" dirty="0" err="1" smtClean="0"/>
              <a:t>Contoh</a:t>
            </a:r>
            <a:r>
              <a:rPr lang="en-US" sz="2400" dirty="0" smtClean="0"/>
              <a:t> </a:t>
            </a:r>
            <a:r>
              <a:rPr lang="en-US" sz="2400" dirty="0" err="1" smtClean="0"/>
              <a:t>Soal</a:t>
            </a:r>
            <a:endParaRPr lang="en-US" sz="2400" dirty="0" smtClean="0"/>
          </a:p>
        </p:txBody>
      </p:sp>
      <p:sp>
        <p:nvSpPr>
          <p:cNvPr id="67589" name="Text Box 3"/>
          <p:cNvSpPr txBox="1">
            <a:spLocks noChangeArrowheads="1"/>
          </p:cNvSpPr>
          <p:nvPr/>
        </p:nvSpPr>
        <p:spPr bwMode="auto">
          <a:xfrm>
            <a:off x="304800" y="857232"/>
            <a:ext cx="8534400" cy="1557349"/>
          </a:xfrm>
          <a:prstGeom prst="rect">
            <a:avLst/>
          </a:prstGeom>
          <a:noFill/>
          <a:ln w="9525">
            <a:noFill/>
            <a:miter lim="800000"/>
            <a:headEnd/>
            <a:tailEnd/>
          </a:ln>
        </p:spPr>
        <p:txBody>
          <a:bodyPr wrap="square">
            <a:spAutoFit/>
          </a:bodyPr>
          <a:lstStyle/>
          <a:p>
            <a:pPr algn="just">
              <a:lnSpc>
                <a:spcPct val="70000"/>
              </a:lnSpc>
              <a:spcBef>
                <a:spcPct val="50000"/>
              </a:spcBef>
            </a:pPr>
            <a:r>
              <a:rPr lang="en-US" sz="2400" dirty="0" smtClean="0"/>
              <a:t>PT. “AVIE” </a:t>
            </a:r>
            <a:r>
              <a:rPr lang="en-US" sz="2400" dirty="0" err="1" smtClean="0"/>
              <a:t>adalah</a:t>
            </a:r>
            <a:r>
              <a:rPr lang="en-US" sz="2400" dirty="0" smtClean="0"/>
              <a:t> </a:t>
            </a:r>
            <a:r>
              <a:rPr lang="en-US" sz="2400" dirty="0" err="1" smtClean="0"/>
              <a:t>sebuah</a:t>
            </a:r>
            <a:r>
              <a:rPr lang="en-US" sz="2400" dirty="0" smtClean="0"/>
              <a:t> </a:t>
            </a:r>
            <a:r>
              <a:rPr lang="en-US" sz="2400" dirty="0" err="1" smtClean="0"/>
              <a:t>perusahaan</a:t>
            </a:r>
            <a:r>
              <a:rPr lang="en-US" sz="2400" dirty="0" smtClean="0"/>
              <a:t> </a:t>
            </a:r>
            <a:r>
              <a:rPr lang="en-US" sz="2400" dirty="0" err="1" smtClean="0"/>
              <a:t>kecil</a:t>
            </a:r>
            <a:r>
              <a:rPr lang="en-US" sz="2400" dirty="0" smtClean="0"/>
              <a:t> yang </a:t>
            </a:r>
            <a:r>
              <a:rPr lang="en-US" sz="2400" dirty="0" err="1" smtClean="0"/>
              <a:t>memproduksi</a:t>
            </a:r>
            <a:r>
              <a:rPr lang="en-US" sz="2400" dirty="0" smtClean="0"/>
              <a:t> </a:t>
            </a:r>
            <a:r>
              <a:rPr lang="en-US" sz="2400" dirty="0" err="1" smtClean="0"/>
              <a:t>Sabun</a:t>
            </a:r>
            <a:r>
              <a:rPr lang="en-US" sz="2400" dirty="0" smtClean="0"/>
              <a:t>. </a:t>
            </a:r>
            <a:r>
              <a:rPr lang="en-US" sz="2400" dirty="0" err="1" smtClean="0"/>
              <a:t>Pada</a:t>
            </a:r>
            <a:r>
              <a:rPr lang="en-US" sz="2400" dirty="0" smtClean="0"/>
              <a:t> </a:t>
            </a:r>
            <a:r>
              <a:rPr lang="en-US" sz="2400" dirty="0" err="1" smtClean="0"/>
              <a:t>tanggal</a:t>
            </a:r>
            <a:r>
              <a:rPr lang="en-US" sz="2400" dirty="0" smtClean="0"/>
              <a:t> 31 Mei 1995 </a:t>
            </a:r>
            <a:r>
              <a:rPr lang="en-US" sz="2400" dirty="0" err="1" smtClean="0"/>
              <a:t>perusahaan</a:t>
            </a:r>
            <a:r>
              <a:rPr lang="en-US" sz="2400" dirty="0" smtClean="0"/>
              <a:t> </a:t>
            </a:r>
            <a:r>
              <a:rPr lang="en-US" sz="2400" dirty="0" err="1" smtClean="0"/>
              <a:t>tersebut</a:t>
            </a:r>
            <a:r>
              <a:rPr lang="en-US" sz="2400" dirty="0" smtClean="0"/>
              <a:t> </a:t>
            </a:r>
            <a:r>
              <a:rPr lang="en-US" sz="2400" dirty="0" err="1" smtClean="0"/>
              <a:t>terbakar</a:t>
            </a:r>
            <a:r>
              <a:rPr lang="en-US" sz="2400" dirty="0" smtClean="0"/>
              <a:t> </a:t>
            </a:r>
            <a:r>
              <a:rPr lang="en-US" sz="2400" dirty="0" err="1" smtClean="0"/>
              <a:t>sehingga</a:t>
            </a:r>
            <a:r>
              <a:rPr lang="en-US" sz="2400" dirty="0" smtClean="0"/>
              <a:t> </a:t>
            </a:r>
            <a:r>
              <a:rPr lang="en-US" sz="2400" dirty="0" err="1" smtClean="0"/>
              <a:t>memusnakan</a:t>
            </a:r>
            <a:r>
              <a:rPr lang="en-US" sz="2400" dirty="0" smtClean="0"/>
              <a:t> </a:t>
            </a:r>
            <a:r>
              <a:rPr lang="en-US" sz="2400" dirty="0" err="1" smtClean="0"/>
              <a:t>seluruh</a:t>
            </a:r>
            <a:r>
              <a:rPr lang="en-US" sz="2400" dirty="0" smtClean="0"/>
              <a:t> </a:t>
            </a:r>
            <a:r>
              <a:rPr lang="en-US" sz="2400" dirty="0" err="1" smtClean="0"/>
              <a:t>gedung</a:t>
            </a:r>
            <a:r>
              <a:rPr lang="en-US" sz="2400" dirty="0" smtClean="0"/>
              <a:t> </a:t>
            </a:r>
            <a:r>
              <a:rPr lang="en-US" sz="2400" dirty="0" err="1" smtClean="0"/>
              <a:t>pabrik</a:t>
            </a:r>
            <a:r>
              <a:rPr lang="en-US" sz="2400" dirty="0" smtClean="0"/>
              <a:t> </a:t>
            </a:r>
            <a:r>
              <a:rPr lang="en-US" sz="2400" dirty="0" err="1" smtClean="0"/>
              <a:t>dan</a:t>
            </a:r>
            <a:r>
              <a:rPr lang="en-US" sz="2400" dirty="0" smtClean="0"/>
              <a:t> </a:t>
            </a:r>
            <a:r>
              <a:rPr lang="en-US" sz="2400" dirty="0" err="1" smtClean="0"/>
              <a:t>barang</a:t>
            </a:r>
            <a:r>
              <a:rPr lang="en-US" sz="2400" dirty="0" smtClean="0"/>
              <a:t> </a:t>
            </a:r>
            <a:r>
              <a:rPr lang="en-US" sz="2400" dirty="0" err="1" smtClean="0"/>
              <a:t>dalam</a:t>
            </a:r>
            <a:r>
              <a:rPr lang="en-US" sz="2400" dirty="0" smtClean="0"/>
              <a:t> </a:t>
            </a:r>
            <a:r>
              <a:rPr lang="en-US" sz="2400" dirty="0" err="1" smtClean="0"/>
              <a:t>proses</a:t>
            </a:r>
            <a:r>
              <a:rPr lang="en-US" sz="2400" dirty="0" smtClean="0"/>
              <a:t>. </a:t>
            </a:r>
            <a:r>
              <a:rPr lang="en-US" sz="2400" dirty="0" err="1" smtClean="0"/>
              <a:t>Setelah</a:t>
            </a:r>
            <a:r>
              <a:rPr lang="en-US" sz="2400" dirty="0" smtClean="0"/>
              <a:t> </a:t>
            </a:r>
            <a:r>
              <a:rPr lang="en-US" sz="2400" dirty="0" err="1" smtClean="0"/>
              <a:t>terjadi</a:t>
            </a:r>
            <a:r>
              <a:rPr lang="en-US" sz="2400" dirty="0" smtClean="0"/>
              <a:t> </a:t>
            </a:r>
            <a:r>
              <a:rPr lang="en-US" sz="2400" dirty="0" err="1" smtClean="0"/>
              <a:t>kebakaran</a:t>
            </a:r>
            <a:r>
              <a:rPr lang="en-US" sz="2400" dirty="0" smtClean="0"/>
              <a:t> </a:t>
            </a:r>
            <a:r>
              <a:rPr lang="en-US" sz="2400" dirty="0" err="1" smtClean="0"/>
              <a:t>segera</a:t>
            </a:r>
            <a:r>
              <a:rPr lang="en-US" sz="2400" dirty="0" smtClean="0"/>
              <a:t> </a:t>
            </a:r>
            <a:r>
              <a:rPr lang="en-US" sz="2400" dirty="0" err="1" smtClean="0"/>
              <a:t>diadakan</a:t>
            </a:r>
            <a:r>
              <a:rPr lang="en-US" sz="2400" dirty="0" smtClean="0"/>
              <a:t> </a:t>
            </a:r>
            <a:r>
              <a:rPr lang="en-US" sz="2400" dirty="0" err="1" smtClean="0"/>
              <a:t>perhitungan</a:t>
            </a:r>
            <a:r>
              <a:rPr lang="en-US" sz="2400" dirty="0" smtClean="0"/>
              <a:t> </a:t>
            </a:r>
            <a:r>
              <a:rPr lang="en-US" sz="2400" dirty="0" err="1" smtClean="0"/>
              <a:t>fisik</a:t>
            </a:r>
            <a:r>
              <a:rPr lang="en-US" sz="2400" dirty="0" smtClean="0"/>
              <a:t> </a:t>
            </a:r>
            <a:r>
              <a:rPr lang="en-US" sz="2400" dirty="0" err="1" smtClean="0"/>
              <a:t>atas</a:t>
            </a:r>
            <a:r>
              <a:rPr lang="en-US" sz="2400" dirty="0" smtClean="0"/>
              <a:t> </a:t>
            </a:r>
            <a:r>
              <a:rPr lang="en-US" sz="2400" dirty="0" err="1" smtClean="0"/>
              <a:t>persediaan</a:t>
            </a:r>
            <a:r>
              <a:rPr lang="en-US" sz="2400" dirty="0" smtClean="0"/>
              <a:t>. </a:t>
            </a:r>
            <a:r>
              <a:rPr lang="en-US" sz="2400" dirty="0" err="1" smtClean="0"/>
              <a:t>Hasil</a:t>
            </a:r>
            <a:r>
              <a:rPr lang="en-US" sz="2400" dirty="0" smtClean="0"/>
              <a:t> </a:t>
            </a:r>
            <a:r>
              <a:rPr lang="en-US" sz="2400" dirty="0" err="1" smtClean="0"/>
              <a:t>perhitungan</a:t>
            </a:r>
            <a:r>
              <a:rPr lang="en-US" sz="2400" dirty="0" smtClean="0"/>
              <a:t> </a:t>
            </a:r>
            <a:r>
              <a:rPr lang="en-US" sz="2400" dirty="0" err="1" smtClean="0"/>
              <a:t>tersebut</a:t>
            </a:r>
            <a:r>
              <a:rPr lang="en-US" sz="2400" dirty="0" smtClean="0"/>
              <a:t> </a:t>
            </a:r>
            <a:r>
              <a:rPr lang="en-US" sz="2400" dirty="0" err="1" smtClean="0"/>
              <a:t>adalah</a:t>
            </a:r>
            <a:r>
              <a:rPr lang="en-US" sz="2400" dirty="0" smtClean="0"/>
              <a:t> : </a:t>
            </a:r>
            <a:r>
              <a:rPr lang="en-US" sz="4000" dirty="0">
                <a:latin typeface="Times New Roman" pitchFamily="18" charset="0"/>
              </a:rPr>
              <a:t>	</a:t>
            </a:r>
          </a:p>
        </p:txBody>
      </p:sp>
      <p:graphicFrame>
        <p:nvGraphicFramePr>
          <p:cNvPr id="4" name="Table 3"/>
          <p:cNvGraphicFramePr>
            <a:graphicFrameLocks noGrp="1"/>
          </p:cNvGraphicFramePr>
          <p:nvPr/>
        </p:nvGraphicFramePr>
        <p:xfrm>
          <a:off x="571472" y="2500306"/>
          <a:ext cx="7572428" cy="928694"/>
        </p:xfrm>
        <a:graphic>
          <a:graphicData uri="http://schemas.openxmlformats.org/drawingml/2006/table">
            <a:tbl>
              <a:tblPr firstRow="1" bandRow="1">
                <a:tableStyleId>{5C22544A-7EE6-4342-B048-85BDC9FD1C3A}</a:tableStyleId>
              </a:tblPr>
              <a:tblGrid>
                <a:gridCol w="3786214"/>
                <a:gridCol w="3786214"/>
              </a:tblGrid>
              <a:tr h="464347">
                <a:tc>
                  <a:txBody>
                    <a:bodyPr/>
                    <a:lstStyle/>
                    <a:p>
                      <a:pPr>
                        <a:lnSpc>
                          <a:spcPct val="100000"/>
                        </a:lnSpc>
                        <a:spcAft>
                          <a:spcPts val="600"/>
                        </a:spcAft>
                      </a:pPr>
                      <a:r>
                        <a:rPr lang="en-US" sz="2000" dirty="0" err="1">
                          <a:latin typeface="Times New Roman"/>
                          <a:ea typeface="Times New Roman"/>
                        </a:rPr>
                        <a:t>Bahan</a:t>
                      </a:r>
                      <a:r>
                        <a:rPr lang="en-US" sz="2000" dirty="0">
                          <a:latin typeface="Times New Roman"/>
                          <a:ea typeface="Times New Roman"/>
                        </a:rPr>
                        <a:t> </a:t>
                      </a:r>
                      <a:r>
                        <a:rPr lang="en-US" sz="2000" dirty="0" err="1">
                          <a:latin typeface="Times New Roman"/>
                          <a:ea typeface="Times New Roman"/>
                        </a:rPr>
                        <a:t>baku</a:t>
                      </a:r>
                      <a:r>
                        <a:rPr lang="en-US" sz="2000" dirty="0">
                          <a:latin typeface="Times New Roman"/>
                          <a:ea typeface="Times New Roman"/>
                        </a:rPr>
                        <a:t> </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30.000.000,-</a:t>
                      </a:r>
                      <a:endParaRPr lang="id-ID" sz="2000">
                        <a:latin typeface="Times New Roman"/>
                        <a:ea typeface="Times New Roman"/>
                      </a:endParaRPr>
                    </a:p>
                  </a:txBody>
                  <a:tcPr marL="68580" marR="68580" marT="0" marB="0"/>
                </a:tc>
              </a:tr>
              <a:tr h="464347">
                <a:tc>
                  <a:txBody>
                    <a:bodyPr/>
                    <a:lstStyle/>
                    <a:p>
                      <a:pPr>
                        <a:lnSpc>
                          <a:spcPct val="100000"/>
                        </a:lnSpc>
                        <a:spcAft>
                          <a:spcPts val="600"/>
                        </a:spcAft>
                      </a:pPr>
                      <a:r>
                        <a:rPr lang="en-US" sz="2000" dirty="0" err="1">
                          <a:latin typeface="Times New Roman"/>
                          <a:ea typeface="Times New Roman"/>
                        </a:rPr>
                        <a:t>Barang</a:t>
                      </a:r>
                      <a:r>
                        <a:rPr lang="en-US" sz="2000" dirty="0">
                          <a:latin typeface="Times New Roman"/>
                          <a:ea typeface="Times New Roman"/>
                        </a:rPr>
                        <a:t> </a:t>
                      </a:r>
                      <a:r>
                        <a:rPr lang="en-US" sz="2000" dirty="0" err="1">
                          <a:latin typeface="Times New Roman"/>
                          <a:ea typeface="Times New Roman"/>
                        </a:rPr>
                        <a:t>jadi</a:t>
                      </a:r>
                      <a:r>
                        <a:rPr lang="en-US" sz="2000" dirty="0">
                          <a:latin typeface="Times New Roman"/>
                          <a:ea typeface="Times New Roman"/>
                        </a:rPr>
                        <a:t> </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dirty="0" err="1">
                          <a:latin typeface="Times New Roman"/>
                          <a:ea typeface="Times New Roman"/>
                        </a:rPr>
                        <a:t>Rp</a:t>
                      </a:r>
                      <a:r>
                        <a:rPr lang="en-US" sz="2000" dirty="0">
                          <a:latin typeface="Times New Roman"/>
                          <a:ea typeface="Times New Roman"/>
                        </a:rPr>
                        <a:t> 60.000.000,-</a:t>
                      </a:r>
                      <a:endParaRPr lang="id-ID" sz="2000" dirty="0">
                        <a:latin typeface="Times New Roman"/>
                        <a:ea typeface="Times New Roman"/>
                      </a:endParaRPr>
                    </a:p>
                  </a:txBody>
                  <a:tcPr marL="68580" marR="68580" marT="0" marB="0"/>
                </a:tc>
              </a:tr>
            </a:tbl>
          </a:graphicData>
        </a:graphic>
      </p:graphicFrame>
      <p:sp>
        <p:nvSpPr>
          <p:cNvPr id="6" name="Text Box 3"/>
          <p:cNvSpPr txBox="1">
            <a:spLocks noChangeArrowheads="1"/>
          </p:cNvSpPr>
          <p:nvPr/>
        </p:nvSpPr>
        <p:spPr bwMode="auto">
          <a:xfrm>
            <a:off x="466756" y="3500438"/>
            <a:ext cx="8534400" cy="523220"/>
          </a:xfrm>
          <a:prstGeom prst="rect">
            <a:avLst/>
          </a:prstGeom>
          <a:noFill/>
          <a:ln w="9525">
            <a:noFill/>
            <a:miter lim="800000"/>
            <a:headEnd/>
            <a:tailEnd/>
          </a:ln>
        </p:spPr>
        <p:txBody>
          <a:bodyPr wrap="square">
            <a:spAutoFit/>
          </a:bodyPr>
          <a:lstStyle/>
          <a:p>
            <a:pPr algn="just">
              <a:lnSpc>
                <a:spcPct val="70000"/>
              </a:lnSpc>
              <a:spcBef>
                <a:spcPct val="50000"/>
              </a:spcBef>
            </a:pPr>
            <a:r>
              <a:rPr lang="en-US" sz="2400" dirty="0" err="1" smtClean="0"/>
              <a:t>Persediaan</a:t>
            </a:r>
            <a:r>
              <a:rPr lang="en-US" sz="2400" dirty="0" smtClean="0"/>
              <a:t> </a:t>
            </a:r>
            <a:r>
              <a:rPr lang="en-US" sz="2400" dirty="0" err="1" smtClean="0"/>
              <a:t>pada</a:t>
            </a:r>
            <a:r>
              <a:rPr lang="en-US" sz="2400" dirty="0" smtClean="0"/>
              <a:t> </a:t>
            </a:r>
            <a:r>
              <a:rPr lang="en-US" sz="2400" dirty="0" err="1" smtClean="0"/>
              <a:t>tanggal</a:t>
            </a:r>
            <a:r>
              <a:rPr lang="en-US" sz="2400" dirty="0" smtClean="0"/>
              <a:t> 1 </a:t>
            </a:r>
            <a:r>
              <a:rPr lang="en-US" sz="2400" dirty="0" err="1" smtClean="0"/>
              <a:t>Januari</a:t>
            </a:r>
            <a:r>
              <a:rPr lang="en-US" sz="2400" dirty="0" smtClean="0"/>
              <a:t> 1995 </a:t>
            </a:r>
            <a:r>
              <a:rPr lang="en-US" sz="2400" dirty="0" err="1" smtClean="0"/>
              <a:t>terdiri</a:t>
            </a:r>
            <a:r>
              <a:rPr lang="en-US" sz="2400" dirty="0" smtClean="0"/>
              <a:t> </a:t>
            </a:r>
            <a:r>
              <a:rPr lang="en-US" sz="2400" dirty="0" err="1" smtClean="0"/>
              <a:t>atas</a:t>
            </a:r>
            <a:r>
              <a:rPr lang="en-US" sz="2400" dirty="0" smtClean="0"/>
              <a:t> : </a:t>
            </a:r>
            <a:r>
              <a:rPr lang="en-US" sz="4000" dirty="0">
                <a:latin typeface="Times New Roman" pitchFamily="18" charset="0"/>
              </a:rPr>
              <a:t>	</a:t>
            </a:r>
          </a:p>
        </p:txBody>
      </p:sp>
      <p:graphicFrame>
        <p:nvGraphicFramePr>
          <p:cNvPr id="7" name="Table 6"/>
          <p:cNvGraphicFramePr>
            <a:graphicFrameLocks noGrp="1"/>
          </p:cNvGraphicFramePr>
          <p:nvPr/>
        </p:nvGraphicFramePr>
        <p:xfrm>
          <a:off x="571472" y="4286256"/>
          <a:ext cx="7500990" cy="1483360"/>
        </p:xfrm>
        <a:graphic>
          <a:graphicData uri="http://schemas.openxmlformats.org/drawingml/2006/table">
            <a:tbl>
              <a:tblPr firstRow="1" bandRow="1">
                <a:tableStyleId>{5C22544A-7EE6-4342-B048-85BDC9FD1C3A}</a:tableStyleId>
              </a:tblPr>
              <a:tblGrid>
                <a:gridCol w="3750495"/>
                <a:gridCol w="3750495"/>
              </a:tblGrid>
              <a:tr h="370840">
                <a:tc>
                  <a:txBody>
                    <a:bodyPr/>
                    <a:lstStyle/>
                    <a:p>
                      <a:pPr>
                        <a:lnSpc>
                          <a:spcPct val="100000"/>
                        </a:lnSpc>
                        <a:spcAft>
                          <a:spcPts val="600"/>
                        </a:spcAft>
                      </a:pPr>
                      <a:r>
                        <a:rPr lang="en-US" sz="2000" dirty="0" err="1">
                          <a:latin typeface="Times New Roman"/>
                          <a:ea typeface="Times New Roman"/>
                        </a:rPr>
                        <a:t>Bahan</a:t>
                      </a:r>
                      <a:r>
                        <a:rPr lang="en-US" sz="2000" dirty="0">
                          <a:latin typeface="Times New Roman"/>
                          <a:ea typeface="Times New Roman"/>
                        </a:rPr>
                        <a:t> Baku</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15.000.000,-</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err="1">
                          <a:latin typeface="Times New Roman"/>
                          <a:ea typeface="Times New Roman"/>
                        </a:rPr>
                        <a:t>Barang</a:t>
                      </a:r>
                      <a:r>
                        <a:rPr lang="en-US" sz="2000" dirty="0">
                          <a:latin typeface="Times New Roman"/>
                          <a:ea typeface="Times New Roman"/>
                        </a:rPr>
                        <a:t> </a:t>
                      </a:r>
                      <a:r>
                        <a:rPr lang="en-US" sz="2000" dirty="0" err="1">
                          <a:latin typeface="Times New Roman"/>
                          <a:ea typeface="Times New Roman"/>
                        </a:rPr>
                        <a:t>dalam</a:t>
                      </a:r>
                      <a:r>
                        <a:rPr lang="en-US" sz="2000" dirty="0">
                          <a:latin typeface="Times New Roman"/>
                          <a:ea typeface="Times New Roman"/>
                        </a:rPr>
                        <a:t> </a:t>
                      </a:r>
                      <a:r>
                        <a:rPr lang="en-US" sz="2000" dirty="0" err="1">
                          <a:latin typeface="Times New Roman"/>
                          <a:ea typeface="Times New Roman"/>
                        </a:rPr>
                        <a:t>Proses</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50.000.000,-</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err="1">
                          <a:latin typeface="Times New Roman"/>
                          <a:ea typeface="Times New Roman"/>
                        </a:rPr>
                        <a:t>Barang</a:t>
                      </a:r>
                      <a:r>
                        <a:rPr lang="en-US" sz="2000" dirty="0">
                          <a:latin typeface="Times New Roman"/>
                          <a:ea typeface="Times New Roman"/>
                        </a:rPr>
                        <a:t> </a:t>
                      </a:r>
                      <a:r>
                        <a:rPr lang="en-US" sz="2000" dirty="0" err="1">
                          <a:latin typeface="Times New Roman"/>
                          <a:ea typeface="Times New Roman"/>
                        </a:rPr>
                        <a:t>Jadi</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dirty="0" err="1">
                          <a:latin typeface="Times New Roman"/>
                          <a:ea typeface="Times New Roman"/>
                        </a:rPr>
                        <a:t>Rp</a:t>
                      </a:r>
                      <a:r>
                        <a:rPr lang="en-US" sz="2000" dirty="0">
                          <a:latin typeface="Times New Roman"/>
                          <a:ea typeface="Times New Roman"/>
                        </a:rPr>
                        <a:t>   70.000.000,-</a:t>
                      </a:r>
                      <a:endParaRPr lang="id-ID" sz="2000" dirty="0">
                        <a:latin typeface="Times New Roman"/>
                        <a:ea typeface="Times New Roman"/>
                      </a:endParaRPr>
                    </a:p>
                  </a:txBody>
                  <a:tcPr marL="68580" marR="68580" marT="0" marB="0"/>
                </a:tc>
              </a:tr>
              <a:tr h="370840">
                <a:tc>
                  <a:txBody>
                    <a:bodyPr/>
                    <a:lstStyle/>
                    <a:p>
                      <a:pPr>
                        <a:lnSpc>
                          <a:spcPct val="100000"/>
                        </a:lnSpc>
                        <a:spcAft>
                          <a:spcPts val="600"/>
                        </a:spcAft>
                      </a:pPr>
                      <a:r>
                        <a:rPr lang="en-US" sz="2000" dirty="0" err="1">
                          <a:latin typeface="Times New Roman"/>
                          <a:ea typeface="Times New Roman"/>
                        </a:rPr>
                        <a:t>Jumlah</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dirty="0" err="1">
                          <a:latin typeface="Times New Roman"/>
                          <a:ea typeface="Times New Roman"/>
                        </a:rPr>
                        <a:t>Rp</a:t>
                      </a:r>
                      <a:r>
                        <a:rPr lang="en-US" sz="2000" dirty="0">
                          <a:latin typeface="Times New Roman"/>
                          <a:ea typeface="Times New Roman"/>
                        </a:rPr>
                        <a:t> 135.000.000,-</a:t>
                      </a:r>
                      <a:endParaRPr lang="id-ID" sz="20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z="4000" smtClean="0"/>
              <a:t>MASALAH KEPEMILIKAN BARANG</a:t>
            </a:r>
          </a:p>
        </p:txBody>
      </p:sp>
      <p:sp>
        <p:nvSpPr>
          <p:cNvPr id="10245" name="Rectangle 3"/>
          <p:cNvSpPr>
            <a:spLocks noGrp="1" noChangeArrowheads="1"/>
          </p:cNvSpPr>
          <p:nvPr>
            <p:ph type="body" idx="1"/>
          </p:nvPr>
        </p:nvSpPr>
        <p:spPr/>
        <p:txBody>
          <a:bodyPr/>
          <a:lstStyle/>
          <a:p>
            <a:pPr eaLnBrk="1" hangingPunct="1">
              <a:buFont typeface="Wingdings" pitchFamily="2" charset="2"/>
              <a:buNone/>
            </a:pPr>
            <a:r>
              <a:rPr lang="en-US" sz="2800" smtClean="0"/>
              <a:t>	Barang sudah dicatat sebagai persediaan didasarkan pada hak kepemilikannya. Penentuan perpindahan hak atas barang antara lain timbul dalam keadaan:</a:t>
            </a:r>
          </a:p>
          <a:p>
            <a:pPr eaLnBrk="1" hangingPunct="1"/>
            <a:r>
              <a:rPr lang="en-US" sz="2800" b="1" smtClean="0"/>
              <a:t>Barang dalam perjalanan (Good in Transit)</a:t>
            </a:r>
          </a:p>
          <a:p>
            <a:pPr eaLnBrk="1" hangingPunct="1"/>
            <a:r>
              <a:rPr lang="en-US" sz="2800" b="1" smtClean="0"/>
              <a:t>Barang yang dipisahkan</a:t>
            </a:r>
          </a:p>
          <a:p>
            <a:pPr eaLnBrk="1" hangingPunct="1"/>
            <a:r>
              <a:rPr lang="en-US" sz="2800" b="1" smtClean="0"/>
              <a:t>Barang Konsinyasi </a:t>
            </a:r>
          </a:p>
          <a:p>
            <a:pPr eaLnBrk="1" hangingPunct="1"/>
            <a:r>
              <a:rPr lang="en-US" sz="2800" b="1" smtClean="0"/>
              <a:t>Barang Angsuran</a:t>
            </a:r>
          </a:p>
          <a:p>
            <a:pPr eaLnBrk="1" hangingPunct="1"/>
            <a:endParaRPr lang="en-US" sz="2800" b="1"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3"/>
          <p:cNvSpPr txBox="1">
            <a:spLocks noChangeArrowheads="1"/>
          </p:cNvSpPr>
          <p:nvPr/>
        </p:nvSpPr>
        <p:spPr bwMode="auto">
          <a:xfrm>
            <a:off x="304800" y="428605"/>
            <a:ext cx="8534400" cy="624082"/>
          </a:xfrm>
          <a:prstGeom prst="rect">
            <a:avLst/>
          </a:prstGeom>
          <a:noFill/>
          <a:ln w="9525">
            <a:noFill/>
            <a:miter lim="800000"/>
            <a:headEnd/>
            <a:tailEnd/>
          </a:ln>
        </p:spPr>
        <p:txBody>
          <a:bodyPr wrap="square">
            <a:spAutoFit/>
          </a:bodyPr>
          <a:lstStyle/>
          <a:p>
            <a:pPr algn="just">
              <a:lnSpc>
                <a:spcPct val="70000"/>
              </a:lnSpc>
              <a:spcBef>
                <a:spcPct val="50000"/>
              </a:spcBef>
            </a:pPr>
            <a:r>
              <a:rPr lang="en-US" sz="2400" dirty="0" err="1" smtClean="0"/>
              <a:t>Penjualan</a:t>
            </a:r>
            <a:r>
              <a:rPr lang="en-US" sz="2400" dirty="0" smtClean="0"/>
              <a:t> </a:t>
            </a:r>
            <a:r>
              <a:rPr lang="en-US" sz="2400" dirty="0" err="1" smtClean="0"/>
              <a:t>dan</a:t>
            </a:r>
            <a:r>
              <a:rPr lang="en-US" sz="2400" dirty="0" smtClean="0"/>
              <a:t> </a:t>
            </a:r>
            <a:r>
              <a:rPr lang="en-US" sz="2400" dirty="0" err="1" smtClean="0"/>
              <a:t>laba</a:t>
            </a:r>
            <a:r>
              <a:rPr lang="en-US" sz="2400" dirty="0" smtClean="0"/>
              <a:t> </a:t>
            </a:r>
            <a:r>
              <a:rPr lang="en-US" sz="2400" dirty="0" err="1" smtClean="0"/>
              <a:t>kotor</a:t>
            </a:r>
            <a:r>
              <a:rPr lang="en-US" sz="2400" dirty="0" smtClean="0"/>
              <a:t> </a:t>
            </a:r>
            <a:r>
              <a:rPr lang="en-US" sz="2400" dirty="0" err="1" smtClean="0"/>
              <a:t>penjualan</a:t>
            </a:r>
            <a:r>
              <a:rPr lang="en-US" sz="2400" dirty="0" smtClean="0"/>
              <a:t> </a:t>
            </a:r>
            <a:r>
              <a:rPr lang="en-US" sz="2400" dirty="0" err="1" smtClean="0"/>
              <a:t>selama</a:t>
            </a:r>
            <a:r>
              <a:rPr lang="en-US" sz="2400" dirty="0" smtClean="0"/>
              <a:t> lima </a:t>
            </a:r>
            <a:r>
              <a:rPr lang="en-US" sz="2400" dirty="0" err="1" smtClean="0"/>
              <a:t>tahun</a:t>
            </a:r>
            <a:r>
              <a:rPr lang="en-US" sz="2400" dirty="0" smtClean="0"/>
              <a:t> </a:t>
            </a:r>
            <a:r>
              <a:rPr lang="en-US" sz="2400" dirty="0" err="1" smtClean="0"/>
              <a:t>terakhir</a:t>
            </a:r>
            <a:r>
              <a:rPr lang="en-US" sz="2400" dirty="0" smtClean="0"/>
              <a:t> </a:t>
            </a:r>
            <a:r>
              <a:rPr lang="en-US" sz="2400" dirty="0" err="1" smtClean="0"/>
              <a:t>adalah</a:t>
            </a:r>
            <a:r>
              <a:rPr lang="en-US" sz="2400" dirty="0" smtClean="0"/>
              <a:t> </a:t>
            </a:r>
            <a:r>
              <a:rPr lang="en-US" sz="2400" dirty="0" err="1" smtClean="0"/>
              <a:t>sebagai</a:t>
            </a:r>
            <a:r>
              <a:rPr lang="en-US" sz="2400" dirty="0" smtClean="0"/>
              <a:t>  </a:t>
            </a:r>
            <a:r>
              <a:rPr lang="en-US" sz="2400" dirty="0" err="1" smtClean="0"/>
              <a:t>berikut</a:t>
            </a:r>
            <a:r>
              <a:rPr lang="en-US" sz="2400" dirty="0" smtClean="0"/>
              <a:t> :</a:t>
            </a:r>
            <a:r>
              <a:rPr lang="en-US" sz="2400" dirty="0">
                <a:latin typeface="Times New Roman" pitchFamily="18" charset="0"/>
              </a:rPr>
              <a:t>	</a:t>
            </a:r>
          </a:p>
        </p:txBody>
      </p:sp>
      <p:graphicFrame>
        <p:nvGraphicFramePr>
          <p:cNvPr id="5" name="Table 4"/>
          <p:cNvGraphicFramePr>
            <a:graphicFrameLocks noGrp="1"/>
          </p:cNvGraphicFramePr>
          <p:nvPr/>
        </p:nvGraphicFramePr>
        <p:xfrm>
          <a:off x="500034" y="1397000"/>
          <a:ext cx="8143932" cy="2225040"/>
        </p:xfrm>
        <a:graphic>
          <a:graphicData uri="http://schemas.openxmlformats.org/drawingml/2006/table">
            <a:tbl>
              <a:tblPr firstRow="1" bandRow="1">
                <a:tableStyleId>{5C22544A-7EE6-4342-B048-85BDC9FD1C3A}</a:tableStyleId>
              </a:tblPr>
              <a:tblGrid>
                <a:gridCol w="2714644"/>
                <a:gridCol w="2714644"/>
                <a:gridCol w="2714644"/>
              </a:tblGrid>
              <a:tr h="370840">
                <a:tc>
                  <a:txBody>
                    <a:bodyPr/>
                    <a:lstStyle/>
                    <a:p>
                      <a:pPr>
                        <a:lnSpc>
                          <a:spcPct val="100000"/>
                        </a:lnSpc>
                        <a:spcAft>
                          <a:spcPts val="600"/>
                        </a:spcAft>
                      </a:pPr>
                      <a:endParaRPr lang="en-US" sz="2000" dirty="0">
                        <a:latin typeface="Times New Roman"/>
                        <a:ea typeface="Times New Roman"/>
                      </a:endParaRPr>
                    </a:p>
                  </a:txBody>
                  <a:tcPr marL="68580" marR="68580" marT="0" marB="0"/>
                </a:tc>
                <a:tc>
                  <a:txBody>
                    <a:bodyPr/>
                    <a:lstStyle/>
                    <a:p>
                      <a:pPr algn="ctr">
                        <a:lnSpc>
                          <a:spcPct val="100000"/>
                        </a:lnSpc>
                        <a:spcAft>
                          <a:spcPts val="600"/>
                        </a:spcAft>
                      </a:pPr>
                      <a:r>
                        <a:rPr lang="en-US" sz="2000">
                          <a:latin typeface="Times New Roman"/>
                          <a:ea typeface="Times New Roman"/>
                        </a:rPr>
                        <a:t>Penjualan</a:t>
                      </a:r>
                      <a:endParaRPr lang="id-ID" sz="2000">
                        <a:latin typeface="Times New Roman"/>
                        <a:ea typeface="Times New Roman"/>
                      </a:endParaRPr>
                    </a:p>
                  </a:txBody>
                  <a:tcPr marL="68580" marR="68580" marT="0" marB="0"/>
                </a:tc>
                <a:tc>
                  <a:txBody>
                    <a:bodyPr/>
                    <a:lstStyle/>
                    <a:p>
                      <a:pPr algn="ctr">
                        <a:lnSpc>
                          <a:spcPct val="100000"/>
                        </a:lnSpc>
                        <a:spcAft>
                          <a:spcPts val="600"/>
                        </a:spcAft>
                      </a:pPr>
                      <a:r>
                        <a:rPr lang="en-US" sz="2000">
                          <a:latin typeface="Times New Roman"/>
                          <a:ea typeface="Times New Roman"/>
                        </a:rPr>
                        <a:t>Laba Kotor</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a:latin typeface="Times New Roman"/>
                          <a:ea typeface="Times New Roman"/>
                        </a:rPr>
                        <a:t>1990</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300.000.000,-</a:t>
                      </a:r>
                      <a:endParaRPr lang="id-ID" sz="200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86.200.000,-</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a:latin typeface="Times New Roman"/>
                          <a:ea typeface="Times New Roman"/>
                        </a:rPr>
                        <a:t>1991</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320.000.000,-</a:t>
                      </a:r>
                      <a:endParaRPr lang="id-ID" sz="200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102.400.000,-</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a:latin typeface="Times New Roman"/>
                          <a:ea typeface="Times New Roman"/>
                        </a:rPr>
                        <a:t>1992</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330.000.000,-</a:t>
                      </a:r>
                      <a:endParaRPr lang="id-ID" sz="200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108.900.000,-</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a:latin typeface="Times New Roman"/>
                          <a:ea typeface="Times New Roman"/>
                        </a:rPr>
                        <a:t>1993</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350.000.000,-</a:t>
                      </a:r>
                      <a:endParaRPr lang="id-ID" sz="2000">
                        <a:latin typeface="Times New Roman"/>
                        <a:ea typeface="Times New Roman"/>
                      </a:endParaRPr>
                    </a:p>
                  </a:txBody>
                  <a:tcPr marL="68580" marR="68580" marT="0" marB="0"/>
                </a:tc>
                <a:tc>
                  <a:txBody>
                    <a:bodyPr/>
                    <a:lstStyle/>
                    <a:p>
                      <a:pPr algn="r">
                        <a:lnSpc>
                          <a:spcPct val="100000"/>
                        </a:lnSpc>
                        <a:spcAft>
                          <a:spcPts val="600"/>
                        </a:spcAft>
                      </a:pPr>
                      <a:r>
                        <a:rPr lang="en-US" sz="2000">
                          <a:latin typeface="Times New Roman"/>
                          <a:ea typeface="Times New Roman"/>
                        </a:rPr>
                        <a:t>Rp   62.500.000,-</a:t>
                      </a:r>
                      <a:endParaRPr lang="id-ID" sz="2000">
                        <a:latin typeface="Times New Roman"/>
                        <a:ea typeface="Times New Roman"/>
                      </a:endParaRPr>
                    </a:p>
                  </a:txBody>
                  <a:tcPr marL="68580" marR="68580" marT="0" marB="0"/>
                </a:tc>
              </a:tr>
              <a:tr h="370840">
                <a:tc>
                  <a:txBody>
                    <a:bodyPr/>
                    <a:lstStyle/>
                    <a:p>
                      <a:pPr>
                        <a:lnSpc>
                          <a:spcPct val="100000"/>
                        </a:lnSpc>
                        <a:spcAft>
                          <a:spcPts val="600"/>
                        </a:spcAft>
                      </a:pPr>
                      <a:r>
                        <a:rPr lang="en-US" sz="2000" dirty="0">
                          <a:latin typeface="Times New Roman"/>
                          <a:ea typeface="Times New Roman"/>
                        </a:rPr>
                        <a:t>1994</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dirty="0" err="1">
                          <a:latin typeface="Times New Roman"/>
                          <a:ea typeface="Times New Roman"/>
                        </a:rPr>
                        <a:t>Rp</a:t>
                      </a:r>
                      <a:r>
                        <a:rPr lang="en-US" sz="2000" dirty="0">
                          <a:latin typeface="Times New Roman"/>
                          <a:ea typeface="Times New Roman"/>
                        </a:rPr>
                        <a:t> 280.000.000,-</a:t>
                      </a:r>
                      <a:endParaRPr lang="id-ID" sz="2000" dirty="0">
                        <a:latin typeface="Times New Roman"/>
                        <a:ea typeface="Times New Roman"/>
                      </a:endParaRPr>
                    </a:p>
                  </a:txBody>
                  <a:tcPr marL="68580" marR="68580" marT="0" marB="0"/>
                </a:tc>
                <a:tc>
                  <a:txBody>
                    <a:bodyPr/>
                    <a:lstStyle/>
                    <a:p>
                      <a:pPr algn="r">
                        <a:lnSpc>
                          <a:spcPct val="100000"/>
                        </a:lnSpc>
                        <a:spcAft>
                          <a:spcPts val="600"/>
                        </a:spcAft>
                      </a:pPr>
                      <a:r>
                        <a:rPr lang="en-US" sz="2000" dirty="0" err="1">
                          <a:latin typeface="Times New Roman"/>
                          <a:ea typeface="Times New Roman"/>
                        </a:rPr>
                        <a:t>Rp</a:t>
                      </a:r>
                      <a:r>
                        <a:rPr lang="en-US" sz="2000" dirty="0">
                          <a:latin typeface="Times New Roman"/>
                          <a:ea typeface="Times New Roman"/>
                        </a:rPr>
                        <a:t>   84.000.000,-</a:t>
                      </a:r>
                      <a:endParaRPr lang="id-ID" sz="2000" dirty="0">
                        <a:latin typeface="Times New Roman"/>
                        <a:ea typeface="Times New Roman"/>
                      </a:endParaRPr>
                    </a:p>
                  </a:txBody>
                  <a:tcPr marL="68580" marR="68580" marT="0" marB="0"/>
                </a:tc>
              </a:tr>
            </a:tbl>
          </a:graphicData>
        </a:graphic>
      </p:graphicFrame>
      <p:sp>
        <p:nvSpPr>
          <p:cNvPr id="6" name="Text Box 3"/>
          <p:cNvSpPr txBox="1">
            <a:spLocks noChangeArrowheads="1"/>
          </p:cNvSpPr>
          <p:nvPr/>
        </p:nvSpPr>
        <p:spPr bwMode="auto">
          <a:xfrm>
            <a:off x="357158" y="3857628"/>
            <a:ext cx="8534400" cy="2689967"/>
          </a:xfrm>
          <a:prstGeom prst="rect">
            <a:avLst/>
          </a:prstGeom>
          <a:noFill/>
          <a:ln w="9525">
            <a:noFill/>
            <a:miter lim="800000"/>
            <a:headEnd/>
            <a:tailEnd/>
          </a:ln>
        </p:spPr>
        <p:txBody>
          <a:bodyPr wrap="square">
            <a:spAutoFit/>
          </a:bodyPr>
          <a:lstStyle/>
          <a:p>
            <a:pPr algn="just"/>
            <a:r>
              <a:rPr lang="en-US" sz="2000" dirty="0" err="1" smtClean="0"/>
              <a:t>Penjualan</a:t>
            </a:r>
            <a:r>
              <a:rPr lang="en-US" sz="2000" dirty="0" smtClean="0"/>
              <a:t> </a:t>
            </a:r>
            <a:r>
              <a:rPr lang="en-US" sz="2000" dirty="0" err="1" smtClean="0"/>
              <a:t>selam</a:t>
            </a:r>
            <a:r>
              <a:rPr lang="en-US" sz="2000" dirty="0" smtClean="0"/>
              <a:t> 5 </a:t>
            </a:r>
            <a:r>
              <a:rPr lang="en-US" sz="2000" dirty="0" err="1" smtClean="0"/>
              <a:t>bulan</a:t>
            </a:r>
            <a:r>
              <a:rPr lang="en-US" sz="2000" dirty="0" smtClean="0"/>
              <a:t> </a:t>
            </a:r>
            <a:r>
              <a:rPr lang="en-US" sz="2000" dirty="0" err="1" smtClean="0"/>
              <a:t>pertama</a:t>
            </a:r>
            <a:r>
              <a:rPr lang="en-US" sz="2000" dirty="0" smtClean="0"/>
              <a:t> </a:t>
            </a:r>
            <a:r>
              <a:rPr lang="en-US" sz="2000" dirty="0" err="1" smtClean="0"/>
              <a:t>di</a:t>
            </a:r>
            <a:r>
              <a:rPr lang="en-US" sz="2000" dirty="0" smtClean="0"/>
              <a:t> </a:t>
            </a:r>
            <a:r>
              <a:rPr lang="en-US" sz="2000" dirty="0" err="1" smtClean="0"/>
              <a:t>tahun</a:t>
            </a:r>
            <a:r>
              <a:rPr lang="en-US" sz="2000" dirty="0" smtClean="0"/>
              <a:t> 1995 </a:t>
            </a:r>
            <a:r>
              <a:rPr lang="en-US" sz="2000" dirty="0" err="1" smtClean="0"/>
              <a:t>berjumlah</a:t>
            </a:r>
            <a:r>
              <a:rPr lang="en-US" sz="2000" dirty="0" smtClean="0"/>
              <a:t> </a:t>
            </a:r>
            <a:r>
              <a:rPr lang="en-US" sz="2000" dirty="0" err="1" smtClean="0"/>
              <a:t>Rp</a:t>
            </a:r>
            <a:r>
              <a:rPr lang="en-US" sz="2000" dirty="0" smtClean="0"/>
              <a:t> 150.000.000,-. </a:t>
            </a:r>
            <a:r>
              <a:rPr lang="en-US" sz="2000" dirty="0" err="1" smtClean="0"/>
              <a:t>Pembelian</a:t>
            </a:r>
            <a:r>
              <a:rPr lang="en-US" sz="2000" dirty="0" smtClean="0"/>
              <a:t> </a:t>
            </a:r>
            <a:r>
              <a:rPr lang="en-US" sz="2000" dirty="0" err="1" smtClean="0"/>
              <a:t>bahan</a:t>
            </a:r>
            <a:r>
              <a:rPr lang="en-US" sz="2000" dirty="0" smtClean="0"/>
              <a:t> </a:t>
            </a:r>
            <a:r>
              <a:rPr lang="en-US" sz="2000" dirty="0" err="1" smtClean="0"/>
              <a:t>baku</a:t>
            </a:r>
            <a:r>
              <a:rPr lang="en-US" sz="2000" dirty="0" smtClean="0"/>
              <a:t> </a:t>
            </a:r>
            <a:r>
              <a:rPr lang="en-US" sz="2000" dirty="0" err="1" smtClean="0"/>
              <a:t>berjumlah</a:t>
            </a:r>
            <a:r>
              <a:rPr lang="en-US" sz="2000" dirty="0" smtClean="0"/>
              <a:t> </a:t>
            </a:r>
            <a:r>
              <a:rPr lang="en-US" sz="2000" dirty="0" err="1" smtClean="0"/>
              <a:t>Rp</a:t>
            </a:r>
            <a:r>
              <a:rPr lang="en-US" sz="2000" dirty="0" smtClean="0"/>
              <a:t> 50.000.000,-. </a:t>
            </a:r>
            <a:r>
              <a:rPr lang="en-US" sz="2000" dirty="0" err="1" smtClean="0"/>
              <a:t>Ongkos</a:t>
            </a:r>
            <a:r>
              <a:rPr lang="en-US" sz="2000" dirty="0" smtClean="0"/>
              <a:t> </a:t>
            </a:r>
            <a:r>
              <a:rPr lang="en-US" sz="2000" dirty="0" err="1" smtClean="0"/>
              <a:t>angkut</a:t>
            </a:r>
            <a:r>
              <a:rPr lang="en-US" sz="2000" dirty="0" smtClean="0"/>
              <a:t> </a:t>
            </a:r>
            <a:r>
              <a:rPr lang="en-US" sz="2000" dirty="0" err="1" smtClean="0"/>
              <a:t>pembelian</a:t>
            </a:r>
            <a:r>
              <a:rPr lang="en-US" sz="2000" dirty="0" smtClean="0"/>
              <a:t> </a:t>
            </a:r>
            <a:r>
              <a:rPr lang="en-US" sz="2000" dirty="0" err="1" smtClean="0"/>
              <a:t>Rp</a:t>
            </a:r>
            <a:r>
              <a:rPr lang="en-US" sz="2000" dirty="0" smtClean="0"/>
              <a:t> 5.000.000,-. </a:t>
            </a:r>
            <a:r>
              <a:rPr lang="en-US" sz="2000" dirty="0" err="1" smtClean="0"/>
              <a:t>Upah</a:t>
            </a:r>
            <a:r>
              <a:rPr lang="en-US" sz="2000" dirty="0" smtClean="0"/>
              <a:t> </a:t>
            </a:r>
            <a:r>
              <a:rPr lang="en-US" sz="2000" dirty="0" err="1" smtClean="0"/>
              <a:t>langsung</a:t>
            </a:r>
            <a:r>
              <a:rPr lang="en-US" sz="2000" dirty="0" smtClean="0"/>
              <a:t> </a:t>
            </a:r>
            <a:r>
              <a:rPr lang="en-US" sz="2000" dirty="0" err="1" smtClean="0"/>
              <a:t>selama</a:t>
            </a:r>
            <a:r>
              <a:rPr lang="en-US" sz="2000" dirty="0" smtClean="0"/>
              <a:t> 5 </a:t>
            </a:r>
            <a:r>
              <a:rPr lang="en-US" sz="2000" dirty="0" err="1" smtClean="0"/>
              <a:t>bulan</a:t>
            </a:r>
            <a:r>
              <a:rPr lang="en-US" sz="2000" dirty="0" smtClean="0"/>
              <a:t> </a:t>
            </a:r>
            <a:r>
              <a:rPr lang="en-US" sz="2000" dirty="0" err="1" smtClean="0"/>
              <a:t>adalah</a:t>
            </a:r>
            <a:r>
              <a:rPr lang="en-US" sz="2000" dirty="0" smtClean="0"/>
              <a:t> </a:t>
            </a:r>
            <a:r>
              <a:rPr lang="en-US" sz="2000" dirty="0" err="1" smtClean="0"/>
              <a:t>Rp</a:t>
            </a:r>
            <a:r>
              <a:rPr lang="en-US" sz="2000" dirty="0" smtClean="0"/>
              <a:t> 40.000.000,- </a:t>
            </a:r>
            <a:r>
              <a:rPr lang="en-US" sz="2000" dirty="0" err="1" smtClean="0"/>
              <a:t>dan</a:t>
            </a:r>
            <a:r>
              <a:rPr lang="en-US" sz="2000" dirty="0" smtClean="0"/>
              <a:t> </a:t>
            </a:r>
            <a:r>
              <a:rPr lang="en-US" sz="2000" dirty="0" err="1" smtClean="0"/>
              <a:t>pengalaman</a:t>
            </a:r>
            <a:r>
              <a:rPr lang="en-US" sz="2000" dirty="0" smtClean="0"/>
              <a:t> </a:t>
            </a:r>
            <a:r>
              <a:rPr lang="en-US" sz="2000" dirty="0" err="1" smtClean="0"/>
              <a:t>selama</a:t>
            </a:r>
            <a:r>
              <a:rPr lang="en-US" sz="2000" dirty="0" smtClean="0"/>
              <a:t> 5 </a:t>
            </a:r>
            <a:r>
              <a:rPr lang="en-US" sz="2000" dirty="0" err="1" smtClean="0"/>
              <a:t>tahun</a:t>
            </a:r>
            <a:r>
              <a:rPr lang="en-US" sz="2000" dirty="0" smtClean="0"/>
              <a:t> </a:t>
            </a:r>
            <a:r>
              <a:rPr lang="en-US" sz="2000" dirty="0" err="1" smtClean="0"/>
              <a:t>menunjukkan</a:t>
            </a:r>
            <a:r>
              <a:rPr lang="en-US" sz="2000" dirty="0" smtClean="0"/>
              <a:t> </a:t>
            </a:r>
            <a:r>
              <a:rPr lang="en-US" sz="2000" dirty="0" err="1" smtClean="0"/>
              <a:t>bahwa</a:t>
            </a:r>
            <a:r>
              <a:rPr lang="en-US" sz="2000" dirty="0" smtClean="0"/>
              <a:t> </a:t>
            </a:r>
            <a:r>
              <a:rPr lang="en-US" sz="2000" dirty="0" err="1" smtClean="0"/>
              <a:t>biaya-biaya</a:t>
            </a:r>
            <a:r>
              <a:rPr lang="en-US" sz="2000" dirty="0" smtClean="0"/>
              <a:t> overhead </a:t>
            </a:r>
            <a:r>
              <a:rPr lang="en-US" sz="2000" dirty="0" err="1" smtClean="0"/>
              <a:t>pabrik</a:t>
            </a:r>
            <a:r>
              <a:rPr lang="en-US" sz="2000" dirty="0" smtClean="0"/>
              <a:t> </a:t>
            </a:r>
            <a:r>
              <a:rPr lang="en-US" sz="2000" dirty="0" err="1" smtClean="0"/>
              <a:t>adalah</a:t>
            </a:r>
            <a:r>
              <a:rPr lang="en-US" sz="2000" dirty="0" smtClean="0"/>
              <a:t> 50% </a:t>
            </a:r>
            <a:r>
              <a:rPr lang="en-US" sz="2000" dirty="0" err="1" smtClean="0"/>
              <a:t>dari</a:t>
            </a:r>
            <a:r>
              <a:rPr lang="en-US" sz="2000" dirty="0" smtClean="0"/>
              <a:t> </a:t>
            </a:r>
            <a:r>
              <a:rPr lang="en-US" sz="2000" dirty="0" err="1" smtClean="0"/>
              <a:t>upah</a:t>
            </a:r>
            <a:r>
              <a:rPr lang="en-US" sz="2000" dirty="0" smtClean="0"/>
              <a:t> </a:t>
            </a:r>
            <a:r>
              <a:rPr lang="en-US" sz="2000" dirty="0" err="1" smtClean="0"/>
              <a:t>langsung</a:t>
            </a:r>
            <a:r>
              <a:rPr lang="en-US" sz="2000" dirty="0" smtClean="0"/>
              <a:t>.</a:t>
            </a:r>
            <a:endParaRPr lang="id-ID" sz="2000" dirty="0" smtClean="0"/>
          </a:p>
          <a:p>
            <a:pPr algn="just"/>
            <a:r>
              <a:rPr lang="en-US" sz="2000" dirty="0" err="1" smtClean="0"/>
              <a:t>Diminta</a:t>
            </a:r>
            <a:r>
              <a:rPr lang="en-US" sz="2000" dirty="0" smtClean="0"/>
              <a:t> :</a:t>
            </a:r>
            <a:endParaRPr lang="id-ID" sz="2000" dirty="0" smtClean="0"/>
          </a:p>
          <a:p>
            <a:pPr algn="just"/>
            <a:r>
              <a:rPr lang="en-US" sz="2000" dirty="0" err="1" smtClean="0"/>
              <a:t>Tentukan</a:t>
            </a:r>
            <a:r>
              <a:rPr lang="en-US" sz="2000" dirty="0" smtClean="0"/>
              <a:t> </a:t>
            </a:r>
            <a:r>
              <a:rPr lang="en-US" sz="2000" dirty="0" err="1" smtClean="0"/>
              <a:t>persediaan</a:t>
            </a:r>
            <a:r>
              <a:rPr lang="en-US" sz="2000" dirty="0" smtClean="0"/>
              <a:t> </a:t>
            </a:r>
            <a:r>
              <a:rPr lang="en-US" sz="2000" dirty="0" err="1" smtClean="0"/>
              <a:t>barang</a:t>
            </a:r>
            <a:r>
              <a:rPr lang="en-US" sz="2000" dirty="0" smtClean="0"/>
              <a:t> </a:t>
            </a:r>
            <a:r>
              <a:rPr lang="en-US" sz="2000" dirty="0" err="1" smtClean="0"/>
              <a:t>dalam</a:t>
            </a:r>
            <a:r>
              <a:rPr lang="en-US" sz="2000" dirty="0" smtClean="0"/>
              <a:t> </a:t>
            </a:r>
            <a:r>
              <a:rPr lang="en-US" sz="2000" dirty="0" err="1" smtClean="0"/>
              <a:t>proses</a:t>
            </a:r>
            <a:r>
              <a:rPr lang="en-US" sz="2000" dirty="0" smtClean="0"/>
              <a:t> </a:t>
            </a:r>
            <a:r>
              <a:rPr lang="en-US" sz="2000" dirty="0" err="1" smtClean="0"/>
              <a:t>akhir</a:t>
            </a:r>
            <a:r>
              <a:rPr lang="en-US" sz="2000" dirty="0" smtClean="0"/>
              <a:t> yang </a:t>
            </a:r>
            <a:r>
              <a:rPr lang="en-US" sz="2000" dirty="0" err="1" smtClean="0"/>
              <a:t>terbakar</a:t>
            </a:r>
            <a:r>
              <a:rPr lang="en-US" sz="2000" dirty="0" smtClean="0"/>
              <a:t>.</a:t>
            </a:r>
            <a:endParaRPr lang="id-ID" sz="2000" dirty="0" smtClean="0"/>
          </a:p>
          <a:p>
            <a:pPr algn="just">
              <a:lnSpc>
                <a:spcPct val="70000"/>
              </a:lnSpc>
              <a:spcBef>
                <a:spcPct val="50000"/>
              </a:spcBef>
            </a:pP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3352800"/>
            <a:ext cx="8229600" cy="381000"/>
          </a:xfrm>
          <a:prstGeom prst="rect">
            <a:avLst/>
          </a:prstGeom>
          <a:noFill/>
          <a:ln w="9525">
            <a:noFill/>
            <a:miter lim="800000"/>
            <a:headEnd/>
            <a:tailEnd/>
          </a:ln>
          <a:effectLst/>
        </p:spPr>
        <p:txBody>
          <a:bodyPr lIns="92075" tIns="46038" rIns="92075" bIns="46038" anchor="ctr"/>
          <a:lstStyle/>
          <a:p>
            <a:pPr eaLnBrk="1" hangingPunct="1">
              <a:defRPr/>
            </a:pPr>
            <a:endParaRPr lang="en-GB" sz="2000">
              <a:solidFill>
                <a:srgbClr val="CCFF33"/>
              </a:solidFill>
              <a:effectLst>
                <a:outerShdw blurRad="38100" dist="38100" dir="2700000" algn="tl">
                  <a:srgbClr val="C0C0C0"/>
                </a:outerShdw>
              </a:effectLst>
              <a:latin typeface="Aladdin" pitchFamily="2" charset="0"/>
            </a:endParaRPr>
          </a:p>
        </p:txBody>
      </p:sp>
      <p:sp>
        <p:nvSpPr>
          <p:cNvPr id="68613" name="Text Box 3"/>
          <p:cNvSpPr txBox="1">
            <a:spLocks noChangeArrowheads="1"/>
          </p:cNvSpPr>
          <p:nvPr/>
        </p:nvSpPr>
        <p:spPr bwMode="auto">
          <a:xfrm>
            <a:off x="3048000" y="2895600"/>
            <a:ext cx="3200400" cy="457200"/>
          </a:xfrm>
          <a:prstGeom prst="rect">
            <a:avLst/>
          </a:prstGeom>
          <a:noFill/>
          <a:ln w="9525">
            <a:noFill/>
            <a:miter lim="800000"/>
            <a:headEnd/>
            <a:tailEnd/>
          </a:ln>
        </p:spPr>
        <p:txBody>
          <a:bodyPr>
            <a:spAutoFit/>
          </a:bodyPr>
          <a:lstStyle/>
          <a:p>
            <a:pPr eaLnBrk="1" hangingPunct="1"/>
            <a:endParaRPr lang="en-GB" sz="2400">
              <a:latin typeface="Times New Roman" pitchFamily="18" charset="0"/>
            </a:endParaRPr>
          </a:p>
        </p:txBody>
      </p:sp>
      <p:sp>
        <p:nvSpPr>
          <p:cNvPr id="21508" name="Rectangle 4"/>
          <p:cNvSpPr>
            <a:spLocks noChangeArrowheads="1"/>
          </p:cNvSpPr>
          <p:nvPr/>
        </p:nvSpPr>
        <p:spPr bwMode="auto">
          <a:xfrm>
            <a:off x="0" y="1371600"/>
            <a:ext cx="9144000" cy="1752600"/>
          </a:xfrm>
          <a:prstGeom prst="rect">
            <a:avLst/>
          </a:prstGeom>
          <a:noFill/>
          <a:ln w="9525">
            <a:noFill/>
            <a:miter lim="800000"/>
            <a:headEnd/>
            <a:tailEnd/>
          </a:ln>
          <a:effectLst/>
        </p:spPr>
        <p:txBody>
          <a:bodyPr lIns="92075" tIns="46038" rIns="92075" bIns="46038" anchor="ctr"/>
          <a:lstStyle/>
          <a:p>
            <a:pPr algn="ctr" eaLnBrk="1" hangingPunct="1">
              <a:defRPr/>
            </a:pPr>
            <a:r>
              <a:rPr lang="en-US" sz="8000" b="1">
                <a:effectLst>
                  <a:outerShdw blurRad="38100" dist="38100" dir="2700000" algn="tl">
                    <a:srgbClr val="C0C0C0"/>
                  </a:outerShdw>
                </a:effectLst>
                <a:latin typeface="Lucida Sans Unicode" pitchFamily="34" charset="0"/>
              </a:rPr>
              <a:t>TERIMA KASIH</a:t>
            </a:r>
            <a:r>
              <a:rPr lang="en-US" sz="4000" b="1">
                <a:effectLst>
                  <a:outerShdw blurRad="38100" dist="38100" dir="2700000" algn="tl">
                    <a:srgbClr val="C0C0C0"/>
                  </a:outerShdw>
                </a:effectLst>
                <a:latin typeface="SerpentineDBol" pitchFamily="34" charset="0"/>
              </a:rPr>
              <a:t> </a:t>
            </a:r>
          </a:p>
        </p:txBody>
      </p:sp>
      <p:pic>
        <p:nvPicPr>
          <p:cNvPr id="68615" name="Picture 5" descr="pe01832_"/>
          <p:cNvPicPr>
            <a:picLocks noChangeAspect="1" noChangeArrowheads="1"/>
          </p:cNvPicPr>
          <p:nvPr/>
        </p:nvPicPr>
        <p:blipFill>
          <a:blip r:embed="rId2" cstate="print"/>
          <a:srcRect/>
          <a:stretch>
            <a:fillRect/>
          </a:stretch>
        </p:blipFill>
        <p:spPr bwMode="auto">
          <a:xfrm>
            <a:off x="5724525" y="3716338"/>
            <a:ext cx="3190875" cy="290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smtClean="0"/>
              <a:t>Contoh Soal</a:t>
            </a:r>
          </a:p>
        </p:txBody>
      </p:sp>
      <p:sp>
        <p:nvSpPr>
          <p:cNvPr id="67589" name="Text Box 3"/>
          <p:cNvSpPr txBox="1">
            <a:spLocks noChangeArrowheads="1"/>
          </p:cNvSpPr>
          <p:nvPr/>
        </p:nvSpPr>
        <p:spPr bwMode="auto">
          <a:xfrm>
            <a:off x="304800" y="1557338"/>
            <a:ext cx="8534400" cy="5096780"/>
          </a:xfrm>
          <a:prstGeom prst="rect">
            <a:avLst/>
          </a:prstGeom>
          <a:noFill/>
          <a:ln w="9525">
            <a:noFill/>
            <a:miter lim="800000"/>
            <a:headEnd/>
            <a:tailEnd/>
          </a:ln>
        </p:spPr>
        <p:txBody>
          <a:bodyPr wrap="square">
            <a:spAutoFit/>
          </a:bodyPr>
          <a:lstStyle/>
          <a:p>
            <a:pPr algn="just" eaLnBrk="1" hangingPunct="1">
              <a:lnSpc>
                <a:spcPct val="70000"/>
              </a:lnSpc>
              <a:spcBef>
                <a:spcPct val="50000"/>
              </a:spcBef>
            </a:pPr>
            <a:r>
              <a:rPr lang="id-ID" sz="3600" dirty="0" smtClean="0">
                <a:latin typeface="Times New Roman" pitchFamily="18" charset="0"/>
              </a:rPr>
              <a:t>JR Company memulai usahanya bulan mei dengan persediaan senilai 47.500. perusahaan itu melakukan pembelian Rp 50.900 dengan beban angkut sebesar Rp 1.500 retur pembelian  Rp11.500 dan potongan pembelian Rp 10.000, penjualan bersih Rp 62.100 sebelum kebakaran menghancurkan persediaan persahaan. Selama beberapa tahun terakhir, persentase laba kotor JR adalah 35%. Perkirakan biaya persediaan yang hancur akibat kebakaran.</a:t>
            </a:r>
          </a:p>
          <a:p>
            <a:pPr eaLnBrk="1" hangingPunct="1">
              <a:lnSpc>
                <a:spcPct val="70000"/>
              </a:lnSpc>
              <a:spcBef>
                <a:spcPct val="50000"/>
              </a:spcBef>
            </a:pPr>
            <a:r>
              <a:rPr lang="en-US" sz="4000" dirty="0">
                <a:latin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z="4000" smtClean="0"/>
              <a:t>Goods on Transit</a:t>
            </a:r>
          </a:p>
        </p:txBody>
      </p:sp>
      <p:sp>
        <p:nvSpPr>
          <p:cNvPr id="84995" name="Rectangle 3"/>
          <p:cNvSpPr>
            <a:spLocks noGrp="1" noChangeArrowheads="1"/>
          </p:cNvSpPr>
          <p:nvPr>
            <p:ph type="body" idx="1"/>
          </p:nvPr>
        </p:nvSpPr>
        <p:spPr>
          <a:xfrm>
            <a:off x="457200" y="1600200"/>
            <a:ext cx="8229600" cy="4900634"/>
          </a:xfrm>
        </p:spPr>
        <p:txBody>
          <a:bodyPr/>
          <a:lstStyle/>
          <a:p>
            <a:pPr eaLnBrk="1" hangingPunct="1"/>
            <a:r>
              <a:rPr lang="en-US" sz="2800" b="1" smtClean="0"/>
              <a:t>FOB Shipping Point </a:t>
            </a:r>
            <a:r>
              <a:rPr lang="en-US" sz="2800" smtClean="0"/>
              <a:t>: hak atas seluruh muatan beralih ke pembeli dengan pada saat pengiriman. Ketika barang dalam perjalanan dimasukkan dalam persediaan si pembeli.</a:t>
            </a:r>
          </a:p>
          <a:p>
            <a:pPr eaLnBrk="1" hangingPunct="1"/>
            <a:r>
              <a:rPr lang="en-US" sz="2800" b="1" smtClean="0"/>
              <a:t>FOB Destination :</a:t>
            </a:r>
            <a:r>
              <a:rPr lang="en-US" sz="2800" smtClean="0"/>
              <a:t> hak tidak beralih sampai barang diterima oleh pembeli. Ketika barang dalam perjalanan dimasukkan dalam persediaan si penjual, </a:t>
            </a:r>
          </a:p>
        </p:txBody>
      </p:sp>
      <p:pic>
        <p:nvPicPr>
          <p:cNvPr id="6" name="Picture 5"/>
          <p:cNvPicPr>
            <a:picLocks noChangeAspect="1" noChangeArrowheads="1"/>
          </p:cNvPicPr>
          <p:nvPr/>
        </p:nvPicPr>
        <p:blipFill>
          <a:blip r:embed="rId2" cstate="print"/>
          <a:srcRect/>
          <a:stretch>
            <a:fillRect/>
          </a:stretch>
        </p:blipFill>
        <p:spPr bwMode="auto">
          <a:xfrm>
            <a:off x="5643570" y="4929198"/>
            <a:ext cx="2214578" cy="15874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Barang yang Dipisahkan</a:t>
            </a:r>
          </a:p>
        </p:txBody>
      </p:sp>
      <p:sp>
        <p:nvSpPr>
          <p:cNvPr id="12293" name="Rectangle 3"/>
          <p:cNvSpPr>
            <a:spLocks noGrp="1" noChangeArrowheads="1"/>
          </p:cNvSpPr>
          <p:nvPr>
            <p:ph type="body" idx="1"/>
          </p:nvPr>
        </p:nvSpPr>
        <p:spPr/>
        <p:txBody>
          <a:bodyPr/>
          <a:lstStyle/>
          <a:p>
            <a:pPr eaLnBrk="1" hangingPunct="1"/>
            <a:r>
              <a:rPr lang="en-US" smtClean="0"/>
              <a:t>Apabila melakukan pembelian tetapi pengiriman tidak dilakukan sekaligus maka pembeli dapat mencatat pembelian dan menambah persediaan barangnya.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z="4000" smtClean="0"/>
              <a:t>Barang Konsinyasi</a:t>
            </a:r>
          </a:p>
        </p:txBody>
      </p:sp>
      <p:sp>
        <p:nvSpPr>
          <p:cNvPr id="13317" name="Rectangle 3"/>
          <p:cNvSpPr>
            <a:spLocks noGrp="1" noChangeArrowheads="1"/>
          </p:cNvSpPr>
          <p:nvPr>
            <p:ph type="body" idx="1"/>
          </p:nvPr>
        </p:nvSpPr>
        <p:spPr/>
        <p:txBody>
          <a:bodyPr/>
          <a:lstStyle/>
          <a:p>
            <a:pPr eaLnBrk="1" hangingPunct="1"/>
            <a:r>
              <a:rPr lang="en-US" smtClean="0"/>
              <a:t>Sebelum barang tersebut dijual masih tetap menjadi persediaan pihak yang menitipkan (consignor) dan pihak yang  menerima titipan (consignee) tidak mempunyai hak atas barang tersebut sehingga tidak mencatat sebagai persediaan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sz="4000" smtClean="0"/>
              <a:t>Penjualan Angsuran</a:t>
            </a:r>
          </a:p>
        </p:txBody>
      </p:sp>
      <p:sp>
        <p:nvSpPr>
          <p:cNvPr id="14341" name="Rectangle 3"/>
          <p:cNvSpPr>
            <a:spLocks noGrp="1" noChangeArrowheads="1"/>
          </p:cNvSpPr>
          <p:nvPr>
            <p:ph type="body" idx="1"/>
          </p:nvPr>
        </p:nvSpPr>
        <p:spPr/>
        <p:txBody>
          <a:bodyPr/>
          <a:lstStyle/>
          <a:p>
            <a:pPr eaLnBrk="1" hangingPunct="1">
              <a:lnSpc>
                <a:spcPct val="90000"/>
              </a:lnSpc>
            </a:pPr>
            <a:r>
              <a:rPr lang="en-US" smtClean="0"/>
              <a:t>Hak atas barang tetap pada penjual sampai seluruh harga jualnya dilunasi. Penjual akan melaporkan barang tersebut dalam persediaannya dikurangi dengan jumlah yang sudah dibayar. Pembeli akan melaporkan barang-barang tersebut dalam persediaannya sejumlah yang sudah dibayarkan.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1993</Words>
  <Application>Microsoft Office PowerPoint</Application>
  <PresentationFormat>On-screen Show (4:3)</PresentationFormat>
  <Paragraphs>462</Paragraphs>
  <Slides>52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Worksheet</vt:lpstr>
      <vt:lpstr>A k u n t a n s i  P E R S E D I A A N</vt:lpstr>
      <vt:lpstr>Definisi Persediaan:  Adalah meliputi semua barang yang dimiliki perusahaan pada saat tertentu, dengan tujuan untuk dijual atau dikonsumsi dalam siklus operasi normal perusahaan. Aktiva lain yang dimiliki perusahaan, tetapi tidak untuk dijual atau dikonsumsi tidak termasuk dalam klasifikasi persediaan.</vt:lpstr>
      <vt:lpstr>Tujuan pokok akuntansi terhadap persediaan:</vt:lpstr>
      <vt:lpstr>PENGAKUAN PERSEDIAAN</vt:lpstr>
      <vt:lpstr>MASALAH KEPEMILIKAN BARANG</vt:lpstr>
      <vt:lpstr>Goods on Transit</vt:lpstr>
      <vt:lpstr>Barang yang Dipisahkan</vt:lpstr>
      <vt:lpstr>Barang Konsinyasi</vt:lpstr>
      <vt:lpstr>Penjualan Angsuran</vt:lpstr>
      <vt:lpstr>PENGUKURAN PERSEDIAAN</vt:lpstr>
      <vt:lpstr>Slide 11</vt:lpstr>
      <vt:lpstr>Slide 12</vt:lpstr>
      <vt:lpstr>Penilaian Persediaan: Pendekatan Kos (Inventory Valuation: Cost Method)</vt:lpstr>
      <vt:lpstr>Slide 14</vt:lpstr>
      <vt:lpstr>Slide 15</vt:lpstr>
      <vt:lpstr>Slide 16</vt:lpstr>
      <vt:lpstr>Pengaruh Ausumsi Aliran Kos terhadap Laporan Keuangan </vt:lpstr>
      <vt:lpstr>Slide 18</vt:lpstr>
      <vt:lpstr>PENCATATAN</vt:lpstr>
      <vt:lpstr>Slide 20</vt:lpstr>
      <vt:lpstr>Slide 21</vt:lpstr>
      <vt:lpstr>Identifikasi Khusus</vt:lpstr>
      <vt:lpstr>Slide 23</vt:lpstr>
      <vt:lpstr>PENETAPAN HARGA POKOK SISTEM PERIODIK</vt:lpstr>
      <vt:lpstr>Slide 25</vt:lpstr>
      <vt:lpstr>FIFO (First In First Out)</vt:lpstr>
      <vt:lpstr>LIFO (Last In First Out)</vt:lpstr>
      <vt:lpstr>1. Tentukan Jumlah yang harus di laporkan MusicPlace untuk Beban Pokok Penjualan dan Persediaan akhir dengan dua cara : FIFO dan LIFo 2. Buatlah laporan laba rugi MusicPlace untuk bulan yang berakhir 30 april 2010 dengan melaporkan laba kotor, bebasn ioperasional berjumlah Rp 260 dan tingkat pajak penghasilan 35%   </vt:lpstr>
      <vt:lpstr>Slide 29</vt:lpstr>
      <vt:lpstr>METODE RATA-RATA BERGERAK</vt:lpstr>
      <vt:lpstr>METODE FIFO</vt:lpstr>
      <vt:lpstr>METODE LIFO</vt:lpstr>
      <vt:lpstr>Penilaian Persediaan Menurut LCM</vt:lpstr>
      <vt:lpstr>Contoh Penerapan LCM</vt:lpstr>
      <vt:lpstr>Slide 35</vt:lpstr>
      <vt:lpstr>Slide 36</vt:lpstr>
      <vt:lpstr>Slide 37</vt:lpstr>
      <vt:lpstr>Penilaian Persediaan Menurut Harga Eceran </vt:lpstr>
      <vt:lpstr>Contoh Retail Methode</vt:lpstr>
      <vt:lpstr>Slide 40</vt:lpstr>
      <vt:lpstr>Slide 41</vt:lpstr>
      <vt:lpstr>Slide 42</vt:lpstr>
      <vt:lpstr>Slide 43</vt:lpstr>
      <vt:lpstr>Slide 44</vt:lpstr>
      <vt:lpstr>PENGUNGKAPAN PERSEDIAAN</vt:lpstr>
      <vt:lpstr>Contoh Soal</vt:lpstr>
      <vt:lpstr>Contoh Soal</vt:lpstr>
      <vt:lpstr>Contoh Soal</vt:lpstr>
      <vt:lpstr>Contoh Soal</vt:lpstr>
      <vt:lpstr>Slide 50</vt:lpstr>
      <vt:lpstr>Slide 51</vt:lpstr>
      <vt:lpstr>Contoh Soal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 u n t a n s i  P E R S E D I A A N</dc:title>
  <dc:creator>toshiba</dc:creator>
  <cp:lastModifiedBy>Toshiba</cp:lastModifiedBy>
  <cp:revision>24</cp:revision>
  <dcterms:created xsi:type="dcterms:W3CDTF">2012-12-04T08:50:49Z</dcterms:created>
  <dcterms:modified xsi:type="dcterms:W3CDTF">2017-10-02T04:17:21Z</dcterms:modified>
</cp:coreProperties>
</file>